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theme/theme12.xml" ContentType="application/vnd.openxmlformats-officedocument.theme+xml"/>
  <Override PartName="/ppt/slideLayouts/slideLayout29.xml" ContentType="application/vnd.openxmlformats-officedocument.presentationml.slideLayout+xml"/>
  <Override PartName="/ppt/theme/theme13.xml" ContentType="application/vnd.openxmlformats-officedocument.theme+xml"/>
  <Override PartName="/ppt/slideLayouts/slideLayout30.xml" ContentType="application/vnd.openxmlformats-officedocument.presentationml.slideLayout+xml"/>
  <Override PartName="/ppt/theme/theme14.xml" ContentType="application/vnd.openxmlformats-officedocument.theme+xml"/>
  <Override PartName="/ppt/slideLayouts/slideLayout31.xml" ContentType="application/vnd.openxmlformats-officedocument.presentationml.slideLayout+xml"/>
  <Override PartName="/ppt/theme/theme15.xml" ContentType="application/vnd.openxmlformats-officedocument.theme+xml"/>
  <Override PartName="/ppt/slideLayouts/slideLayout32.xml" ContentType="application/vnd.openxmlformats-officedocument.presentationml.slideLayout+xml"/>
  <Override PartName="/ppt/theme/theme16.xml" ContentType="application/vnd.openxmlformats-officedocument.theme+xml"/>
  <Override PartName="/ppt/slideLayouts/slideLayout33.xml" ContentType="application/vnd.openxmlformats-officedocument.presentationml.slideLayout+xml"/>
  <Override PartName="/ppt/theme/theme17.xml" ContentType="application/vnd.openxmlformats-officedocument.theme+xml"/>
  <Override PartName="/ppt/slideLayouts/slideLayout34.xml" ContentType="application/vnd.openxmlformats-officedocument.presentationml.slideLayout+xml"/>
  <Override PartName="/ppt/theme/theme18.xml" ContentType="application/vnd.openxmlformats-officedocument.theme+xml"/>
  <Override PartName="/ppt/slideLayouts/slideLayout35.xml" ContentType="application/vnd.openxmlformats-officedocument.presentationml.slideLayout+xml"/>
  <Override PartName="/ppt/theme/theme19.xml" ContentType="application/vnd.openxmlformats-officedocument.theme+xml"/>
  <Override PartName="/ppt/slideLayouts/slideLayout36.xml" ContentType="application/vnd.openxmlformats-officedocument.presentationml.slideLayout+xml"/>
  <Override PartName="/ppt/theme/theme20.xml" ContentType="application/vnd.openxmlformats-officedocument.theme+xml"/>
  <Override PartName="/ppt/slideLayouts/slideLayout37.xml" ContentType="application/vnd.openxmlformats-officedocument.presentationml.slideLayout+xml"/>
  <Override PartName="/ppt/theme/theme21.xml" ContentType="application/vnd.openxmlformats-officedocument.theme+xml"/>
  <Override PartName="/ppt/slideLayouts/slideLayout38.xml" ContentType="application/vnd.openxmlformats-officedocument.presentationml.slideLayout+xml"/>
  <Override PartName="/ppt/theme/theme22.xml" ContentType="application/vnd.openxmlformats-officedocument.theme+xml"/>
  <Override PartName="/ppt/slideLayouts/slideLayout39.xml" ContentType="application/vnd.openxmlformats-officedocument.presentationml.slideLayout+xml"/>
  <Override PartName="/ppt/theme/theme23.xml" ContentType="application/vnd.openxmlformats-officedocument.theme+xml"/>
  <Override PartName="/ppt/slideLayouts/slideLayout40.xml" ContentType="application/vnd.openxmlformats-officedocument.presentationml.slideLayout+xml"/>
  <Override PartName="/ppt/theme/theme24.xml" ContentType="application/vnd.openxmlformats-officedocument.theme+xml"/>
  <Override PartName="/ppt/slideLayouts/slideLayout41.xml" ContentType="application/vnd.openxmlformats-officedocument.presentationml.slideLayout+xml"/>
  <Override PartName="/ppt/theme/theme25.xml" ContentType="application/vnd.openxmlformats-officedocument.theme+xml"/>
  <Override PartName="/ppt/slideLayouts/slideLayout42.xml" ContentType="application/vnd.openxmlformats-officedocument.presentationml.slideLayout+xml"/>
  <Override PartName="/ppt/theme/theme26.xml" ContentType="application/vnd.openxmlformats-officedocument.theme+xml"/>
  <Override PartName="/ppt/slideLayouts/slideLayout43.xml" ContentType="application/vnd.openxmlformats-officedocument.presentationml.slideLayout+xml"/>
  <Override PartName="/ppt/theme/theme2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8.xml" ContentType="application/vnd.openxmlformats-officedocument.theme+xml"/>
  <Override PartName="/ppt/slideLayouts/slideLayout47.xml" ContentType="application/vnd.openxmlformats-officedocument.presentationml.slideLayout+xml"/>
  <Override PartName="/ppt/theme/theme29.xml" ContentType="application/vnd.openxmlformats-officedocument.theme+xml"/>
  <Override PartName="/ppt/slideLayouts/slideLayout48.xml" ContentType="application/vnd.openxmlformats-officedocument.presentationml.slideLayout+xml"/>
  <Override PartName="/ppt/theme/theme30.xml" ContentType="application/vnd.openxmlformats-officedocument.theme+xml"/>
  <Override PartName="/ppt/slideLayouts/slideLayout49.xml" ContentType="application/vnd.openxmlformats-officedocument.presentationml.slideLayout+xml"/>
  <Override PartName="/ppt/theme/theme31.xml" ContentType="application/vnd.openxmlformats-officedocument.theme+xml"/>
  <Override PartName="/ppt/slideLayouts/slideLayout50.xml" ContentType="application/vnd.openxmlformats-officedocument.presentationml.slideLayout+xml"/>
  <Override PartName="/ppt/theme/theme32.xml" ContentType="application/vnd.openxmlformats-officedocument.theme+xml"/>
  <Override PartName="/ppt/slideLayouts/slideLayout51.xml" ContentType="application/vnd.openxmlformats-officedocument.presentationml.slideLayout+xml"/>
  <Override PartName="/ppt/theme/theme33.xml" ContentType="application/vnd.openxmlformats-officedocument.theme+xml"/>
  <Override PartName="/ppt/slideLayouts/slideLayout52.xml" ContentType="application/vnd.openxmlformats-officedocument.presentationml.slideLayout+xml"/>
  <Override PartName="/ppt/theme/theme34.xml" ContentType="application/vnd.openxmlformats-officedocument.theme+xml"/>
  <Override PartName="/ppt/slideLayouts/slideLayout53.xml" ContentType="application/vnd.openxmlformats-officedocument.presentationml.slideLayout+xml"/>
  <Override PartName="/ppt/theme/theme35.xml" ContentType="application/vnd.openxmlformats-officedocument.theme+xml"/>
  <Override PartName="/ppt/slideLayouts/slideLayout54.xml" ContentType="application/vnd.openxmlformats-officedocument.presentationml.slideLayout+xml"/>
  <Override PartName="/ppt/theme/theme36.xml" ContentType="application/vnd.openxmlformats-officedocument.theme+xml"/>
  <Override PartName="/ppt/slideLayouts/slideLayout55.xml" ContentType="application/vnd.openxmlformats-officedocument.presentationml.slideLayout+xml"/>
  <Override PartName="/ppt/theme/theme37.xml" ContentType="application/vnd.openxmlformats-officedocument.theme+xml"/>
  <Override PartName="/ppt/slideLayouts/slideLayout56.xml" ContentType="application/vnd.openxmlformats-officedocument.presentationml.slideLayout+xml"/>
  <Override PartName="/ppt/theme/theme38.xml" ContentType="application/vnd.openxmlformats-officedocument.theme+xml"/>
  <Override PartName="/ppt/slideLayouts/slideLayout57.xml" ContentType="application/vnd.openxmlformats-officedocument.presentationml.slideLayout+xml"/>
  <Override PartName="/ppt/theme/theme39.xml" ContentType="application/vnd.openxmlformats-officedocument.theme+xml"/>
  <Override PartName="/ppt/slideLayouts/slideLayout58.xml" ContentType="application/vnd.openxmlformats-officedocument.presentationml.slideLayout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2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3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03" r:id="rId3"/>
    <p:sldMasterId id="2147483705" r:id="rId4"/>
    <p:sldMasterId id="2147483707" r:id="rId5"/>
    <p:sldMasterId id="2147483709" r:id="rId6"/>
    <p:sldMasterId id="2147483711" r:id="rId7"/>
    <p:sldMasterId id="2147483713" r:id="rId8"/>
    <p:sldMasterId id="2147483715" r:id="rId9"/>
    <p:sldMasterId id="2147484117" r:id="rId10"/>
    <p:sldMasterId id="2147484120" r:id="rId11"/>
    <p:sldMasterId id="2147484122" r:id="rId12"/>
    <p:sldMasterId id="2147484124" r:id="rId13"/>
    <p:sldMasterId id="2147484694" r:id="rId14"/>
    <p:sldMasterId id="2147484696" r:id="rId15"/>
    <p:sldMasterId id="2147484700" r:id="rId16"/>
    <p:sldMasterId id="2147484702" r:id="rId17"/>
    <p:sldMasterId id="2147484704" r:id="rId18"/>
    <p:sldMasterId id="2147484706" r:id="rId19"/>
    <p:sldMasterId id="2147484708" r:id="rId20"/>
    <p:sldMasterId id="2147484710" r:id="rId21"/>
    <p:sldMasterId id="2147484732" r:id="rId22"/>
    <p:sldMasterId id="2147485043" r:id="rId23"/>
    <p:sldMasterId id="2147485045" r:id="rId24"/>
    <p:sldMasterId id="2147485047" r:id="rId25"/>
    <p:sldMasterId id="2147485482" r:id="rId26"/>
    <p:sldMasterId id="2147485592" r:id="rId27"/>
    <p:sldMasterId id="2147485594" r:id="rId28"/>
    <p:sldMasterId id="2147485598" r:id="rId29"/>
    <p:sldMasterId id="2147485600" r:id="rId30"/>
    <p:sldMasterId id="2147485602" r:id="rId31"/>
    <p:sldMasterId id="2147485604" r:id="rId32"/>
    <p:sldMasterId id="2147485606" r:id="rId33"/>
    <p:sldMasterId id="2147485608" r:id="rId34"/>
    <p:sldMasterId id="2147485833" r:id="rId35"/>
    <p:sldMasterId id="2147485835" r:id="rId36"/>
    <p:sldMasterId id="2147485837" r:id="rId37"/>
    <p:sldMasterId id="2147486035" r:id="rId38"/>
    <p:sldMasterId id="2147486037" r:id="rId39"/>
    <p:sldMasterId id="2147486041" r:id="rId40"/>
  </p:sldMasterIdLst>
  <p:notesMasterIdLst>
    <p:notesMasterId r:id="rId129"/>
  </p:notesMasterIdLst>
  <p:handoutMasterIdLst>
    <p:handoutMasterId r:id="rId130"/>
  </p:handoutMasterIdLst>
  <p:sldIdLst>
    <p:sldId id="256" r:id="rId41"/>
    <p:sldId id="474" r:id="rId42"/>
    <p:sldId id="258" r:id="rId43"/>
    <p:sldId id="438" r:id="rId44"/>
    <p:sldId id="593" r:id="rId45"/>
    <p:sldId id="592" r:id="rId46"/>
    <p:sldId id="589" r:id="rId47"/>
    <p:sldId id="575" r:id="rId48"/>
    <p:sldId id="591" r:id="rId49"/>
    <p:sldId id="401" r:id="rId50"/>
    <p:sldId id="614" r:id="rId51"/>
    <p:sldId id="544" r:id="rId52"/>
    <p:sldId id="403" r:id="rId53"/>
    <p:sldId id="594" r:id="rId54"/>
    <p:sldId id="404" r:id="rId55"/>
    <p:sldId id="550" r:id="rId56"/>
    <p:sldId id="552" r:id="rId57"/>
    <p:sldId id="553" r:id="rId58"/>
    <p:sldId id="549" r:id="rId59"/>
    <p:sldId id="405" r:id="rId60"/>
    <p:sldId id="554" r:id="rId61"/>
    <p:sldId id="555" r:id="rId62"/>
    <p:sldId id="556" r:id="rId63"/>
    <p:sldId id="557" r:id="rId64"/>
    <p:sldId id="406" r:id="rId65"/>
    <p:sldId id="595" r:id="rId66"/>
    <p:sldId id="590" r:id="rId67"/>
    <p:sldId id="408" r:id="rId68"/>
    <p:sldId id="410" r:id="rId69"/>
    <p:sldId id="411" r:id="rId70"/>
    <p:sldId id="470" r:id="rId71"/>
    <p:sldId id="598" r:id="rId72"/>
    <p:sldId id="596" r:id="rId73"/>
    <p:sldId id="471" r:id="rId74"/>
    <p:sldId id="601" r:id="rId75"/>
    <p:sldId id="603" r:id="rId76"/>
    <p:sldId id="602" r:id="rId77"/>
    <p:sldId id="412" r:id="rId78"/>
    <p:sldId id="511" r:id="rId79"/>
    <p:sldId id="600" r:id="rId80"/>
    <p:sldId id="417" r:id="rId81"/>
    <p:sldId id="413" r:id="rId82"/>
    <p:sldId id="414" r:id="rId83"/>
    <p:sldId id="415" r:id="rId84"/>
    <p:sldId id="416" r:id="rId85"/>
    <p:sldId id="570" r:id="rId86"/>
    <p:sldId id="571" r:id="rId87"/>
    <p:sldId id="572" r:id="rId88"/>
    <p:sldId id="586" r:id="rId89"/>
    <p:sldId id="588" r:id="rId90"/>
    <p:sldId id="587" r:id="rId91"/>
    <p:sldId id="569" r:id="rId92"/>
    <p:sldId id="512" r:id="rId93"/>
    <p:sldId id="573" r:id="rId94"/>
    <p:sldId id="513" r:id="rId95"/>
    <p:sldId id="514" r:id="rId96"/>
    <p:sldId id="515" r:id="rId97"/>
    <p:sldId id="516" r:id="rId98"/>
    <p:sldId id="517" r:id="rId99"/>
    <p:sldId id="518" r:id="rId100"/>
    <p:sldId id="519" r:id="rId101"/>
    <p:sldId id="613" r:id="rId102"/>
    <p:sldId id="612" r:id="rId103"/>
    <p:sldId id="520" r:id="rId104"/>
    <p:sldId id="521" r:id="rId105"/>
    <p:sldId id="522" r:id="rId106"/>
    <p:sldId id="523" r:id="rId107"/>
    <p:sldId id="524" r:id="rId108"/>
    <p:sldId id="526" r:id="rId109"/>
    <p:sldId id="527" r:id="rId110"/>
    <p:sldId id="610" r:id="rId111"/>
    <p:sldId id="528" r:id="rId112"/>
    <p:sldId id="576" r:id="rId113"/>
    <p:sldId id="577" r:id="rId114"/>
    <p:sldId id="578" r:id="rId115"/>
    <p:sldId id="579" r:id="rId116"/>
    <p:sldId id="580" r:id="rId117"/>
    <p:sldId id="581" r:id="rId118"/>
    <p:sldId id="582" r:id="rId119"/>
    <p:sldId id="607" r:id="rId120"/>
    <p:sldId id="584" r:id="rId121"/>
    <p:sldId id="583" r:id="rId122"/>
    <p:sldId id="585" r:id="rId123"/>
    <p:sldId id="530" r:id="rId124"/>
    <p:sldId id="568" r:id="rId125"/>
    <p:sldId id="604" r:id="rId126"/>
    <p:sldId id="605" r:id="rId127"/>
    <p:sldId id="606" r:id="rId128"/>
  </p:sldIdLst>
  <p:sldSz cx="9144000" cy="6858000" type="screen4x3"/>
  <p:notesSz cx="6742113" cy="98726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2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E200"/>
    <a:srgbClr val="EA9C4E"/>
    <a:srgbClr val="0000FF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howGuides="1">
      <p:cViewPr>
        <p:scale>
          <a:sx n="77" d="100"/>
          <a:sy n="77" d="100"/>
        </p:scale>
        <p:origin x="378" y="534"/>
      </p:cViewPr>
      <p:guideLst>
        <p:guide orient="horz" pos="279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8604"/>
    </p:cViewPr>
  </p:sorterViewPr>
  <p:notesViewPr>
    <p:cSldViewPr showGuides="1">
      <p:cViewPr varScale="1">
        <p:scale>
          <a:sx n="62" d="100"/>
          <a:sy n="62" d="100"/>
        </p:scale>
        <p:origin x="2772" y="90"/>
      </p:cViewPr>
      <p:guideLst>
        <p:guide orient="horz" pos="3110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7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.xml"/><Relationship Id="rId63" Type="http://schemas.openxmlformats.org/officeDocument/2006/relationships/slide" Target="slides/slide23.xml"/><Relationship Id="rId84" Type="http://schemas.openxmlformats.org/officeDocument/2006/relationships/slide" Target="slides/slide4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3.xml"/><Relationship Id="rId58" Type="http://schemas.openxmlformats.org/officeDocument/2006/relationships/slide" Target="slides/slide18.xml"/><Relationship Id="rId74" Type="http://schemas.openxmlformats.org/officeDocument/2006/relationships/slide" Target="slides/slide34.xml"/><Relationship Id="rId79" Type="http://schemas.openxmlformats.org/officeDocument/2006/relationships/slide" Target="slides/slide39.xml"/><Relationship Id="rId102" Type="http://schemas.openxmlformats.org/officeDocument/2006/relationships/slide" Target="slides/slide62.xml"/><Relationship Id="rId123" Type="http://schemas.openxmlformats.org/officeDocument/2006/relationships/slide" Target="slides/slide83.xml"/><Relationship Id="rId128" Type="http://schemas.openxmlformats.org/officeDocument/2006/relationships/slide" Target="slides/slide8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0.xml"/><Relationship Id="rId95" Type="http://schemas.openxmlformats.org/officeDocument/2006/relationships/slide" Target="slides/slide5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3.xml"/><Relationship Id="rId48" Type="http://schemas.openxmlformats.org/officeDocument/2006/relationships/slide" Target="slides/slide8.xml"/><Relationship Id="rId64" Type="http://schemas.openxmlformats.org/officeDocument/2006/relationships/slide" Target="slides/slide24.xml"/><Relationship Id="rId69" Type="http://schemas.openxmlformats.org/officeDocument/2006/relationships/slide" Target="slides/slide29.xml"/><Relationship Id="rId113" Type="http://schemas.openxmlformats.org/officeDocument/2006/relationships/slide" Target="slides/slide73.xml"/><Relationship Id="rId118" Type="http://schemas.openxmlformats.org/officeDocument/2006/relationships/slide" Target="slides/slide78.xml"/><Relationship Id="rId134" Type="http://schemas.openxmlformats.org/officeDocument/2006/relationships/tableStyles" Target="tableStyles.xml"/><Relationship Id="rId80" Type="http://schemas.openxmlformats.org/officeDocument/2006/relationships/slide" Target="slides/slide40.xml"/><Relationship Id="rId85" Type="http://schemas.openxmlformats.org/officeDocument/2006/relationships/slide" Target="slides/slide4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9.xml"/><Relationship Id="rId103" Type="http://schemas.openxmlformats.org/officeDocument/2006/relationships/slide" Target="slides/slide63.xml"/><Relationship Id="rId108" Type="http://schemas.openxmlformats.org/officeDocument/2006/relationships/slide" Target="slides/slide68.xml"/><Relationship Id="rId124" Type="http://schemas.openxmlformats.org/officeDocument/2006/relationships/slide" Target="slides/slide84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14.xml"/><Relationship Id="rId70" Type="http://schemas.openxmlformats.org/officeDocument/2006/relationships/slide" Target="slides/slide30.xml"/><Relationship Id="rId75" Type="http://schemas.openxmlformats.org/officeDocument/2006/relationships/slide" Target="slides/slide35.xml"/><Relationship Id="rId91" Type="http://schemas.openxmlformats.org/officeDocument/2006/relationships/slide" Target="slides/slide51.xml"/><Relationship Id="rId96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9.xml"/><Relationship Id="rId114" Type="http://schemas.openxmlformats.org/officeDocument/2006/relationships/slide" Target="slides/slide74.xml"/><Relationship Id="rId119" Type="http://schemas.openxmlformats.org/officeDocument/2006/relationships/slide" Target="slides/slide79.xml"/><Relationship Id="rId44" Type="http://schemas.openxmlformats.org/officeDocument/2006/relationships/slide" Target="slides/slide4.xml"/><Relationship Id="rId60" Type="http://schemas.openxmlformats.org/officeDocument/2006/relationships/slide" Target="slides/slide20.xml"/><Relationship Id="rId65" Type="http://schemas.openxmlformats.org/officeDocument/2006/relationships/slide" Target="slides/slide25.xml"/><Relationship Id="rId81" Type="http://schemas.openxmlformats.org/officeDocument/2006/relationships/slide" Target="slides/slide41.xml"/><Relationship Id="rId86" Type="http://schemas.openxmlformats.org/officeDocument/2006/relationships/slide" Target="slides/slide46.xml"/><Relationship Id="rId130" Type="http://schemas.openxmlformats.org/officeDocument/2006/relationships/handoutMaster" Target="handoutMasters/handout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0.xml"/><Relationship Id="rId55" Type="http://schemas.openxmlformats.org/officeDocument/2006/relationships/slide" Target="slides/slide15.xml"/><Relationship Id="rId76" Type="http://schemas.openxmlformats.org/officeDocument/2006/relationships/slide" Target="slides/slide36.xml"/><Relationship Id="rId97" Type="http://schemas.openxmlformats.org/officeDocument/2006/relationships/slide" Target="slides/slide57.xml"/><Relationship Id="rId104" Type="http://schemas.openxmlformats.org/officeDocument/2006/relationships/slide" Target="slides/slide64.xml"/><Relationship Id="rId120" Type="http://schemas.openxmlformats.org/officeDocument/2006/relationships/slide" Target="slides/slide80.xml"/><Relationship Id="rId125" Type="http://schemas.openxmlformats.org/officeDocument/2006/relationships/slide" Target="slides/slide8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1.xml"/><Relationship Id="rId92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5.xml"/><Relationship Id="rId66" Type="http://schemas.openxmlformats.org/officeDocument/2006/relationships/slide" Target="slides/slide26.xml"/><Relationship Id="rId87" Type="http://schemas.openxmlformats.org/officeDocument/2006/relationships/slide" Target="slides/slide47.xml"/><Relationship Id="rId110" Type="http://schemas.openxmlformats.org/officeDocument/2006/relationships/slide" Target="slides/slide70.xml"/><Relationship Id="rId115" Type="http://schemas.openxmlformats.org/officeDocument/2006/relationships/slide" Target="slides/slide75.xml"/><Relationship Id="rId131" Type="http://schemas.openxmlformats.org/officeDocument/2006/relationships/presProps" Target="presProps.xml"/><Relationship Id="rId61" Type="http://schemas.openxmlformats.org/officeDocument/2006/relationships/slide" Target="slides/slide21.xml"/><Relationship Id="rId82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6.xml"/><Relationship Id="rId77" Type="http://schemas.openxmlformats.org/officeDocument/2006/relationships/slide" Target="slides/slide37.xml"/><Relationship Id="rId100" Type="http://schemas.openxmlformats.org/officeDocument/2006/relationships/slide" Target="slides/slide60.xml"/><Relationship Id="rId105" Type="http://schemas.openxmlformats.org/officeDocument/2006/relationships/slide" Target="slides/slide65.xml"/><Relationship Id="rId126" Type="http://schemas.openxmlformats.org/officeDocument/2006/relationships/slide" Target="slides/slide8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1.xml"/><Relationship Id="rId72" Type="http://schemas.openxmlformats.org/officeDocument/2006/relationships/slide" Target="slides/slide32.xml"/><Relationship Id="rId93" Type="http://schemas.openxmlformats.org/officeDocument/2006/relationships/slide" Target="slides/slide53.xml"/><Relationship Id="rId98" Type="http://schemas.openxmlformats.org/officeDocument/2006/relationships/slide" Target="slides/slide58.xml"/><Relationship Id="rId121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6.xml"/><Relationship Id="rId67" Type="http://schemas.openxmlformats.org/officeDocument/2006/relationships/slide" Target="slides/slide27.xml"/><Relationship Id="rId116" Type="http://schemas.openxmlformats.org/officeDocument/2006/relationships/slide" Target="slides/slide7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.xml"/><Relationship Id="rId62" Type="http://schemas.openxmlformats.org/officeDocument/2006/relationships/slide" Target="slides/slide22.xml"/><Relationship Id="rId83" Type="http://schemas.openxmlformats.org/officeDocument/2006/relationships/slide" Target="slides/slide43.xml"/><Relationship Id="rId88" Type="http://schemas.openxmlformats.org/officeDocument/2006/relationships/slide" Target="slides/slide48.xml"/><Relationship Id="rId111" Type="http://schemas.openxmlformats.org/officeDocument/2006/relationships/slide" Target="slides/slide71.xml"/><Relationship Id="rId132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7.xml"/><Relationship Id="rId106" Type="http://schemas.openxmlformats.org/officeDocument/2006/relationships/slide" Target="slides/slide66.xml"/><Relationship Id="rId127" Type="http://schemas.openxmlformats.org/officeDocument/2006/relationships/slide" Target="slides/slide8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2.xml"/><Relationship Id="rId73" Type="http://schemas.openxmlformats.org/officeDocument/2006/relationships/slide" Target="slides/slide33.xml"/><Relationship Id="rId78" Type="http://schemas.openxmlformats.org/officeDocument/2006/relationships/slide" Target="slides/slide38.xml"/><Relationship Id="rId94" Type="http://schemas.openxmlformats.org/officeDocument/2006/relationships/slide" Target="slides/slide54.xml"/><Relationship Id="rId99" Type="http://schemas.openxmlformats.org/officeDocument/2006/relationships/slide" Target="slides/slide59.xml"/><Relationship Id="rId101" Type="http://schemas.openxmlformats.org/officeDocument/2006/relationships/slide" Target="slides/slide61.xml"/><Relationship Id="rId122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7.xml"/><Relationship Id="rId68" Type="http://schemas.openxmlformats.org/officeDocument/2006/relationships/slide" Target="slides/slide28.xml"/><Relationship Id="rId89" Type="http://schemas.openxmlformats.org/officeDocument/2006/relationships/slide" Target="slides/slide49.xml"/><Relationship Id="rId112" Type="http://schemas.openxmlformats.org/officeDocument/2006/relationships/slide" Target="slides/slide72.xml"/><Relationship Id="rId13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kaneko\&#12487;&#12473;&#12463;&#12488;&#12483;&#12503;\&#12375;&#12372;&#12392;\&#30740;&#31350;&#38306;&#36899;\&#12487;&#12540;&#12479;\&#29983;&#12487;&#12540;&#12479;\new%20pressure%20chamber.xls" TargetMode="External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23398;&#29983;&#33065;&#35542;&#30330;&#34920;&#12487;&#12540;&#12479;&#31561;\Tuji\tuji-data\&#12399;&#12427;&#12394;&#20108;&#26465;%20&#28024;&#36879;&#22311;&#19979;&#12395;&#12424;&#12427;&#65328;&#65321;&#65328;&#30330;&#29694;&#37327;&#12398;&#22793;&#21205;\&#12487;&#12540;&#12479;\HvPIPs(mRNA&#37327;-tuji&#12487;&#12540;&#12479;+Pf&#31712;&#37326;&#12487;&#12540;&#12479;&#6528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etabol-HD\move\My%20Documents\study\genome\aquaporin\&#20849;&#30330;&#29694;\swelling%20assay\12M-24M&#20849;&#30330;&#29694;2-p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7680560494373289"/>
          <c:y val="5.7326632884459924E-2"/>
          <c:w val="0.57343848522442797"/>
          <c:h val="0.6716304821540760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6600"/>
              </a:solidFill>
            </c:spPr>
          </c:marker>
          <c:trendline>
            <c:trendlineType val="linear"/>
            <c:backward val="0.2"/>
            <c:dispRSqr val="0"/>
            <c:dispEq val="0"/>
          </c:trendline>
          <c:trendline>
            <c:trendlineType val="linear"/>
            <c:dispRSqr val="1"/>
            <c:dispEq val="0"/>
            <c:trendlineLbl>
              <c:layout>
                <c:manualLayout>
                  <c:x val="-0.11413842626504661"/>
                  <c:y val="1.1481284470449899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800"/>
                  </a:pPr>
                  <a:endParaRPr lang="ja-JP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Sheet1!$J$39:$M$39</c:f>
                <c:numCache>
                  <c:formatCode>General</c:formatCode>
                  <c:ptCount val="4"/>
                  <c:pt idx="0">
                    <c:v>2.147234656275494E-4</c:v>
                  </c:pt>
                  <c:pt idx="1">
                    <c:v>4.8314890077469033E-4</c:v>
                  </c:pt>
                  <c:pt idx="2">
                    <c:v>5.5106708551822101E-4</c:v>
                  </c:pt>
                  <c:pt idx="3">
                    <c:v>1.4458675339490743E-4</c:v>
                  </c:pt>
                </c:numCache>
              </c:numRef>
            </c:plus>
            <c:minus>
              <c:numRef>
                <c:f>Sheet1!$J$39:$M$39</c:f>
                <c:numCache>
                  <c:formatCode>General</c:formatCode>
                  <c:ptCount val="4"/>
                  <c:pt idx="0">
                    <c:v>2.147234656275494E-4</c:v>
                  </c:pt>
                  <c:pt idx="1">
                    <c:v>4.8314890077469033E-4</c:v>
                  </c:pt>
                  <c:pt idx="2">
                    <c:v>5.5106708551822101E-4</c:v>
                  </c:pt>
                  <c:pt idx="3">
                    <c:v>1.4458675339490743E-4</c:v>
                  </c:pt>
                </c:numCache>
              </c:numRef>
            </c:minus>
          </c:errBars>
          <c:xVal>
            <c:numRef>
              <c:f>Sheet1!$J$37:$M$37</c:f>
              <c:numCache>
                <c:formatCode>General</c:formatCode>
                <c:ptCount val="4"/>
                <c:pt idx="0">
                  <c:v>0.2</c:v>
                </c:pt>
                <c:pt idx="1">
                  <c:v>0.25</c:v>
                </c:pt>
                <c:pt idx="2">
                  <c:v>0.30000000000000032</c:v>
                </c:pt>
                <c:pt idx="3">
                  <c:v>0.35000000000000031</c:v>
                </c:pt>
              </c:numCache>
            </c:numRef>
          </c:xVal>
          <c:yVal>
            <c:numRef>
              <c:f>Sheet1!$J$38:$M$38</c:f>
              <c:numCache>
                <c:formatCode>General</c:formatCode>
                <c:ptCount val="4"/>
                <c:pt idx="0">
                  <c:v>1.5044570200960729E-3</c:v>
                </c:pt>
                <c:pt idx="1">
                  <c:v>2.2674689979942848E-3</c:v>
                </c:pt>
                <c:pt idx="2">
                  <c:v>2.8054014750072288E-3</c:v>
                </c:pt>
                <c:pt idx="3">
                  <c:v>3.1819423856576851E-3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AB-419D-9D1A-48F660FD3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146176"/>
        <c:axId val="226357248"/>
      </c:scatterChart>
      <c:valAx>
        <c:axId val="226146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l-GR" sz="1800" b="1" i="0" baseline="0" dirty="0" smtClean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Ψ</a:t>
                </a:r>
                <a:r>
                  <a:rPr lang="en-US" sz="1800" b="1" i="0" baseline="0" dirty="0" smtClean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p </a:t>
                </a:r>
                <a:r>
                  <a:rPr lang="en-US" sz="1800" b="1" i="0" baseline="0" dirty="0" smtClean="0"/>
                  <a:t>Pressure </a:t>
                </a:r>
                <a:r>
                  <a:rPr lang="en-US" sz="1800" b="1" i="0" baseline="0" dirty="0"/>
                  <a:t>(MPa)</a:t>
                </a:r>
                <a:endParaRPr lang="ja-JP" sz="1800" b="1" i="0" baseline="0" dirty="0"/>
              </a:p>
            </c:rich>
          </c:tx>
          <c:layout>
            <c:manualLayout>
              <c:xMode val="edge"/>
              <c:yMode val="edge"/>
              <c:x val="0.47057108144236232"/>
              <c:y val="0.85943443022872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226357248"/>
        <c:crosses val="autoZero"/>
        <c:crossBetween val="midCat"/>
      </c:valAx>
      <c:valAx>
        <c:axId val="226357248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200" b="1" i="0" baseline="0" dirty="0" err="1" smtClean="0"/>
                  <a:t>Jv</a:t>
                </a:r>
                <a:r>
                  <a:rPr lang="en-US" altLang="ja-JP" sz="1200" b="1" i="0" baseline="0" dirty="0" smtClean="0"/>
                  <a:t>:</a:t>
                </a:r>
                <a:r>
                  <a:rPr lang="ja-JP" altLang="en-US" sz="1200" b="1" i="0" baseline="0" dirty="0" smtClean="0"/>
                  <a:t>　</a:t>
                </a:r>
                <a:r>
                  <a:rPr lang="en-US" sz="1200" b="1" i="0" baseline="0" dirty="0" smtClean="0"/>
                  <a:t>sap </a:t>
                </a:r>
                <a:r>
                  <a:rPr lang="en-US" sz="1200" b="1" i="0" baseline="0" dirty="0"/>
                  <a:t>flow </a:t>
                </a:r>
                <a:endParaRPr lang="en-US" sz="1200" b="1" i="0" baseline="0" dirty="0" smtClean="0"/>
              </a:p>
            </c:rich>
          </c:tx>
          <c:layout>
            <c:manualLayout>
              <c:xMode val="edge"/>
              <c:yMode val="edge"/>
              <c:x val="9.9471325718252526E-2"/>
              <c:y val="0.270395906670408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22614617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Water permeability (oocyte)</a:t>
            </a:r>
            <a:endParaRPr lang="ja-JP" altLang="en-US"/>
          </a:p>
        </c:rich>
      </c:tx>
      <c:layout>
        <c:manualLayout>
          <c:xMode val="edge"/>
          <c:yMode val="edge"/>
          <c:x val="0.24160824733927441"/>
          <c:y val="1.56136534637722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2460205414895232"/>
          <c:y val="0.11626065703565171"/>
          <c:w val="0.58250737236405059"/>
          <c:h val="0.66929667252964242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915F-41F1-89CE-7221AD3F337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915F-41F1-89CE-7221AD3F337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915F-41F1-89CE-7221AD3F337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15F-41F1-89CE-7221AD3F337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915F-41F1-89CE-7221AD3F3379}"/>
              </c:ext>
            </c:extLst>
          </c:dPt>
          <c:dPt>
            <c:idx val="5"/>
            <c:invertIfNegative val="0"/>
            <c:bubble3D val="0"/>
            <c:spPr>
              <a:solidFill>
                <a:srgbClr val="3333FF"/>
              </a:solidFill>
            </c:spPr>
            <c:extLst>
              <c:ext xmlns:c16="http://schemas.microsoft.com/office/drawing/2014/chart" uri="{C3380CC4-5D6E-409C-BE32-E72D297353CC}">
                <c16:uniqueId val="{00000005-915F-41F1-89CE-7221AD3F3379}"/>
              </c:ext>
            </c:extLst>
          </c:dPt>
          <c:dPt>
            <c:idx val="6"/>
            <c:invertIfNegative val="0"/>
            <c:bubble3D val="0"/>
            <c:spPr>
              <a:solidFill>
                <a:srgbClr val="3333FF"/>
              </a:solidFill>
            </c:spPr>
            <c:extLst>
              <c:ext xmlns:c16="http://schemas.microsoft.com/office/drawing/2014/chart" uri="{C3380CC4-5D6E-409C-BE32-E72D297353CC}">
                <c16:uniqueId val="{00000006-915F-41F1-89CE-7221AD3F3379}"/>
              </c:ext>
            </c:extLst>
          </c:dPt>
          <c:dPt>
            <c:idx val="7"/>
            <c:invertIfNegative val="0"/>
            <c:bubble3D val="0"/>
            <c:spPr>
              <a:solidFill>
                <a:srgbClr val="3333FF"/>
              </a:solidFill>
            </c:spPr>
            <c:extLst>
              <c:ext xmlns:c16="http://schemas.microsoft.com/office/drawing/2014/chart" uri="{C3380CC4-5D6E-409C-BE32-E72D297353CC}">
                <c16:uniqueId val="{00000007-915F-41F1-89CE-7221AD3F3379}"/>
              </c:ext>
            </c:extLst>
          </c:dPt>
          <c:dPt>
            <c:idx val="8"/>
            <c:invertIfNegative val="0"/>
            <c:bubble3D val="0"/>
            <c:spPr>
              <a:solidFill>
                <a:srgbClr val="3333FF"/>
              </a:solidFill>
            </c:spPr>
            <c:extLst>
              <c:ext xmlns:c16="http://schemas.microsoft.com/office/drawing/2014/chart" uri="{C3380CC4-5D6E-409C-BE32-E72D297353CC}">
                <c16:uniqueId val="{00000008-915F-41F1-89CE-7221AD3F3379}"/>
              </c:ext>
            </c:extLst>
          </c:dPt>
          <c:dPt>
            <c:idx val="9"/>
            <c:invertIfNegative val="0"/>
            <c:bubble3D val="0"/>
            <c:spPr>
              <a:solidFill>
                <a:srgbClr val="3333FF"/>
              </a:solidFill>
            </c:spPr>
            <c:extLst>
              <c:ext xmlns:c16="http://schemas.microsoft.com/office/drawing/2014/chart" uri="{C3380CC4-5D6E-409C-BE32-E72D297353CC}">
                <c16:uniqueId val="{00000009-915F-41F1-89CE-7221AD3F3379}"/>
              </c:ext>
            </c:extLst>
          </c:dPt>
          <c:dPt>
            <c:idx val="10"/>
            <c:invertIfNegative val="0"/>
            <c:bubble3D val="0"/>
            <c:spPr>
              <a:solidFill>
                <a:prstClr val="black"/>
              </a:solidFill>
            </c:spPr>
            <c:extLst>
              <c:ext xmlns:c16="http://schemas.microsoft.com/office/drawing/2014/chart" uri="{C3380CC4-5D6E-409C-BE32-E72D297353CC}">
                <c16:uniqueId val="{0000000A-915F-41F1-89CE-7221AD3F3379}"/>
              </c:ext>
            </c:extLst>
          </c:dPt>
          <c:errBars>
            <c:errBarType val="plus"/>
            <c:errValType val="cust"/>
            <c:noEndCap val="0"/>
            <c:plus>
              <c:numRef>
                <c:f>Sheet1!$F$18:$F$28</c:f>
                <c:numCache>
                  <c:formatCode>General</c:formatCode>
                  <c:ptCount val="11"/>
                  <c:pt idx="0">
                    <c:v>0.29000000000000031</c:v>
                  </c:pt>
                  <c:pt idx="1">
                    <c:v>0.23</c:v>
                  </c:pt>
                  <c:pt idx="2">
                    <c:v>0.23</c:v>
                  </c:pt>
                  <c:pt idx="3">
                    <c:v>0.2</c:v>
                  </c:pt>
                  <c:pt idx="4">
                    <c:v>0.26</c:v>
                  </c:pt>
                  <c:pt idx="5">
                    <c:v>3.0000000000000016E-2</c:v>
                  </c:pt>
                  <c:pt idx="6">
                    <c:v>4.0000000000000022E-2</c:v>
                  </c:pt>
                  <c:pt idx="7">
                    <c:v>6.0000000000000032E-2</c:v>
                  </c:pt>
                  <c:pt idx="8">
                    <c:v>5.0000000000000024E-2</c:v>
                  </c:pt>
                  <c:pt idx="9">
                    <c:v>3.0000000000000016E-2</c:v>
                  </c:pt>
                  <c:pt idx="10">
                    <c:v>3.0000000000000016E-2</c:v>
                  </c:pt>
                </c:numCache>
              </c:numRef>
            </c:plus>
            <c:minus>
              <c:numRef>
                <c:f>Sheet1!$F$18:$F$28</c:f>
                <c:numCache>
                  <c:formatCode>General</c:formatCode>
                  <c:ptCount val="11"/>
                  <c:pt idx="0">
                    <c:v>0.29000000000000031</c:v>
                  </c:pt>
                  <c:pt idx="1">
                    <c:v>0.23</c:v>
                  </c:pt>
                  <c:pt idx="2">
                    <c:v>0.23</c:v>
                  </c:pt>
                  <c:pt idx="3">
                    <c:v>0.2</c:v>
                  </c:pt>
                  <c:pt idx="4">
                    <c:v>0.26</c:v>
                  </c:pt>
                  <c:pt idx="5">
                    <c:v>3.0000000000000016E-2</c:v>
                  </c:pt>
                  <c:pt idx="6">
                    <c:v>4.0000000000000022E-2</c:v>
                  </c:pt>
                  <c:pt idx="7">
                    <c:v>6.0000000000000032E-2</c:v>
                  </c:pt>
                  <c:pt idx="8">
                    <c:v>5.0000000000000024E-2</c:v>
                  </c:pt>
                  <c:pt idx="9">
                    <c:v>3.0000000000000016E-2</c:v>
                  </c:pt>
                  <c:pt idx="10">
                    <c:v>3.0000000000000016E-2</c:v>
                  </c:pt>
                </c:numCache>
              </c:numRef>
            </c:minus>
          </c:errBars>
          <c:cat>
            <c:strRef>
              <c:f>Sheet1!$A$18:$A$28</c:f>
              <c:strCache>
                <c:ptCount val="11"/>
                <c:pt idx="0">
                  <c:v>HvPIP2;5</c:v>
                </c:pt>
                <c:pt idx="1">
                  <c:v>HvPIP2;4</c:v>
                </c:pt>
                <c:pt idx="2">
                  <c:v>HvPIP2;3</c:v>
                </c:pt>
                <c:pt idx="3">
                  <c:v>HvPIP2;2</c:v>
                </c:pt>
                <c:pt idx="4">
                  <c:v>HvPIP2;1</c:v>
                </c:pt>
                <c:pt idx="5">
                  <c:v>HvPIP1;5</c:v>
                </c:pt>
                <c:pt idx="6">
                  <c:v>HvPIP1;4</c:v>
                </c:pt>
                <c:pt idx="7">
                  <c:v>HvPIP1;3</c:v>
                </c:pt>
                <c:pt idx="8">
                  <c:v>HvPIP1;2</c:v>
                </c:pt>
                <c:pt idx="9">
                  <c:v>HvPIP1;1</c:v>
                </c:pt>
                <c:pt idx="10">
                  <c:v>water-injected</c:v>
                </c:pt>
              </c:strCache>
            </c:strRef>
          </c:cat>
          <c:val>
            <c:numRef>
              <c:f>Sheet1!$E$18:$E$28</c:f>
              <c:numCache>
                <c:formatCode>General</c:formatCode>
                <c:ptCount val="11"/>
                <c:pt idx="0">
                  <c:v>1.7200000000000004</c:v>
                </c:pt>
                <c:pt idx="1">
                  <c:v>1.7000000000000004</c:v>
                </c:pt>
                <c:pt idx="2">
                  <c:v>1.9800000000000011</c:v>
                </c:pt>
                <c:pt idx="3">
                  <c:v>1.43</c:v>
                </c:pt>
                <c:pt idx="4">
                  <c:v>1.9700000000000011</c:v>
                </c:pt>
                <c:pt idx="5">
                  <c:v>8.0000000000000043E-2</c:v>
                </c:pt>
                <c:pt idx="6">
                  <c:v>0.16000000000000006</c:v>
                </c:pt>
                <c:pt idx="7">
                  <c:v>0.4</c:v>
                </c:pt>
                <c:pt idx="8">
                  <c:v>0.13</c:v>
                </c:pt>
                <c:pt idx="9">
                  <c:v>0.16000000000000006</c:v>
                </c:pt>
                <c:pt idx="1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15F-41F1-89CE-7221AD3F33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7471616"/>
        <c:axId val="217473408"/>
      </c:barChart>
      <c:catAx>
        <c:axId val="2174716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pPr>
            <a:endParaRPr lang="ja-JP"/>
          </a:p>
        </c:txPr>
        <c:crossAx val="217473408"/>
        <c:crosses val="autoZero"/>
        <c:auto val="1"/>
        <c:lblAlgn val="ctr"/>
        <c:lblOffset val="100"/>
        <c:noMultiLvlLbl val="0"/>
      </c:catAx>
      <c:valAx>
        <c:axId val="21747340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defRPr>
                </a:pPr>
                <a:r>
                  <a:rPr lang="en-US" altLang="ja-JP" sz="1200" i="1" dirty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P</a:t>
                </a:r>
                <a:r>
                  <a:rPr lang="en-US" altLang="ja-JP" sz="1200" baseline="-25000" dirty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f</a:t>
                </a:r>
                <a:r>
                  <a:rPr lang="en-US" altLang="ja-JP" sz="1200" baseline="0" dirty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 ( x 10</a:t>
                </a:r>
                <a:r>
                  <a:rPr lang="en-US" altLang="ja-JP" sz="1200" baseline="30000" dirty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-4</a:t>
                </a:r>
                <a:r>
                  <a:rPr lang="en-US" altLang="ja-JP" sz="1200" baseline="0" dirty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 m s</a:t>
                </a:r>
                <a:r>
                  <a:rPr lang="en-US" altLang="ja-JP" sz="1200" baseline="30000" dirty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-1</a:t>
                </a:r>
                <a:r>
                  <a:rPr lang="en-US" altLang="ja-JP" sz="1200" baseline="0" dirty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)</a:t>
                </a:r>
                <a:endParaRPr lang="ja-JP" altLang="en-US" sz="1200" dirty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pPr>
            <a:endParaRPr lang="ja-JP"/>
          </a:p>
        </c:txPr>
        <c:crossAx val="217471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1"/>
          <c:order val="0"/>
          <c:spPr>
            <a:solidFill>
              <a:schemeClr val="bg1">
                <a:lumMod val="75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Sheet1!$R$23:$R$31</c:f>
                <c:numCache>
                  <c:formatCode>General</c:formatCode>
                  <c:ptCount val="9"/>
                  <c:pt idx="0">
                    <c:v>0.43184025303351681</c:v>
                  </c:pt>
                  <c:pt idx="1">
                    <c:v>0.52901207648397164</c:v>
                  </c:pt>
                  <c:pt idx="2">
                    <c:v>0.25125012199873825</c:v>
                  </c:pt>
                  <c:pt idx="3">
                    <c:v>0.24178942669648743</c:v>
                  </c:pt>
                  <c:pt idx="4">
                    <c:v>0.11857738221937002</c:v>
                  </c:pt>
                  <c:pt idx="5">
                    <c:v>0.24020878530842357</c:v>
                  </c:pt>
                  <c:pt idx="6">
                    <c:v>0.15070299838075871</c:v>
                  </c:pt>
                  <c:pt idx="7">
                    <c:v>7.9410816249270294E-2</c:v>
                  </c:pt>
                  <c:pt idx="8">
                    <c:v>5.7247157374883555E-2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Sheet1!$O$23:$O$31</c:f>
              <c:strCache>
                <c:ptCount val="9"/>
                <c:pt idx="0">
                  <c:v>PIP2;4(0.5 ng) + PIP1;2(2.5 ng)</c:v>
                </c:pt>
                <c:pt idx="1">
                  <c:v>PIP2;4M229(0.5 ng) + PIP1;2(2.5 ng)</c:v>
                </c:pt>
                <c:pt idx="2">
                  <c:v>PIP2;4(0.5 ng) + PIP1;2M238(2.5 ng)</c:v>
                </c:pt>
                <c:pt idx="3">
                  <c:v>PIP2;4M229(0.5 ng) + PIP1;2M238(2.5 ng)</c:v>
                </c:pt>
                <c:pt idx="4">
                  <c:v>PIP1;2(2.5 ng)</c:v>
                </c:pt>
                <c:pt idx="5">
                  <c:v>PIP2;4(0.5 ng)</c:v>
                </c:pt>
                <c:pt idx="6">
                  <c:v>PIP2;4M229(0.5 ng)</c:v>
                </c:pt>
                <c:pt idx="7">
                  <c:v>PIP1;2M238(2.5 ng)</c:v>
                </c:pt>
                <c:pt idx="8">
                  <c:v>Water</c:v>
                </c:pt>
              </c:strCache>
            </c:strRef>
          </c:cat>
          <c:val>
            <c:numRef>
              <c:f>Sheet1!$Q$23:$Q$31</c:f>
              <c:numCache>
                <c:formatCode>0.000_ </c:formatCode>
                <c:ptCount val="9"/>
                <c:pt idx="0">
                  <c:v>1.7664960947401818</c:v>
                </c:pt>
                <c:pt idx="1">
                  <c:v>1.4039295133529814</c:v>
                </c:pt>
                <c:pt idx="2">
                  <c:v>1.2155305931552278</c:v>
                </c:pt>
                <c:pt idx="3">
                  <c:v>0.47499488810995244</c:v>
                </c:pt>
                <c:pt idx="4">
                  <c:v>0.27061843689269832</c:v>
                </c:pt>
                <c:pt idx="5">
                  <c:v>0.76794306228614995</c:v>
                </c:pt>
                <c:pt idx="6">
                  <c:v>0.22312013541189854</c:v>
                </c:pt>
                <c:pt idx="7">
                  <c:v>0.35223964252060674</c:v>
                </c:pt>
                <c:pt idx="8">
                  <c:v>0.29447157512437916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99-4869-B61E-818B40140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217697664"/>
        <c:axId val="217728128"/>
      </c:barChart>
      <c:catAx>
        <c:axId val="2176976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ja-JP"/>
          </a:p>
        </c:txPr>
        <c:crossAx val="217728128"/>
        <c:crosses val="autoZero"/>
        <c:auto val="1"/>
        <c:lblAlgn val="ctr"/>
        <c:lblOffset val="100"/>
        <c:noMultiLvlLbl val="0"/>
      </c:catAx>
      <c:valAx>
        <c:axId val="21772812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en-US"/>
                  <a:t>Pf (x10</a:t>
                </a:r>
                <a:r>
                  <a:rPr lang="en-US" altLang="en-US" baseline="30000"/>
                  <a:t>-2</a:t>
                </a:r>
                <a:r>
                  <a:rPr lang="en-US" altLang="en-US" baseline="0"/>
                  <a:t> cm/s)</a:t>
                </a:r>
                <a:endParaRPr lang="en-US" altLang="en-US"/>
              </a:p>
            </c:rich>
          </c:tx>
          <c:layout/>
          <c:overlay val="0"/>
        </c:title>
        <c:numFmt formatCode="0.0_ " sourceLinked="0"/>
        <c:majorTickMark val="out"/>
        <c:minorTickMark val="none"/>
        <c:tickLblPos val="nextTo"/>
        <c:crossAx val="217697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3EA8EA-9590-4EED-AC40-12AB7269598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F751690D-1C4A-4F92-A774-FCB04DD3BD91}">
      <dgm:prSet phldrT="[テキスト]"/>
      <dgm:spPr/>
      <dgm:t>
        <a:bodyPr/>
        <a:lstStyle/>
        <a:p>
          <a:r>
            <a: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Sustainability with limited water</a:t>
          </a:r>
          <a:endParaRPr kumimoji="1" lang="ja-JP" altLang="en-US" dirty="0"/>
        </a:p>
      </dgm:t>
    </dgm:pt>
    <dgm:pt modelId="{925CEB48-CD64-4DDC-8144-36748FA2F3CF}" type="parTrans" cxnId="{C43DAF97-2BDA-4DED-8F3C-673B7516E23A}">
      <dgm:prSet/>
      <dgm:spPr/>
      <dgm:t>
        <a:bodyPr/>
        <a:lstStyle/>
        <a:p>
          <a:endParaRPr kumimoji="1" lang="ja-JP" altLang="en-US"/>
        </a:p>
      </dgm:t>
    </dgm:pt>
    <dgm:pt modelId="{96BBC9DC-CD0F-4F69-96AC-676FC7AA2DBE}" type="sibTrans" cxnId="{C43DAF97-2BDA-4DED-8F3C-673B7516E23A}">
      <dgm:prSet/>
      <dgm:spPr/>
      <dgm:t>
        <a:bodyPr/>
        <a:lstStyle/>
        <a:p>
          <a:endParaRPr kumimoji="1" lang="ja-JP" altLang="en-US"/>
        </a:p>
      </dgm:t>
    </dgm:pt>
    <dgm:pt modelId="{0DD0172D-10C4-4267-857F-D1678561AF79}">
      <dgm:prSet phldrT="[テキスト]" custT="1"/>
      <dgm:spPr/>
      <dgm:t>
        <a:bodyPr/>
        <a:lstStyle/>
        <a:p>
          <a:r>
            <a:rPr kumimoji="1" lang="en-US" altLang="ja-JP" sz="1800" b="1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High WUE</a:t>
          </a:r>
        </a:p>
        <a:p>
          <a:r>
            <a:rPr kumimoji="1" lang="en-US" altLang="ja-JP" sz="1400" b="1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(water use efficiency) </a:t>
          </a:r>
        </a:p>
        <a:p>
          <a:r>
            <a:rPr kumimoji="1" lang="en-US" altLang="ja-JP" sz="1800" b="1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crops (breeding)</a:t>
          </a:r>
          <a:endParaRPr kumimoji="1" lang="ja-JP" altLang="en-US" sz="1800" b="1" dirty="0">
            <a:solidFill>
              <a:schemeClr val="bg1"/>
            </a:solidFill>
          </a:endParaRPr>
        </a:p>
      </dgm:t>
    </dgm:pt>
    <dgm:pt modelId="{1C4B2071-103D-4B2F-BE2D-9A48D3555453}" type="parTrans" cxnId="{D49E4D2F-2478-4FD1-8362-D7E348D29CEF}">
      <dgm:prSet/>
      <dgm:spPr/>
      <dgm:t>
        <a:bodyPr/>
        <a:lstStyle/>
        <a:p>
          <a:endParaRPr kumimoji="1" lang="ja-JP" altLang="en-US"/>
        </a:p>
      </dgm:t>
    </dgm:pt>
    <dgm:pt modelId="{A6AE30EE-E369-4B6C-933B-55FB93256347}" type="sibTrans" cxnId="{D49E4D2F-2478-4FD1-8362-D7E348D29CEF}">
      <dgm:prSet/>
      <dgm:spPr/>
      <dgm:t>
        <a:bodyPr/>
        <a:lstStyle/>
        <a:p>
          <a:endParaRPr kumimoji="1" lang="ja-JP" altLang="en-US"/>
        </a:p>
      </dgm:t>
    </dgm:pt>
    <dgm:pt modelId="{99B07B08-96FD-496C-A09D-202CC97AA569}">
      <dgm:prSet phldrT="[テキスト]"/>
      <dgm:spPr/>
      <dgm:t>
        <a:bodyPr/>
        <a:lstStyle/>
        <a:p>
          <a:r>
            <a: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Water recycle in agriculture</a:t>
          </a:r>
          <a:endParaRPr kumimoji="1" lang="ja-JP" altLang="en-US" dirty="0">
            <a:solidFill>
              <a:schemeClr val="bg1"/>
            </a:solidFill>
          </a:endParaRPr>
        </a:p>
      </dgm:t>
    </dgm:pt>
    <dgm:pt modelId="{D01AC057-05E9-466D-87D5-8992B9C938D5}" type="parTrans" cxnId="{C9E8D02C-E401-4C4C-890A-C367C8042255}">
      <dgm:prSet/>
      <dgm:spPr/>
      <dgm:t>
        <a:bodyPr/>
        <a:lstStyle/>
        <a:p>
          <a:endParaRPr kumimoji="1" lang="ja-JP" altLang="en-US"/>
        </a:p>
      </dgm:t>
    </dgm:pt>
    <dgm:pt modelId="{099CA9C5-5120-4DE6-825A-E8EE5C9718ED}" type="sibTrans" cxnId="{C9E8D02C-E401-4C4C-890A-C367C8042255}">
      <dgm:prSet/>
      <dgm:spPr/>
      <dgm:t>
        <a:bodyPr/>
        <a:lstStyle/>
        <a:p>
          <a:endParaRPr kumimoji="1" lang="ja-JP" altLang="en-US"/>
        </a:p>
      </dgm:t>
    </dgm:pt>
    <dgm:pt modelId="{57543CCA-2346-4DF3-86DB-17725A8A4F54}">
      <dgm:prSet phldrT="[テキスト]"/>
      <dgm:spPr/>
      <dgm:t>
        <a:bodyPr/>
        <a:lstStyle/>
        <a:p>
          <a:r>
            <a: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Collaborate with materials sciences</a:t>
          </a:r>
          <a:endParaRPr kumimoji="1" lang="ja-JP" altLang="en-US" dirty="0">
            <a:solidFill>
              <a:schemeClr val="bg1"/>
            </a:solidFill>
          </a:endParaRPr>
        </a:p>
      </dgm:t>
    </dgm:pt>
    <dgm:pt modelId="{CE5FD3FC-78AF-4883-8590-BFCF1B0CA4D6}" type="parTrans" cxnId="{E885EA93-ACFB-46EE-B35F-71C8634FFEC0}">
      <dgm:prSet/>
      <dgm:spPr/>
      <dgm:t>
        <a:bodyPr/>
        <a:lstStyle/>
        <a:p>
          <a:endParaRPr kumimoji="1" lang="ja-JP" altLang="en-US"/>
        </a:p>
      </dgm:t>
    </dgm:pt>
    <dgm:pt modelId="{3BEB419A-09C8-4038-B4BD-6DC7EC565460}" type="sibTrans" cxnId="{E885EA93-ACFB-46EE-B35F-71C8634FFEC0}">
      <dgm:prSet/>
      <dgm:spPr/>
      <dgm:t>
        <a:bodyPr/>
        <a:lstStyle/>
        <a:p>
          <a:endParaRPr kumimoji="1" lang="ja-JP" altLang="en-US"/>
        </a:p>
      </dgm:t>
    </dgm:pt>
    <dgm:pt modelId="{99CCACBC-EE48-4DA9-AFF1-BC1ADB699EDE}" type="pres">
      <dgm:prSet presAssocID="{793EA8EA-9590-4EED-AC40-12AB7269598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0648397B-CF46-4649-A063-DAD95E2D5CE5}" type="pres">
      <dgm:prSet presAssocID="{F751690D-1C4A-4F92-A774-FCB04DD3BD91}" presName="centerShape" presStyleLbl="node0" presStyleIdx="0" presStyleCnt="1" custScaleX="134839" custScaleY="129220" custLinFactNeighborX="200" custLinFactNeighborY="-2196"/>
      <dgm:spPr/>
      <dgm:t>
        <a:bodyPr/>
        <a:lstStyle/>
        <a:p>
          <a:endParaRPr kumimoji="1" lang="ja-JP" altLang="en-US"/>
        </a:p>
      </dgm:t>
    </dgm:pt>
    <dgm:pt modelId="{C523092D-F2ED-4E0E-B778-34520AD7D96F}" type="pres">
      <dgm:prSet presAssocID="{1C4B2071-103D-4B2F-BE2D-9A48D3555453}" presName="parTrans" presStyleLbl="bgSibTrans2D1" presStyleIdx="0" presStyleCnt="3"/>
      <dgm:spPr/>
      <dgm:t>
        <a:bodyPr/>
        <a:lstStyle/>
        <a:p>
          <a:endParaRPr kumimoji="1" lang="ja-JP" altLang="en-US"/>
        </a:p>
      </dgm:t>
    </dgm:pt>
    <dgm:pt modelId="{0C8667ED-D903-4D1B-AF22-B2F8A77C4F84}" type="pres">
      <dgm:prSet presAssocID="{0DD0172D-10C4-4267-857F-D1678561AF79}" presName="node" presStyleLbl="node1" presStyleIdx="0" presStyleCnt="3" custScaleX="79551" custScaleY="74656" custRadScaleRad="94854" custRadScaleInc="-2928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9B62240-009B-49A3-B963-CB2578A58B58}" type="pres">
      <dgm:prSet presAssocID="{D01AC057-05E9-466D-87D5-8992B9C938D5}" presName="parTrans" presStyleLbl="bgSibTrans2D1" presStyleIdx="1" presStyleCnt="3"/>
      <dgm:spPr/>
      <dgm:t>
        <a:bodyPr/>
        <a:lstStyle/>
        <a:p>
          <a:endParaRPr kumimoji="1" lang="ja-JP" altLang="en-US"/>
        </a:p>
      </dgm:t>
    </dgm:pt>
    <dgm:pt modelId="{9EDDF89F-E5BE-4611-825E-F00CCF028A9E}" type="pres">
      <dgm:prSet presAssocID="{99B07B08-96FD-496C-A09D-202CC97AA569}" presName="node" presStyleLbl="node1" presStyleIdx="1" presStyleCnt="3" custScaleX="97350" custScaleY="68150" custRadScaleRad="90661" custRadScaleInc="1819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984E832-35EF-4C90-9AFE-5342FE1DE24A}" type="pres">
      <dgm:prSet presAssocID="{CE5FD3FC-78AF-4883-8590-BFCF1B0CA4D6}" presName="parTrans" presStyleLbl="bgSibTrans2D1" presStyleIdx="2" presStyleCnt="3"/>
      <dgm:spPr/>
      <dgm:t>
        <a:bodyPr/>
        <a:lstStyle/>
        <a:p>
          <a:endParaRPr kumimoji="1" lang="ja-JP" altLang="en-US"/>
        </a:p>
      </dgm:t>
    </dgm:pt>
    <dgm:pt modelId="{88A58CE3-3D4F-49E1-8DBE-C452C1F49601}" type="pres">
      <dgm:prSet presAssocID="{57543CCA-2346-4DF3-86DB-17725A8A4F54}" presName="node" presStyleLbl="node1" presStyleIdx="2" presStyleCnt="3" custScaleX="91186" custScaleY="66120" custRadScaleRad="96373" custRadScaleInc="1506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C08BD5B-14B3-4421-A132-082337FED655}" type="presOf" srcId="{1C4B2071-103D-4B2F-BE2D-9A48D3555453}" destId="{C523092D-F2ED-4E0E-B778-34520AD7D96F}" srcOrd="0" destOrd="0" presId="urn:microsoft.com/office/officeart/2005/8/layout/radial4"/>
    <dgm:cxn modelId="{D4D03422-BD31-4D2A-8AA8-D9EC2233E29A}" type="presOf" srcId="{D01AC057-05E9-466D-87D5-8992B9C938D5}" destId="{C9B62240-009B-49A3-B963-CB2578A58B58}" srcOrd="0" destOrd="0" presId="urn:microsoft.com/office/officeart/2005/8/layout/radial4"/>
    <dgm:cxn modelId="{BF4867A8-F017-4A7D-91C7-226700783A2C}" type="presOf" srcId="{CE5FD3FC-78AF-4883-8590-BFCF1B0CA4D6}" destId="{A984E832-35EF-4C90-9AFE-5342FE1DE24A}" srcOrd="0" destOrd="0" presId="urn:microsoft.com/office/officeart/2005/8/layout/radial4"/>
    <dgm:cxn modelId="{3AC2922D-A061-468C-ADF4-3AB22EDB10D7}" type="presOf" srcId="{99B07B08-96FD-496C-A09D-202CC97AA569}" destId="{9EDDF89F-E5BE-4611-825E-F00CCF028A9E}" srcOrd="0" destOrd="0" presId="urn:microsoft.com/office/officeart/2005/8/layout/radial4"/>
    <dgm:cxn modelId="{C9E8D02C-E401-4C4C-890A-C367C8042255}" srcId="{F751690D-1C4A-4F92-A774-FCB04DD3BD91}" destId="{99B07B08-96FD-496C-A09D-202CC97AA569}" srcOrd="1" destOrd="0" parTransId="{D01AC057-05E9-466D-87D5-8992B9C938D5}" sibTransId="{099CA9C5-5120-4DE6-825A-E8EE5C9718ED}"/>
    <dgm:cxn modelId="{10918A3E-43B9-458B-B7F2-F8D308317098}" type="presOf" srcId="{793EA8EA-9590-4EED-AC40-12AB7269598D}" destId="{99CCACBC-EE48-4DA9-AFF1-BC1ADB699EDE}" srcOrd="0" destOrd="0" presId="urn:microsoft.com/office/officeart/2005/8/layout/radial4"/>
    <dgm:cxn modelId="{C43DAF97-2BDA-4DED-8F3C-673B7516E23A}" srcId="{793EA8EA-9590-4EED-AC40-12AB7269598D}" destId="{F751690D-1C4A-4F92-A774-FCB04DD3BD91}" srcOrd="0" destOrd="0" parTransId="{925CEB48-CD64-4DDC-8144-36748FA2F3CF}" sibTransId="{96BBC9DC-CD0F-4F69-96AC-676FC7AA2DBE}"/>
    <dgm:cxn modelId="{E69C5DE6-F033-4ADF-A904-0EFA4D4F6422}" type="presOf" srcId="{F751690D-1C4A-4F92-A774-FCB04DD3BD91}" destId="{0648397B-CF46-4649-A063-DAD95E2D5CE5}" srcOrd="0" destOrd="0" presId="urn:microsoft.com/office/officeart/2005/8/layout/radial4"/>
    <dgm:cxn modelId="{E885EA93-ACFB-46EE-B35F-71C8634FFEC0}" srcId="{F751690D-1C4A-4F92-A774-FCB04DD3BD91}" destId="{57543CCA-2346-4DF3-86DB-17725A8A4F54}" srcOrd="2" destOrd="0" parTransId="{CE5FD3FC-78AF-4883-8590-BFCF1B0CA4D6}" sibTransId="{3BEB419A-09C8-4038-B4BD-6DC7EC565460}"/>
    <dgm:cxn modelId="{D49E4D2F-2478-4FD1-8362-D7E348D29CEF}" srcId="{F751690D-1C4A-4F92-A774-FCB04DD3BD91}" destId="{0DD0172D-10C4-4267-857F-D1678561AF79}" srcOrd="0" destOrd="0" parTransId="{1C4B2071-103D-4B2F-BE2D-9A48D3555453}" sibTransId="{A6AE30EE-E369-4B6C-933B-55FB93256347}"/>
    <dgm:cxn modelId="{D4C7ADCE-E332-46DB-B086-1A984B5CA2E0}" type="presOf" srcId="{57543CCA-2346-4DF3-86DB-17725A8A4F54}" destId="{88A58CE3-3D4F-49E1-8DBE-C452C1F49601}" srcOrd="0" destOrd="0" presId="urn:microsoft.com/office/officeart/2005/8/layout/radial4"/>
    <dgm:cxn modelId="{48F8CEA4-10F8-4E8B-A6F0-7030D9ABC9EA}" type="presOf" srcId="{0DD0172D-10C4-4267-857F-D1678561AF79}" destId="{0C8667ED-D903-4D1B-AF22-B2F8A77C4F84}" srcOrd="0" destOrd="0" presId="urn:microsoft.com/office/officeart/2005/8/layout/radial4"/>
    <dgm:cxn modelId="{098D079D-85CF-4A1B-8043-7ED0EE066254}" type="presParOf" srcId="{99CCACBC-EE48-4DA9-AFF1-BC1ADB699EDE}" destId="{0648397B-CF46-4649-A063-DAD95E2D5CE5}" srcOrd="0" destOrd="0" presId="urn:microsoft.com/office/officeart/2005/8/layout/radial4"/>
    <dgm:cxn modelId="{BF8016DB-E886-431F-B307-E21FFDC820D3}" type="presParOf" srcId="{99CCACBC-EE48-4DA9-AFF1-BC1ADB699EDE}" destId="{C523092D-F2ED-4E0E-B778-34520AD7D96F}" srcOrd="1" destOrd="0" presId="urn:microsoft.com/office/officeart/2005/8/layout/radial4"/>
    <dgm:cxn modelId="{F59E07CB-D8C0-4B55-916D-77B32B104D22}" type="presParOf" srcId="{99CCACBC-EE48-4DA9-AFF1-BC1ADB699EDE}" destId="{0C8667ED-D903-4D1B-AF22-B2F8A77C4F84}" srcOrd="2" destOrd="0" presId="urn:microsoft.com/office/officeart/2005/8/layout/radial4"/>
    <dgm:cxn modelId="{21A3A495-1888-4AAC-8105-8F4410A6168D}" type="presParOf" srcId="{99CCACBC-EE48-4DA9-AFF1-BC1ADB699EDE}" destId="{C9B62240-009B-49A3-B963-CB2578A58B58}" srcOrd="3" destOrd="0" presId="urn:microsoft.com/office/officeart/2005/8/layout/radial4"/>
    <dgm:cxn modelId="{A9BAB70D-0237-46B0-9388-56E029132DD4}" type="presParOf" srcId="{99CCACBC-EE48-4DA9-AFF1-BC1ADB699EDE}" destId="{9EDDF89F-E5BE-4611-825E-F00CCF028A9E}" srcOrd="4" destOrd="0" presId="urn:microsoft.com/office/officeart/2005/8/layout/radial4"/>
    <dgm:cxn modelId="{05D5C65C-BA59-45AB-AF93-E89C5D3C6F11}" type="presParOf" srcId="{99CCACBC-EE48-4DA9-AFF1-BC1ADB699EDE}" destId="{A984E832-35EF-4C90-9AFE-5342FE1DE24A}" srcOrd="5" destOrd="0" presId="urn:microsoft.com/office/officeart/2005/8/layout/radial4"/>
    <dgm:cxn modelId="{B6A4174D-24C0-40DB-A274-28426A9855DC}" type="presParOf" srcId="{99CCACBC-EE48-4DA9-AFF1-BC1ADB699EDE}" destId="{88A58CE3-3D4F-49E1-8DBE-C452C1F4960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7D4A61-7CC5-41AD-A522-D897ED58F540}" type="doc">
      <dgm:prSet loTypeId="urn:microsoft.com/office/officeart/2005/8/layout/gear1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kumimoji="1" lang="ja-JP" altLang="en-US"/>
        </a:p>
      </dgm:t>
    </dgm:pt>
    <dgm:pt modelId="{AE8A40CD-8D7E-4C96-9920-4DF21B7D9EBC}">
      <dgm:prSet phldrT="[テキスト]" custT="1"/>
      <dgm:spPr/>
      <dgm:t>
        <a:bodyPr/>
        <a:lstStyle/>
        <a:p>
          <a:r>
            <a:rPr kumimoji="1" lang="en-US" altLang="ja-JP" sz="1800" dirty="0" smtClean="0"/>
            <a:t>Function</a:t>
          </a:r>
          <a:br>
            <a:rPr kumimoji="1" lang="en-US" altLang="ja-JP" sz="1800" dirty="0" smtClean="0"/>
          </a:br>
          <a:r>
            <a:rPr kumimoji="1" lang="en-US" altLang="ja-JP" sz="1800" dirty="0" smtClean="0"/>
            <a:t>(each gene)</a:t>
          </a:r>
          <a:endParaRPr kumimoji="1" lang="ja-JP" altLang="en-US" sz="1800" dirty="0"/>
        </a:p>
      </dgm:t>
    </dgm:pt>
    <dgm:pt modelId="{F2C5FB1F-F3AC-46AD-AAB1-14F4D9375BEF}" type="parTrans" cxnId="{B6FE0E55-5388-4F8D-91C4-E4D4A9D5366B}">
      <dgm:prSet/>
      <dgm:spPr/>
      <dgm:t>
        <a:bodyPr/>
        <a:lstStyle/>
        <a:p>
          <a:endParaRPr kumimoji="1" lang="ja-JP" altLang="en-US" sz="2000"/>
        </a:p>
      </dgm:t>
    </dgm:pt>
    <dgm:pt modelId="{CA5B40B4-818D-49CA-BB5C-1D43159CAD66}" type="sibTrans" cxnId="{B6FE0E55-5388-4F8D-91C4-E4D4A9D5366B}">
      <dgm:prSet/>
      <dgm:spPr/>
      <dgm:t>
        <a:bodyPr/>
        <a:lstStyle/>
        <a:p>
          <a:endParaRPr kumimoji="1" lang="ja-JP" altLang="en-US" sz="2000"/>
        </a:p>
      </dgm:t>
    </dgm:pt>
    <dgm:pt modelId="{435F6B38-D2C0-4884-9618-BF53411A2CDD}">
      <dgm:prSet phldrT="[テキスト]" custT="1"/>
      <dgm:spPr/>
      <dgm:t>
        <a:bodyPr/>
        <a:lstStyle/>
        <a:p>
          <a:r>
            <a:rPr kumimoji="1" lang="en-US" altLang="ja-JP" sz="1800" dirty="0" smtClean="0"/>
            <a:t>Phenotype</a:t>
          </a:r>
          <a:endParaRPr kumimoji="1" lang="ja-JP" altLang="en-US" sz="1800" dirty="0"/>
        </a:p>
      </dgm:t>
    </dgm:pt>
    <dgm:pt modelId="{87F597C0-CBBC-405C-892B-528178515B78}" type="parTrans" cxnId="{0D752DEA-0068-47CF-9506-BDEFB6BADFB9}">
      <dgm:prSet/>
      <dgm:spPr/>
      <dgm:t>
        <a:bodyPr/>
        <a:lstStyle/>
        <a:p>
          <a:endParaRPr kumimoji="1" lang="ja-JP" altLang="en-US" sz="2000"/>
        </a:p>
      </dgm:t>
    </dgm:pt>
    <dgm:pt modelId="{AFE26EFB-5ACF-466D-A713-3A183FAB5252}" type="sibTrans" cxnId="{0D752DEA-0068-47CF-9506-BDEFB6BADFB9}">
      <dgm:prSet/>
      <dgm:spPr/>
      <dgm:t>
        <a:bodyPr/>
        <a:lstStyle/>
        <a:p>
          <a:endParaRPr kumimoji="1" lang="ja-JP" altLang="en-US" sz="2000"/>
        </a:p>
      </dgm:t>
    </dgm:pt>
    <dgm:pt modelId="{98A55E59-24B0-4E1E-B977-086BA5D0AD38}">
      <dgm:prSet phldrT="[テキスト]" custT="1"/>
      <dgm:spPr/>
      <dgm:t>
        <a:bodyPr/>
        <a:lstStyle/>
        <a:p>
          <a:r>
            <a:rPr kumimoji="1" lang="en-US" altLang="ja-JP" sz="1800" dirty="0" smtClean="0"/>
            <a:t>Redundancy</a:t>
          </a:r>
          <a:endParaRPr kumimoji="1" lang="ja-JP" altLang="en-US" sz="1800" dirty="0"/>
        </a:p>
      </dgm:t>
    </dgm:pt>
    <dgm:pt modelId="{A653A019-9149-439E-A279-67EA76857A03}" type="parTrans" cxnId="{37B40ADB-0999-43CD-BFC6-E617CAE6308B}">
      <dgm:prSet/>
      <dgm:spPr/>
      <dgm:t>
        <a:bodyPr/>
        <a:lstStyle/>
        <a:p>
          <a:endParaRPr kumimoji="1" lang="ja-JP" altLang="en-US" sz="2000"/>
        </a:p>
      </dgm:t>
    </dgm:pt>
    <dgm:pt modelId="{89542B43-C2F3-4962-81A8-C1DB855BA033}" type="sibTrans" cxnId="{37B40ADB-0999-43CD-BFC6-E617CAE6308B}">
      <dgm:prSet/>
      <dgm:spPr/>
      <dgm:t>
        <a:bodyPr/>
        <a:lstStyle/>
        <a:p>
          <a:endParaRPr kumimoji="1" lang="ja-JP" altLang="en-US" sz="2000"/>
        </a:p>
      </dgm:t>
    </dgm:pt>
    <dgm:pt modelId="{6FDEFA48-6CE8-4950-8CF5-56F5008EB916}" type="pres">
      <dgm:prSet presAssocID="{E17D4A61-7CC5-41AD-A522-D897ED58F540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A3BA6D2-34DC-4B3C-9596-23DE142EED05}" type="pres">
      <dgm:prSet presAssocID="{AE8A40CD-8D7E-4C96-9920-4DF21B7D9EBC}" presName="gear1" presStyleLbl="node1" presStyleIdx="0" presStyleCnt="3" custLinFactNeighborX="-19656" custLinFactNeighborY="-7985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92D0964-F34C-4D4A-BA3D-A09A07739AFF}" type="pres">
      <dgm:prSet presAssocID="{AE8A40CD-8D7E-4C96-9920-4DF21B7D9EBC}" presName="gear1srcNode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243392F8-DFAB-40A3-87AA-A6502D208DAC}" type="pres">
      <dgm:prSet presAssocID="{AE8A40CD-8D7E-4C96-9920-4DF21B7D9EBC}" presName="gear1dstNode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DD91481-F12C-48BD-96F8-C2C763E21FEA}" type="pres">
      <dgm:prSet presAssocID="{435F6B38-D2C0-4884-9618-BF53411A2CDD}" presName="gear2" presStyleLbl="node1" presStyleIdx="1" presStyleCnt="3" custScaleX="99281" custScaleY="100549" custLinFactNeighborX="-9851" custLinFactNeighborY="11389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34E5422-9EA9-48F7-BC7F-00C3DAB802F8}" type="pres">
      <dgm:prSet presAssocID="{435F6B38-D2C0-4884-9618-BF53411A2CDD}" presName="gear2srcNode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C4DAD1B9-FD06-4015-9995-4CAC554B8334}" type="pres">
      <dgm:prSet presAssocID="{435F6B38-D2C0-4884-9618-BF53411A2CDD}" presName="gear2dstNode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499BE8AD-5D0F-4D7E-A07F-258A0FE480F7}" type="pres">
      <dgm:prSet presAssocID="{98A55E59-24B0-4E1E-B977-086BA5D0AD38}" presName="gear3" presStyleLbl="node1" presStyleIdx="2" presStyleCnt="3" custLinFactY="11205" custLinFactNeighborX="17061" custLinFactNeighborY="100000"/>
      <dgm:spPr/>
      <dgm:t>
        <a:bodyPr/>
        <a:lstStyle/>
        <a:p>
          <a:endParaRPr kumimoji="1" lang="ja-JP" altLang="en-US"/>
        </a:p>
      </dgm:t>
    </dgm:pt>
    <dgm:pt modelId="{5D3F4AA5-382E-423A-9619-8F319B43AC81}" type="pres">
      <dgm:prSet presAssocID="{98A55E59-24B0-4E1E-B977-086BA5D0AD3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BEA3828-EBA8-4FC2-AE76-7D3EA1DA7B46}" type="pres">
      <dgm:prSet presAssocID="{98A55E59-24B0-4E1E-B977-086BA5D0AD38}" presName="gear3srcNode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5DCE4C6E-897B-4EA5-BED7-2FCE24365786}" type="pres">
      <dgm:prSet presAssocID="{98A55E59-24B0-4E1E-B977-086BA5D0AD38}" presName="gear3dstNode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024623D0-EC9F-41A5-BE5C-D6DC114011E2}" type="pres">
      <dgm:prSet presAssocID="{CA5B40B4-818D-49CA-BB5C-1D43159CAD66}" presName="connector1" presStyleLbl="sibTrans2D1" presStyleIdx="0" presStyleCnt="3" custAng="16200000" custLinFactNeighborX="-19773" custLinFactNeighborY="-62409"/>
      <dgm:spPr/>
      <dgm:t>
        <a:bodyPr/>
        <a:lstStyle/>
        <a:p>
          <a:endParaRPr kumimoji="1" lang="ja-JP" altLang="en-US"/>
        </a:p>
      </dgm:t>
    </dgm:pt>
    <dgm:pt modelId="{2A368FB8-7A9E-4887-9423-3A95455B458F}" type="pres">
      <dgm:prSet presAssocID="{AFE26EFB-5ACF-466D-A713-3A183FAB5252}" presName="connector2" presStyleLbl="sibTrans2D1" presStyleIdx="1" presStyleCnt="3" custAng="16885126" custLinFactNeighborX="-2657" custLinFactNeighborY="23273"/>
      <dgm:spPr/>
      <dgm:t>
        <a:bodyPr/>
        <a:lstStyle/>
        <a:p>
          <a:endParaRPr kumimoji="1" lang="ja-JP" altLang="en-US"/>
        </a:p>
      </dgm:t>
    </dgm:pt>
    <dgm:pt modelId="{7D8A17A6-5064-4D1A-A8DB-CED860A04F63}" type="pres">
      <dgm:prSet presAssocID="{89542B43-C2F3-4962-81A8-C1DB855BA033}" presName="connector3" presStyleLbl="sibTrans2D1" presStyleIdx="2" presStyleCnt="3" custAng="7185617" custLinFactNeighborX="15950" custLinFactNeighborY="97182"/>
      <dgm:spPr/>
      <dgm:t>
        <a:bodyPr/>
        <a:lstStyle/>
        <a:p>
          <a:endParaRPr kumimoji="1" lang="ja-JP" altLang="en-US"/>
        </a:p>
      </dgm:t>
    </dgm:pt>
  </dgm:ptLst>
  <dgm:cxnLst>
    <dgm:cxn modelId="{A1109AF5-BE5A-483F-83DC-E7A08EB40056}" type="presOf" srcId="{435F6B38-D2C0-4884-9618-BF53411A2CDD}" destId="{C4DAD1B9-FD06-4015-9995-4CAC554B8334}" srcOrd="2" destOrd="0" presId="urn:microsoft.com/office/officeart/2005/8/layout/gear1"/>
    <dgm:cxn modelId="{B6FE0E55-5388-4F8D-91C4-E4D4A9D5366B}" srcId="{E17D4A61-7CC5-41AD-A522-D897ED58F540}" destId="{AE8A40CD-8D7E-4C96-9920-4DF21B7D9EBC}" srcOrd="0" destOrd="0" parTransId="{F2C5FB1F-F3AC-46AD-AAB1-14F4D9375BEF}" sibTransId="{CA5B40B4-818D-49CA-BB5C-1D43159CAD66}"/>
    <dgm:cxn modelId="{C3AC67B4-7BC5-46FD-A9CC-D150B3130988}" type="presOf" srcId="{AFE26EFB-5ACF-466D-A713-3A183FAB5252}" destId="{2A368FB8-7A9E-4887-9423-3A95455B458F}" srcOrd="0" destOrd="0" presId="urn:microsoft.com/office/officeart/2005/8/layout/gear1"/>
    <dgm:cxn modelId="{37B40ADB-0999-43CD-BFC6-E617CAE6308B}" srcId="{E17D4A61-7CC5-41AD-A522-D897ED58F540}" destId="{98A55E59-24B0-4E1E-B977-086BA5D0AD38}" srcOrd="2" destOrd="0" parTransId="{A653A019-9149-439E-A279-67EA76857A03}" sibTransId="{89542B43-C2F3-4962-81A8-C1DB855BA033}"/>
    <dgm:cxn modelId="{DCDFC9F6-ABE9-4470-B6C1-36418A802911}" type="presOf" srcId="{AE8A40CD-8D7E-4C96-9920-4DF21B7D9EBC}" destId="{492D0964-F34C-4D4A-BA3D-A09A07739AFF}" srcOrd="1" destOrd="0" presId="urn:microsoft.com/office/officeart/2005/8/layout/gear1"/>
    <dgm:cxn modelId="{3527C6A6-B221-46B7-ABFF-6F6A5194FC7F}" type="presOf" srcId="{98A55E59-24B0-4E1E-B977-086BA5D0AD38}" destId="{499BE8AD-5D0F-4D7E-A07F-258A0FE480F7}" srcOrd="0" destOrd="0" presId="urn:microsoft.com/office/officeart/2005/8/layout/gear1"/>
    <dgm:cxn modelId="{3BA56375-7FC1-4883-AA8F-E36F40CE20CE}" type="presOf" srcId="{98A55E59-24B0-4E1E-B977-086BA5D0AD38}" destId="{5DCE4C6E-897B-4EA5-BED7-2FCE24365786}" srcOrd="3" destOrd="0" presId="urn:microsoft.com/office/officeart/2005/8/layout/gear1"/>
    <dgm:cxn modelId="{16D14C1E-6A98-43C4-AAC6-65E2AE0ACC4B}" type="presOf" srcId="{CA5B40B4-818D-49CA-BB5C-1D43159CAD66}" destId="{024623D0-EC9F-41A5-BE5C-D6DC114011E2}" srcOrd="0" destOrd="0" presId="urn:microsoft.com/office/officeart/2005/8/layout/gear1"/>
    <dgm:cxn modelId="{02110EDB-0DAC-433A-A886-07FB5AC22D21}" type="presOf" srcId="{AE8A40CD-8D7E-4C96-9920-4DF21B7D9EBC}" destId="{AA3BA6D2-34DC-4B3C-9596-23DE142EED05}" srcOrd="0" destOrd="0" presId="urn:microsoft.com/office/officeart/2005/8/layout/gear1"/>
    <dgm:cxn modelId="{1F3A77C4-7477-436F-80E0-6E23D137C768}" type="presOf" srcId="{435F6B38-D2C0-4884-9618-BF53411A2CDD}" destId="{534E5422-9EA9-48F7-BC7F-00C3DAB802F8}" srcOrd="1" destOrd="0" presId="urn:microsoft.com/office/officeart/2005/8/layout/gear1"/>
    <dgm:cxn modelId="{FB8F7166-2810-41F5-8A42-66D6C76D3937}" type="presOf" srcId="{98A55E59-24B0-4E1E-B977-086BA5D0AD38}" destId="{7BEA3828-EBA8-4FC2-AE76-7D3EA1DA7B46}" srcOrd="2" destOrd="0" presId="urn:microsoft.com/office/officeart/2005/8/layout/gear1"/>
    <dgm:cxn modelId="{FEAC6EDC-B7B2-4D88-A579-CBD3947F6FF8}" type="presOf" srcId="{E17D4A61-7CC5-41AD-A522-D897ED58F540}" destId="{6FDEFA48-6CE8-4950-8CF5-56F5008EB916}" srcOrd="0" destOrd="0" presId="urn:microsoft.com/office/officeart/2005/8/layout/gear1"/>
    <dgm:cxn modelId="{0D752DEA-0068-47CF-9506-BDEFB6BADFB9}" srcId="{E17D4A61-7CC5-41AD-A522-D897ED58F540}" destId="{435F6B38-D2C0-4884-9618-BF53411A2CDD}" srcOrd="1" destOrd="0" parTransId="{87F597C0-CBBC-405C-892B-528178515B78}" sibTransId="{AFE26EFB-5ACF-466D-A713-3A183FAB5252}"/>
    <dgm:cxn modelId="{54B0F33E-BB88-44EE-94A1-E26F4122B39C}" type="presOf" srcId="{89542B43-C2F3-4962-81A8-C1DB855BA033}" destId="{7D8A17A6-5064-4D1A-A8DB-CED860A04F63}" srcOrd="0" destOrd="0" presId="urn:microsoft.com/office/officeart/2005/8/layout/gear1"/>
    <dgm:cxn modelId="{3B1E1E6B-696D-4144-AC77-499AF20607C9}" type="presOf" srcId="{435F6B38-D2C0-4884-9618-BF53411A2CDD}" destId="{6DD91481-F12C-48BD-96F8-C2C763E21FEA}" srcOrd="0" destOrd="0" presId="urn:microsoft.com/office/officeart/2005/8/layout/gear1"/>
    <dgm:cxn modelId="{5FC53F89-E869-4ADF-9191-1857A1E19370}" type="presOf" srcId="{98A55E59-24B0-4E1E-B977-086BA5D0AD38}" destId="{5D3F4AA5-382E-423A-9619-8F319B43AC81}" srcOrd="1" destOrd="0" presId="urn:microsoft.com/office/officeart/2005/8/layout/gear1"/>
    <dgm:cxn modelId="{92A29F3D-2894-4C14-9403-3194F40C5D96}" type="presOf" srcId="{AE8A40CD-8D7E-4C96-9920-4DF21B7D9EBC}" destId="{243392F8-DFAB-40A3-87AA-A6502D208DAC}" srcOrd="2" destOrd="0" presId="urn:microsoft.com/office/officeart/2005/8/layout/gear1"/>
    <dgm:cxn modelId="{6D61719A-6915-4EA0-950D-834532080FB8}" type="presParOf" srcId="{6FDEFA48-6CE8-4950-8CF5-56F5008EB916}" destId="{AA3BA6D2-34DC-4B3C-9596-23DE142EED05}" srcOrd="0" destOrd="0" presId="urn:microsoft.com/office/officeart/2005/8/layout/gear1"/>
    <dgm:cxn modelId="{E003B484-892C-403D-9EFE-B9AE7EA7B0AB}" type="presParOf" srcId="{6FDEFA48-6CE8-4950-8CF5-56F5008EB916}" destId="{492D0964-F34C-4D4A-BA3D-A09A07739AFF}" srcOrd="1" destOrd="0" presId="urn:microsoft.com/office/officeart/2005/8/layout/gear1"/>
    <dgm:cxn modelId="{895C6463-2958-45C5-B90C-364CB5DBA081}" type="presParOf" srcId="{6FDEFA48-6CE8-4950-8CF5-56F5008EB916}" destId="{243392F8-DFAB-40A3-87AA-A6502D208DAC}" srcOrd="2" destOrd="0" presId="urn:microsoft.com/office/officeart/2005/8/layout/gear1"/>
    <dgm:cxn modelId="{0EA6C00A-041B-4B82-9E54-26CB3A5695AF}" type="presParOf" srcId="{6FDEFA48-6CE8-4950-8CF5-56F5008EB916}" destId="{6DD91481-F12C-48BD-96F8-C2C763E21FEA}" srcOrd="3" destOrd="0" presId="urn:microsoft.com/office/officeart/2005/8/layout/gear1"/>
    <dgm:cxn modelId="{CC1B165D-1584-4F3D-A8DF-899EAAAAAC81}" type="presParOf" srcId="{6FDEFA48-6CE8-4950-8CF5-56F5008EB916}" destId="{534E5422-9EA9-48F7-BC7F-00C3DAB802F8}" srcOrd="4" destOrd="0" presId="urn:microsoft.com/office/officeart/2005/8/layout/gear1"/>
    <dgm:cxn modelId="{766B8157-3DA2-499B-BAB7-5DB15405584E}" type="presParOf" srcId="{6FDEFA48-6CE8-4950-8CF5-56F5008EB916}" destId="{C4DAD1B9-FD06-4015-9995-4CAC554B8334}" srcOrd="5" destOrd="0" presId="urn:microsoft.com/office/officeart/2005/8/layout/gear1"/>
    <dgm:cxn modelId="{4011B4ED-84B9-4842-821B-507084513C12}" type="presParOf" srcId="{6FDEFA48-6CE8-4950-8CF5-56F5008EB916}" destId="{499BE8AD-5D0F-4D7E-A07F-258A0FE480F7}" srcOrd="6" destOrd="0" presId="urn:microsoft.com/office/officeart/2005/8/layout/gear1"/>
    <dgm:cxn modelId="{A095A113-9175-4011-8572-C96B01A2A48E}" type="presParOf" srcId="{6FDEFA48-6CE8-4950-8CF5-56F5008EB916}" destId="{5D3F4AA5-382E-423A-9619-8F319B43AC81}" srcOrd="7" destOrd="0" presId="urn:microsoft.com/office/officeart/2005/8/layout/gear1"/>
    <dgm:cxn modelId="{AAC3456D-D026-4331-AC39-E400CEBAD480}" type="presParOf" srcId="{6FDEFA48-6CE8-4950-8CF5-56F5008EB916}" destId="{7BEA3828-EBA8-4FC2-AE76-7D3EA1DA7B46}" srcOrd="8" destOrd="0" presId="urn:microsoft.com/office/officeart/2005/8/layout/gear1"/>
    <dgm:cxn modelId="{352DDA07-0B93-46EE-8FA4-94330FF7E34C}" type="presParOf" srcId="{6FDEFA48-6CE8-4950-8CF5-56F5008EB916}" destId="{5DCE4C6E-897B-4EA5-BED7-2FCE24365786}" srcOrd="9" destOrd="0" presId="urn:microsoft.com/office/officeart/2005/8/layout/gear1"/>
    <dgm:cxn modelId="{394D577B-770F-4257-BB9F-CFC1593F6BAB}" type="presParOf" srcId="{6FDEFA48-6CE8-4950-8CF5-56F5008EB916}" destId="{024623D0-EC9F-41A5-BE5C-D6DC114011E2}" srcOrd="10" destOrd="0" presId="urn:microsoft.com/office/officeart/2005/8/layout/gear1"/>
    <dgm:cxn modelId="{8CD9DBF9-3217-4E87-9408-7B44966160A9}" type="presParOf" srcId="{6FDEFA48-6CE8-4950-8CF5-56F5008EB916}" destId="{2A368FB8-7A9E-4887-9423-3A95455B458F}" srcOrd="11" destOrd="0" presId="urn:microsoft.com/office/officeart/2005/8/layout/gear1"/>
    <dgm:cxn modelId="{9E169FFC-640B-400C-8C24-BF462E807290}" type="presParOf" srcId="{6FDEFA48-6CE8-4950-8CF5-56F5008EB916}" destId="{7D8A17A6-5064-4D1A-A8DB-CED860A04F6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48397B-CF46-4649-A063-DAD95E2D5CE5}">
      <dsp:nvSpPr>
        <dsp:cNvPr id="0" name=""/>
        <dsp:cNvSpPr/>
      </dsp:nvSpPr>
      <dsp:spPr>
        <a:xfrm>
          <a:off x="2757266" y="2417714"/>
          <a:ext cx="3216338" cy="30823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100" kern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Sustainability with limited water</a:t>
          </a:r>
          <a:endParaRPr kumimoji="1" lang="ja-JP" altLang="en-US" sz="3100" kern="1200" dirty="0"/>
        </a:p>
      </dsp:txBody>
      <dsp:txXfrm>
        <a:off x="3228288" y="2869107"/>
        <a:ext cx="2274294" cy="2179521"/>
      </dsp:txXfrm>
    </dsp:sp>
    <dsp:sp modelId="{C523092D-F2ED-4E0E-B778-34520AD7D96F}">
      <dsp:nvSpPr>
        <dsp:cNvPr id="0" name=""/>
        <dsp:cNvSpPr/>
      </dsp:nvSpPr>
      <dsp:spPr>
        <a:xfrm rot="11688159">
          <a:off x="1135729" y="2978907"/>
          <a:ext cx="1615310" cy="6798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667ED-D903-4D1B-AF22-B2F8A77C4F84}">
      <dsp:nvSpPr>
        <dsp:cNvPr id="0" name=""/>
        <dsp:cNvSpPr/>
      </dsp:nvSpPr>
      <dsp:spPr>
        <a:xfrm>
          <a:off x="261201" y="2435769"/>
          <a:ext cx="1802666" cy="13533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b="1" kern="1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High WUE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b="1" kern="1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(water use efficiency)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b="1" kern="1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crops (breeding)</a:t>
          </a:r>
          <a:endParaRPr kumimoji="1" lang="ja-JP" altLang="en-US" sz="1800" b="1" kern="1200" dirty="0">
            <a:solidFill>
              <a:schemeClr val="bg1"/>
            </a:solidFill>
          </a:endParaRPr>
        </a:p>
      </dsp:txBody>
      <dsp:txXfrm>
        <a:off x="300841" y="2475409"/>
        <a:ext cx="1723386" cy="1274114"/>
      </dsp:txXfrm>
    </dsp:sp>
    <dsp:sp modelId="{C9B62240-009B-49A3-B963-CB2578A58B58}">
      <dsp:nvSpPr>
        <dsp:cNvPr id="0" name=""/>
        <dsp:cNvSpPr/>
      </dsp:nvSpPr>
      <dsp:spPr>
        <a:xfrm rot="16872400">
          <a:off x="4111776" y="1330551"/>
          <a:ext cx="1414107" cy="6798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DF89F-E5BE-4611-825E-F00CCF028A9E}">
      <dsp:nvSpPr>
        <dsp:cNvPr id="0" name=""/>
        <dsp:cNvSpPr/>
      </dsp:nvSpPr>
      <dsp:spPr>
        <a:xfrm>
          <a:off x="3853243" y="359161"/>
          <a:ext cx="2206001" cy="1235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300" kern="1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Water recycle in agriculture</a:t>
          </a:r>
          <a:endParaRPr kumimoji="1" lang="ja-JP" altLang="en-US" sz="2300" kern="1200" dirty="0">
            <a:solidFill>
              <a:schemeClr val="bg1"/>
            </a:solidFill>
          </a:endParaRPr>
        </a:p>
      </dsp:txBody>
      <dsp:txXfrm>
        <a:off x="3889428" y="395346"/>
        <a:ext cx="2133631" cy="1163081"/>
      </dsp:txXfrm>
    </dsp:sp>
    <dsp:sp modelId="{A984E832-35EF-4C90-9AFE-5342FE1DE24A}">
      <dsp:nvSpPr>
        <dsp:cNvPr id="0" name=""/>
        <dsp:cNvSpPr/>
      </dsp:nvSpPr>
      <dsp:spPr>
        <a:xfrm rot="20180218">
          <a:off x="5846291" y="2613661"/>
          <a:ext cx="1626597" cy="6798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58CE3-3D4F-49E1-8DBE-C452C1F49601}">
      <dsp:nvSpPr>
        <dsp:cNvPr id="0" name=""/>
        <dsp:cNvSpPr/>
      </dsp:nvSpPr>
      <dsp:spPr>
        <a:xfrm>
          <a:off x="6371347" y="2027820"/>
          <a:ext cx="2066322" cy="1198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300" kern="1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rPr>
            <a:t>Collaborate with materials sciences</a:t>
          </a:r>
          <a:endParaRPr kumimoji="1" lang="ja-JP" altLang="en-US" sz="2300" kern="1200" dirty="0">
            <a:solidFill>
              <a:schemeClr val="bg1"/>
            </a:solidFill>
          </a:endParaRPr>
        </a:p>
      </dsp:txBody>
      <dsp:txXfrm>
        <a:off x="6406454" y="2062927"/>
        <a:ext cx="1996108" cy="1128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BA6D2-34DC-4B3C-9596-23DE142EED05}">
      <dsp:nvSpPr>
        <dsp:cNvPr id="0" name=""/>
        <dsp:cNvSpPr/>
      </dsp:nvSpPr>
      <dsp:spPr>
        <a:xfrm>
          <a:off x="1186673" y="390316"/>
          <a:ext cx="1908996" cy="1908996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/>
            <a:t>Function</a:t>
          </a:r>
          <a:br>
            <a:rPr kumimoji="1" lang="en-US" altLang="ja-JP" sz="1800" kern="1200" dirty="0" smtClean="0"/>
          </a:br>
          <a:r>
            <a:rPr kumimoji="1" lang="en-US" altLang="ja-JP" sz="1800" kern="1200" dirty="0" smtClean="0"/>
            <a:t>(each gene)</a:t>
          </a:r>
          <a:endParaRPr kumimoji="1" lang="ja-JP" altLang="en-US" sz="1800" kern="1200" dirty="0"/>
        </a:p>
      </dsp:txBody>
      <dsp:txXfrm>
        <a:off x="1570466" y="837489"/>
        <a:ext cx="1141410" cy="981264"/>
      </dsp:txXfrm>
    </dsp:sp>
    <dsp:sp modelId="{6DD91481-F12C-48BD-96F8-C2C763E21FEA}">
      <dsp:nvSpPr>
        <dsp:cNvPr id="0" name=""/>
        <dsp:cNvSpPr/>
      </dsp:nvSpPr>
      <dsp:spPr>
        <a:xfrm>
          <a:off x="319441" y="1617799"/>
          <a:ext cx="1378378" cy="1395983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/>
            <a:t>Phenotype</a:t>
          </a:r>
          <a:endParaRPr kumimoji="1" lang="ja-JP" altLang="en-US" sz="1800" kern="1200" dirty="0"/>
        </a:p>
      </dsp:txBody>
      <dsp:txXfrm>
        <a:off x="666452" y="1969504"/>
        <a:ext cx="684356" cy="692573"/>
      </dsp:txXfrm>
    </dsp:sp>
    <dsp:sp modelId="{499BE8AD-5D0F-4D7E-A07F-258A0FE480F7}">
      <dsp:nvSpPr>
        <dsp:cNvPr id="0" name=""/>
        <dsp:cNvSpPr/>
      </dsp:nvSpPr>
      <dsp:spPr>
        <a:xfrm rot="20700000">
          <a:off x="1513083" y="2358374"/>
          <a:ext cx="1360310" cy="1360310"/>
        </a:xfrm>
        <a:prstGeom prst="gear6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/>
            <a:t>Redundancy</a:t>
          </a:r>
          <a:endParaRPr kumimoji="1" lang="ja-JP" altLang="en-US" sz="1800" kern="1200" dirty="0"/>
        </a:p>
      </dsp:txBody>
      <dsp:txXfrm rot="-20700000">
        <a:off x="1811439" y="2656730"/>
        <a:ext cx="763598" cy="763598"/>
      </dsp:txXfrm>
    </dsp:sp>
    <dsp:sp modelId="{024623D0-EC9F-41A5-BE5C-D6DC114011E2}">
      <dsp:nvSpPr>
        <dsp:cNvPr id="0" name=""/>
        <dsp:cNvSpPr/>
      </dsp:nvSpPr>
      <dsp:spPr>
        <a:xfrm rot="16200000">
          <a:off x="924181" y="106067"/>
          <a:ext cx="2443515" cy="2443515"/>
        </a:xfrm>
        <a:prstGeom prst="circularArrow">
          <a:avLst>
            <a:gd name="adj1" fmla="val 4688"/>
            <a:gd name="adj2" fmla="val 299029"/>
            <a:gd name="adj3" fmla="val 2496143"/>
            <a:gd name="adj4" fmla="val 15905103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368FB8-7A9E-4887-9423-3A95455B458F}">
      <dsp:nvSpPr>
        <dsp:cNvPr id="0" name=""/>
        <dsp:cNvSpPr/>
      </dsp:nvSpPr>
      <dsp:spPr>
        <a:xfrm rot="16885126">
          <a:off x="158169" y="1572583"/>
          <a:ext cx="1775366" cy="177536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8A17A6-5064-4D1A-A8DB-CED860A04F63}">
      <dsp:nvSpPr>
        <dsp:cNvPr id="0" name=""/>
        <dsp:cNvSpPr/>
      </dsp:nvSpPr>
      <dsp:spPr>
        <a:xfrm rot="7185617">
          <a:off x="1219502" y="2071068"/>
          <a:ext cx="1914203" cy="191420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21582" cy="49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3" rIns="91885" bIns="4594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8971" y="1"/>
            <a:ext cx="2921582" cy="49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3" rIns="91885" bIns="4594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696"/>
            <a:ext cx="2921582" cy="49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3" rIns="91885" bIns="4594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3"/>
          </p:nvPr>
        </p:nvSpPr>
        <p:spPr>
          <a:xfrm>
            <a:off x="3818971" y="9377848"/>
            <a:ext cx="2921582" cy="494815"/>
          </a:xfrm>
          <a:prstGeom prst="rect">
            <a:avLst/>
          </a:prstGeom>
        </p:spPr>
        <p:txBody>
          <a:bodyPr vert="horz" lIns="90407" tIns="45203" rIns="90407" bIns="45203" rtlCol="0" anchor="b"/>
          <a:lstStyle>
            <a:lvl1pPr algn="r">
              <a:defRPr sz="1200"/>
            </a:lvl1pPr>
          </a:lstStyle>
          <a:p>
            <a:pPr>
              <a:defRPr/>
            </a:pPr>
            <a:fld id="{CDB8A54B-7202-45E8-8D50-34D9F4BFA17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21582" cy="49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3" rIns="91885" bIns="4594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8971" y="1"/>
            <a:ext cx="2921582" cy="49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3" rIns="91885" bIns="4594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2950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212" y="4691288"/>
            <a:ext cx="5393690" cy="44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3" rIns="91885" bIns="459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696"/>
            <a:ext cx="2921582" cy="49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3" rIns="91885" bIns="4594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8971" y="9374696"/>
            <a:ext cx="2921582" cy="49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3" rIns="91885" bIns="4594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69BBE2B-CE3C-42DC-B82B-6F6034A0A8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481EF43-D9B4-4275-BDF0-BE36975A326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136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36125" indent="-28252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33223" indent="-22444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88396" indent="-22444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40430" indent="-22444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92463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44497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96531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48564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6096125-8401-4676-8BF5-E9B0767EEAFE}" type="slidenum">
              <a:rPr lang="en-US" altLang="ja-JP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 altLang="ja-JP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36125" indent="-28252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33223" indent="-22444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88396" indent="-22444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40430" indent="-22444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92463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44497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96531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48564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F2C6D8F-C135-4874-8339-A8550C6ACD1E}" type="slidenum">
              <a:rPr lang="en-US" altLang="ja-JP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ja-JP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36600"/>
            <a:ext cx="4895850" cy="3671888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49" y="4656619"/>
            <a:ext cx="4944216" cy="4410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269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DF3095D-CC58-4734-BA07-041791936175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25</a:t>
            </a:fld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290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34555" indent="-28252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30084" indent="-22601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82118" indent="-22601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34151" indent="-22601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86185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38219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90252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42286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CDC525F-ECBD-468C-B788-02A9D069F2F4}" type="slidenum">
              <a:rPr lang="ja-JP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26</a:t>
            </a:fld>
            <a:endParaRPr lang="ja-JP" alt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321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E6D998E-1597-4134-A936-5C6796A5AEBF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28</a:t>
            </a:fld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3414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E903E43B-59F4-44C0-AE02-4AD1290E8566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29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361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06A5083-D963-44BF-B259-30A6C10D16EF}" type="slidenum">
              <a:rPr lang="ja-JP" altLang="en-US" sz="180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30</a:t>
            </a:fld>
            <a:endParaRPr lang="ja-JP" altLang="en-US" sz="18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01B3061-4851-4495-BF26-F5C14ABC0F19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31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4234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E99DE470-5BFA-4A24-8313-EB778D2730B3}" type="slidenum">
              <a:rPr lang="ja-JP" altLang="en-US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34</a:t>
            </a:fld>
            <a:endParaRPr lang="ja-JP" altLang="en-US" smtClean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0E4DB42-74E6-40CA-B27C-7EFBF389634A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41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E5603F6D-AFEF-463E-B7A6-6BDF6381694E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32391D59-094E-4F2E-B548-6866025BFAE3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42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4538"/>
            <a:ext cx="4926013" cy="369570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388" y="4692863"/>
            <a:ext cx="4947338" cy="44375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061E29C-40BB-4C3D-AF99-9B6F22FDE0C6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43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2D0B3BC-0C15-4159-B560-AB2A25D0D2B9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44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3A499FD-80C9-4827-8551-1C6AD1F49E5D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45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7713"/>
            <a:ext cx="4930775" cy="3698875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49" y="4694440"/>
            <a:ext cx="4944216" cy="443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6794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53B30DD-8137-43B7-8422-6A9AB1B5064E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53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710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E3DA8E3-FEB7-4165-9C90-F48C8DB83BDA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55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3D9ABBD-D385-4948-98E0-65C0CA083A65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56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773" y="4691288"/>
            <a:ext cx="5392129" cy="4439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682BD5E-A7E7-45FE-86C2-A3A11C08D221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57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773" y="4691288"/>
            <a:ext cx="5392129" cy="4439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mtClean="0">
                <a:latin typeface="Arial" panose="020B0604020202020204" pitchFamily="34" charset="0"/>
                <a:ea typeface="ＭＳ Ｐ明朝" panose="02020600040205080304" pitchFamily="18" charset="-128"/>
              </a:rPr>
              <a:t>アグリ博士の貢献：</a:t>
            </a:r>
            <a:r>
              <a:rPr lang="en-US" altLang="ja-JP" smtClean="0">
                <a:latin typeface="Arial" panose="020B0604020202020204" pitchFamily="34" charset="0"/>
                <a:ea typeface="ＭＳ Ｐ明朝" panose="02020600040205080304" pitchFamily="18" charset="-128"/>
              </a:rPr>
              <a:t>92</a:t>
            </a:r>
            <a:r>
              <a:rPr lang="ja-JP" altLang="en-US" smtClean="0">
                <a:latin typeface="Arial" panose="020B0604020202020204" pitchFamily="34" charset="0"/>
                <a:ea typeface="ＭＳ Ｐ明朝" panose="02020600040205080304" pitchFamily="18" charset="-128"/>
              </a:rPr>
              <a:t>年の</a:t>
            </a:r>
            <a:r>
              <a:rPr lang="en-US" altLang="ja-JP" smtClean="0">
                <a:latin typeface="Arial" panose="020B0604020202020204" pitchFamily="34" charset="0"/>
                <a:ea typeface="ＭＳ Ｐ明朝" panose="02020600040205080304" pitchFamily="18" charset="-128"/>
              </a:rPr>
              <a:t>Science</a:t>
            </a:r>
            <a:r>
              <a:rPr lang="ja-JP" altLang="en-US" smtClean="0">
                <a:latin typeface="Arial" panose="020B0604020202020204" pitchFamily="34" charset="0"/>
                <a:ea typeface="ＭＳ Ｐ明朝" panose="02020600040205080304" pitchFamily="18" charset="-128"/>
              </a:rPr>
              <a:t>論文と、２００３年ノーベル賞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ADB2989-4A77-4814-AD1C-83BEA137725E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58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773" y="4691288"/>
            <a:ext cx="5392129" cy="4439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mtClean="0">
                <a:latin typeface="Arial" panose="020B0604020202020204" pitchFamily="34" charset="0"/>
                <a:ea typeface="ＭＳ Ｐ明朝" panose="02020600040205080304" pitchFamily="18" charset="-128"/>
              </a:rPr>
              <a:t>アクアポリン発見までの状況と流れ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C69310C-A8E2-443F-8369-C20373A66E19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59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6558211-80CA-4B84-863C-BB2F8E8FA82B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3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812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97DCC448-94E9-4CB1-9FDC-800AD29C42FB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60</a:t>
            </a:fld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81253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833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9632425-8205-4293-8422-08F995FE1944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61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83301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8534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2648ACB-3AC5-4E7E-A752-8580E7E3EEBC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64</a:t>
            </a:fld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873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93FF3F66-8B8B-4084-95BA-7DFCA002B99F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65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87397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894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E62CBA6-17B3-4FD0-821F-891B6CD20BE7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66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89445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914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7432528-1E1A-4E9D-989A-F8286419027F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67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91493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9354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36CC676-1269-4FE8-AF74-FA70DBD84412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68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93541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955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1FCE329-5FB5-4EFA-97B1-ED8C82BFB712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69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95589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976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16AED7F-B6F0-4191-B708-B2C1049EB5D9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70</a:t>
            </a:fld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97637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976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16AED7F-B6F0-4191-B708-B2C1049EB5D9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71</a:t>
            </a:fld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97637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8852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993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34555" indent="-28252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30084" indent="-22601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82118" indent="-22601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34151" indent="-22601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86185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38219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90252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42286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ED7662C1-EAE3-4C30-B83D-610ECCDF9D28}" type="slidenum">
              <a:rPr lang="en-US" altLang="ja-JP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ja-JP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6FE60E1-0238-4450-A6E7-E7EFC6706716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72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773" y="4691288"/>
            <a:ext cx="5392129" cy="4439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mtClean="0">
                <a:latin typeface="Arial" panose="020B0604020202020204" pitchFamily="34" charset="0"/>
                <a:ea typeface="ＭＳ Ｐ明朝" panose="02020600040205080304" pitchFamily="18" charset="-128"/>
              </a:rPr>
              <a:t>水輸送の重要性とその分子基盤としてのアクアポリン</a:t>
            </a:r>
          </a:p>
          <a:p>
            <a:pPr eaLnBrk="1" hangingPunct="1"/>
            <a:r>
              <a:rPr lang="ja-JP" altLang="en-US" smtClean="0">
                <a:latin typeface="Arial" panose="020B0604020202020204" pitchFamily="34" charset="0"/>
                <a:ea typeface="ＭＳ Ｐ明朝" panose="02020600040205080304" pitchFamily="18" charset="-128"/>
              </a:rPr>
              <a:t>構造、機能、局在の概略、環境との関連、アクアポリン研究で考えられるアウトプット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C57D3FA3-188C-4E68-A8DF-EEAA770F2755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74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02757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567BD8B-3526-4FEB-8F26-6D2065F4D5ED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75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6B0A287A-5233-48FE-968B-FE711539B746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76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06853" name="ヘッダー プレースホルダ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 defTabSz="90563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defTabSz="9056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東京農工大学生物生産科学フロンティア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Ⅳ</a:t>
            </a:r>
            <a:r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　</a:t>
            </a:r>
            <a:r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t>2010/06/04</a:t>
            </a:r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75" y="742950"/>
            <a:ext cx="4932363" cy="3700463"/>
          </a:xfrm>
          <a:ln/>
        </p:spPr>
      </p:sp>
      <p:sp>
        <p:nvSpPr>
          <p:cNvPr id="210947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74212" y="4689712"/>
            <a:ext cx="5393690" cy="44423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10948" name="スライド番号プレースホルダ 3"/>
          <p:cNvSpPr>
            <a:spLocks noGrp="1"/>
          </p:cNvSpPr>
          <p:nvPr>
            <p:ph type="sldNum" sz="quarter" idx="5"/>
          </p:nvPr>
        </p:nvSpPr>
        <p:spPr>
          <a:xfrm>
            <a:off x="3818971" y="9376272"/>
            <a:ext cx="2921582" cy="4948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3972" indent="-28566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5780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7231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63974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6007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68041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0074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72108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751DB49-F016-4FCE-BD2E-9D3BF3C1140B}" type="slidenum">
              <a:rPr lang="ja-JP" altLang="en-US" sz="180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79</a:t>
            </a:fld>
            <a:endParaRPr lang="ja-JP" altLang="en-US" sz="18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79763" y="501650"/>
            <a:ext cx="3340100" cy="2506663"/>
          </a:xfrm>
          <a:ln/>
        </p:spPr>
      </p:sp>
      <p:sp>
        <p:nvSpPr>
          <p:cNvPr id="212995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970739" y="3175327"/>
            <a:ext cx="7759673" cy="3009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12996" name="スライド番号プレースホルダ 3"/>
          <p:cNvSpPr>
            <a:spLocks noGrp="1"/>
          </p:cNvSpPr>
          <p:nvPr>
            <p:ph type="sldNum" sz="quarter" idx="5"/>
          </p:nvPr>
        </p:nvSpPr>
        <p:spPr>
          <a:xfrm>
            <a:off x="5493574" y="6350651"/>
            <a:ext cx="4204457" cy="3340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455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0084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2118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34151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86185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38219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0252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2286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D69BE4D-5FB2-40FF-9062-7BC2DB2C48FA}" type="slidenum">
              <a:rPr lang="ja-JP" altLang="en-US" sz="180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80</a:t>
            </a:fld>
            <a:endParaRPr lang="ja-JP" altLang="en-US" sz="18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150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403" indent="-285660"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2641" indent="-227587"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952" indent="-227587"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695" indent="-227587"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09729" indent="-227587" defTabSz="90563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61763" indent="-227587" defTabSz="90563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13796" indent="-227587" defTabSz="90563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65830" indent="-227587" defTabSz="90563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3F6927A5-5DE1-4C25-95D1-68A3A587D4C7}" type="slidenum">
              <a:rPr lang="ja-JP" altLang="en-US" smtClean="0">
                <a:solidFill>
                  <a:srgbClr val="000000"/>
                </a:solidFill>
              </a:rPr>
              <a:pPr/>
              <a:t>82</a:t>
            </a:fld>
            <a:endParaRPr lang="ja-JP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1811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403" indent="-285660"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2641" indent="-227587"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952" indent="-227587"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695" indent="-227587" defTabSz="90563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09729" indent="-227587" defTabSz="90563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61763" indent="-227587" defTabSz="90563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13796" indent="-227587" defTabSz="90563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65830" indent="-227587" defTabSz="90563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02AF01E-60AB-4B26-A83F-449E8DFFF74E}" type="slidenum">
              <a:rPr lang="ja-JP" altLang="en-US" smtClean="0">
                <a:solidFill>
                  <a:srgbClr val="000000"/>
                </a:solidFill>
              </a:rPr>
              <a:pPr/>
              <a:t>83</a:t>
            </a:fld>
            <a:endParaRPr lang="ja-JP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75773" y="4691288"/>
            <a:ext cx="5392129" cy="4439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2016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76B9DAD-7391-40F5-81B1-CB20E1DD8ABA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84</a:t>
            </a:fld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222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36125" indent="-28252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33223" indent="-22444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88396" indent="-22444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40430" indent="-22444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92463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44497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96531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48564" indent="-22444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23397072-53A5-42E9-BC80-360EEDEB5FBD}" type="slidenum">
              <a:rPr lang="en-US" altLang="ja-JP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85</a:t>
            </a:fld>
            <a:endParaRPr lang="en-US" altLang="ja-JP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972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34555" indent="-28252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30084" indent="-22601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82118" indent="-22601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34151" indent="-22601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86185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38219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90252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42286" indent="-22601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8BD5D1C-2816-4F8E-BF10-114E8EEA584C}" type="slidenum">
              <a:rPr lang="en-US" altLang="ja-JP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ja-JP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455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0084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2118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34151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86185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38219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0252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2286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2899184-C077-4DD8-89DE-A1720870C183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86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455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0084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2118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34151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86185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38219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0252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2286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9CD4699-896B-4ECE-BD9B-6479DF0F2F97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87</a:t>
            </a:fld>
            <a:endParaRPr lang="en-US" altLang="ja-JP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1363"/>
            <a:ext cx="4895850" cy="3671887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49" y="4659771"/>
            <a:ext cx="4944216" cy="4406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283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455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0084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2118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34151" indent="-2260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86185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38219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0252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2286" indent="-2260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D8638B3-50DF-4580-8F11-981D365280C3}" type="slidenum">
              <a:rPr lang="ja-JP" altLang="en-US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88</a:t>
            </a:fld>
            <a:endParaRPr lang="ja-JP" altLang="en-US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013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0CA9957-780E-4F32-B2F4-EC45EB3DDB57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10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075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C52D9D7C-E692-41BF-BFE0-B1C7154331B6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13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095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978FD181-68FA-4546-BD33-CE21030D90EF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14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1116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6125" indent="-28252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3223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8396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40430" indent="-22444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2463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44497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96531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8564" indent="-2244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9295EE7C-7E82-40EE-B5DF-83962EFD7695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15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CBF37-B9AF-4782-9743-ECC01826A8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807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BC4F1-D87D-4455-8FC2-1909CB589A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585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8BA0-43EE-4334-B4D6-CE795FA1F5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068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51BCE-EC41-4856-8E2D-D29D4FBEA3C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2990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A10B-4100-4FBD-8A79-6CBE17AE35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2386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27BC8-647B-4450-9C4B-4FD60BF520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245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645D6-55B7-4C27-A315-E662B2E8189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635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E044F2-2FDC-4083-81E5-7C48AEF5CE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2161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2EB48C-FA03-479D-8571-839EA1D213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9978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3AE201-A49B-484E-BA0D-E049DFAF72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8126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5C47EE-F4A7-4815-8317-A671801115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411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7A1FE-A6AE-4A87-8818-B0AC46EA903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2556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BD1370-9C74-404C-B878-42EFD25949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1151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620B7-5142-43D7-91DE-863E658554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6021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32CD12-B462-452D-9F33-AC0FCD5DEB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8777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D43FB3-7375-4F79-8264-77337C5E8C8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6262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0790B4-A647-420B-80FB-7E92C7B302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4813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buFontTx/>
              <a:buChar char="•"/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buFontTx/>
              <a:buChar char="•"/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buFontTx/>
              <a:buChar char="•"/>
              <a:defRPr/>
            </a:lvl1pPr>
          </a:lstStyle>
          <a:p>
            <a:pPr>
              <a:defRPr/>
            </a:pPr>
            <a:fld id="{37F8FA1C-4780-408A-BD35-6002B18413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4995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BB19-934B-4A80-B2D0-326731D980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9723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E36DB-4259-4F12-B283-83187CF5F63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2366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buFontTx/>
              <a:buChar char="•"/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buFontTx/>
              <a:buChar char="•"/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buFontTx/>
              <a:buChar char="•"/>
              <a:defRPr/>
            </a:lvl1pPr>
          </a:lstStyle>
          <a:p>
            <a:pPr>
              <a:defRPr/>
            </a:pPr>
            <a:fld id="{1D2475B6-3350-44B3-8292-9E195188C0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512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buFontTx/>
              <a:buChar char="•"/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buFontTx/>
              <a:buChar char="•"/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buFontTx/>
              <a:buChar char="•"/>
              <a:defRPr/>
            </a:lvl1pPr>
          </a:lstStyle>
          <a:p>
            <a:pPr>
              <a:defRPr/>
            </a:pPr>
            <a:fld id="{F85FF817-BA06-49EA-B058-8951D22CF4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209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A39A1-B7C4-4EE2-8A38-683739A602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0410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6CA0567-D0F4-41B7-ACD4-33253D83F5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7733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7B483CF-869B-4785-94FA-50DFE93953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0362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57C37FF-266A-435C-BBF2-8D88A7C366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8279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3E2EEA-0BC0-4794-B7CA-7A4B39A9DA1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9598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5EC4697-7DE1-4E16-848E-FC7D2D310D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4014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4B6BAF8-E749-48C3-BAEA-C20A93B48B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56875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402BD74-2C15-48D2-B1CB-8DDF4A65FD9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4450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F58A1B-FC07-479B-9F78-E22E7F0057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171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A9704BA-65C0-440F-B424-FEBBFE046C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1323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ED0F790-E415-4F1C-8CF1-2AE262880211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031576F-72DA-4677-8AEC-5DDF1C1D2CE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752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6238E-3306-45D0-BE9F-FEDA64B474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9284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28F0371-AB8B-41C0-9776-7DA62D36D1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7384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87EB298-C41E-45D4-9268-24242E176D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8663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defRPr>
            </a:lvl1pPr>
          </a:lstStyle>
          <a:p>
            <a:pPr>
              <a:defRPr/>
            </a:pPr>
            <a:fld id="{43761C55-BA21-4689-B8C6-E30AC1D54423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defRPr>
            </a:lvl1pPr>
          </a:lstStyle>
          <a:p>
            <a:pPr>
              <a:defRPr/>
            </a:pPr>
            <a:fld id="{0593528F-AE9B-4D1F-BED1-8FF2A154857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7536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16EE48E-092F-4721-A970-CD3358E3D82A}" type="datetimeFigureOut">
              <a:rPr lang="ja-JP" altLang="en-US"/>
              <a:pPr>
                <a:defRPr/>
              </a:pPr>
              <a:t>2019/4/23</a:t>
            </a:fld>
            <a:endParaRPr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614D56-317F-4FF8-ABAF-7AFAC173CFB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167927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2F5886-4B13-4665-AC44-377D0243742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3044961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CE310D-B5AC-4A66-88C2-F2A05F44A42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708580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75E668-1921-48C5-AC41-D29A86C9B911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506243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24E424D-DCF5-4EDA-ADBE-293415E476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450704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973EB72-AF14-42BB-B88E-499F28CE28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9539023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A4C49C7-D1AC-4D8B-B7E8-0F13AB0F30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650988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A2785-C35C-4BFF-8D76-C964F97A51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91556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DC2627B-D11C-420A-BD07-C814333EE1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3955864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C9EFE3D-5DEA-4367-8B4E-CA70BE5F55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937654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DD0566C-8920-4734-A2C7-5664E8548B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4081990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defRPr>
            </a:lvl1pPr>
          </a:lstStyle>
          <a:p>
            <a:pPr>
              <a:defRPr/>
            </a:pPr>
            <a:fld id="{EF9B35A5-0FF5-470B-990A-7C67A6977B6E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defRPr>
            </a:lvl1pPr>
          </a:lstStyle>
          <a:p>
            <a:pPr>
              <a:defRPr/>
            </a:pPr>
            <a:fld id="{142FC0AF-5110-4409-ABEC-8A0F05A1218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3302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8AA5E65F-8425-448E-8E7E-69EB1D3D9378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3FC5651D-28A9-417E-BA22-9EE60D1581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2362769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9BA9C4-D299-424B-AB5F-A5FE75C415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9605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197476-0F57-4282-9142-AA40E3A3858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2062386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9124BF2-53D7-47CA-B8CC-EDE1D1028DE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5010779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A26122D-F3C7-4FEC-9DE9-0ECFEEBED1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926678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03F41-D34A-4080-ABFD-17D1024717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014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1B999-E5BD-432B-BBEA-33B3E82A080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16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3177D-8161-4467-BB46-F1DE4C7297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469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F25E-D595-4138-A13A-78F2D74BA6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461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8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0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1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2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3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4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6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7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8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9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0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1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2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43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8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9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0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1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2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3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4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55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56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F69D532-E800-459A-9392-E919E9CC0D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1" r:id="rId1"/>
    <p:sldLayoutId id="2147486502" r:id="rId2"/>
    <p:sldLayoutId id="2147486503" r:id="rId3"/>
    <p:sldLayoutId id="2147486504" r:id="rId4"/>
    <p:sldLayoutId id="2147486505" r:id="rId5"/>
    <p:sldLayoutId id="2147486506" r:id="rId6"/>
    <p:sldLayoutId id="2147486507" r:id="rId7"/>
    <p:sldLayoutId id="2147486508" r:id="rId8"/>
    <p:sldLayoutId id="2147486509" r:id="rId9"/>
    <p:sldLayoutId id="2147486510" r:id="rId10"/>
    <p:sldLayoutId id="214748651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E2F4ECD-948F-42F0-B304-2FCD73698DA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5" r:id="rId1"/>
    <p:sldLayoutId id="2147486526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EDB7DDE-E64B-4D56-A2F8-FED7F3131B8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7" r:id="rId1"/>
    <p:sldLayoutId id="2147486515" r:id="rId2"/>
    <p:sldLayoutId id="2147486516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00528EA-25BC-4A05-93FE-6A79062935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8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331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34488B-6272-4269-BBE3-B008E46C943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9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6F0456C7-339E-4A6B-8E88-CDA825602A2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414585F8-9BD2-4B18-972F-8D34E674FD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DB9F167B-585A-4FBA-B5E1-0603424010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B500D9D-3E9B-46D4-9CE8-5C64C465AAD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DAE41AB8-2404-45FA-B2DA-175C21E4DA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8ABA6316-FBB0-4353-A53F-FDB89BFE87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5DE824-54F1-4591-BDCE-7053E0906F1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2" r:id="rId1"/>
    <p:sldLayoutId id="2147486517" r:id="rId2"/>
    <p:sldLayoutId id="2147486513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37A35332-827E-40BD-929D-4689BF0C6C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F7D2B4C-790C-4DD3-9375-E5E63D0165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A3131A1C-4196-4F87-96C5-30F1C72476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457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1EA64EE-3A22-4063-A216-0E87B5FECE0F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1A48D3-006D-4B3F-88A9-0F4D6334444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F6C6AC4-0D48-4B83-AAA7-A5F4309DDE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C3B3F4-1BFF-4D58-9056-6E3CB57EC5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US" altLang="ja-JP" smtClean="0"/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altLang="ja-JP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EBFC40-FACA-4722-AE04-F35054019761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D146EC-C1B4-4A5C-9300-170787929D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86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0D07EBE5-22EA-4679-A795-AE4858C1B6C6}" type="datetimeFigureOut">
              <a:rPr lang="ja-JP" altLang="en-US"/>
              <a:pPr>
                <a:defRPr/>
              </a:pPr>
              <a:t>2019/4/23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68BABC-C2A2-4E22-AAC3-8B2CE3BBB30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4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2F67A3A-D8E2-4416-959E-1627B5BFE72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5" r:id="rId1"/>
    <p:sldLayoutId id="2147486546" r:id="rId2"/>
    <p:sldLayoutId id="2147486547" r:id="rId3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2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F4F4F9F-7472-49D5-BCB3-BD2447C79267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EB60660-B518-417E-B7D2-186308FBF4D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8" r:id="rId1"/>
  </p:sldLayoutIdLst>
  <p:transition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A0592DB-FF06-4AE2-A46D-125E7A5313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8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174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C958F81-EC2B-410C-ACE5-0E0673855263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0C229F0-79EF-4A49-900C-D7EFA24EDA2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9" r:id="rId1"/>
  </p:sldLayoutIdLst>
  <p:transition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277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628668B-E219-444C-938F-38FD68B47C5B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1D7F2E3-578F-4FB2-8218-F3516BB456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0" r:id="rId1"/>
  </p:sldLayoutIdLst>
  <p:transition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379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9C7D3FE-F930-4DFB-92D9-ADCDD83CB748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8193B73-D6D2-4DF4-950E-FF19EA3BDF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1" r:id="rId1"/>
  </p:sldLayoutIdLst>
  <p:transition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481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2D43785-0C2F-40DF-BF60-C263B4EF9BF4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77B4B5C-21A7-4473-A0F0-98B1395648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2" r:id="rId1"/>
  </p:sldLayoutIdLst>
  <p:transition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584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9CDF270-2A08-4591-921A-606FBD5AB82B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2D3D6C5-3232-4E3D-98F7-5C5AC7EAD60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3" r:id="rId1"/>
  </p:sldLayoutIdLst>
  <p:transition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US" altLang="ja-JP" smtClean="0"/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altLang="ja-JP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120CB1-8E37-472D-BEFD-2CA48F4DFD94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0068BB-21C6-4C78-AE6E-9A4CFAE231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游ゴシック Light" panose="020B0300000000000000" pitchFamily="50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A62267E-2EB3-44BD-BE13-AD4C9FF97F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5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891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C9DFC73-2BE2-4552-AA64-F02FC5807371}" type="datetimeFigureOut">
              <a:rPr lang="ja-JP" altLang="en-US"/>
              <a:pPr>
                <a:defRPr/>
              </a:pPr>
              <a:t>2019/4/23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1D42575-501E-421C-8DE7-425CF4CBACD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6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5C3ED1-7E0F-4F65-BF8C-0946DC66C5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7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2C0797F-FA4D-4C53-A853-CF4975ED41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8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43B2B0-16AC-4635-ADC7-EF123E1E5C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9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13B995E-9C99-415D-AFDA-5AA751129B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9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0508047-9D57-4763-B2FE-810AFF63D6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0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1691C9-66D6-4E94-9E98-C03B5036CFB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1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81F7B4-2008-4ACF-B286-17D7C95EA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2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5B5FD1-2755-4B51-A17B-DBC1D04C6D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3" r:id="rId1"/>
    <p:sldLayoutId id="2147486514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05A372-C6C5-4FB9-A892-B51696CECE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4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ater_scarcity#/media/File:Annualglobalwaterconsumption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audiotech.com/trends-magazine/images/articles/2013/04/5-trend-body-1.png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E:\PowerPointDocuments\&#27700;&#39135;&#31975;&#21839;&#38988;0903TV.wmv" TargetMode="External"/><Relationship Id="rId1" Type="http://schemas.microsoft.com/office/2007/relationships/media" Target="file:///E:\PowerPointDocuments\&#27700;&#39135;&#31975;&#21839;&#38988;0903TV.wmv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circleofblue.org/waternews/wp-content/uploads/2014/06/OgallalaChangesGraphicFinal_1000pxl.jpg" TargetMode="Externa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jpeg"/><Relationship Id="rId4" Type="http://schemas.openxmlformats.org/officeDocument/2006/relationships/hyperlink" Target="http://www.google.co.jp/url?sa=i&amp;rct=j&amp;q=&amp;esrc=s&amp;source=images&amp;cd=&amp;cad=rja&amp;uact=8&amp;ved=0CAcQjRxqFQoTCO2q1NTz5sgCFYSmlAodRsMMEA&amp;url=http://modernfarmer.com/2015/07/ogallala-aquifer-depletion/&amp;psig=AFQjCNGPvdgHsksVt4y3ge04KTCtwAUW3g&amp;ust=1446181109271428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.jp/url?sa=i&amp;rct=j&amp;q=&amp;esrc=s&amp;source=images&amp;cd=&amp;cad=rja&amp;uact=8&amp;ved=0CAcQjRxqFQoTCKn4r9r55sgCFUIblAodDVoHSw&amp;url=http://www.agweb.com/blog/Know_Your_Market_281/drought_concerns_mounting_in_new_zealand_and_california_/&amp;psig=AFQjCNGcudrMW2MmqTH8EiMK6cTKRBpnrA&amp;ust=1446182901769388" TargetMode="Externa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4.jpeg"/><Relationship Id="rId4" Type="http://schemas.openxmlformats.org/officeDocument/2006/relationships/hyperlink" Target="http://www.google.co.jp/url?sa=i&amp;rct=j&amp;q=&amp;esrc=s&amp;source=images&amp;cd=&amp;cad=rja&amp;uact=8&amp;ved=0CAcQjRxqFQoTCOXg27T65sgCFYKTlAodnlMHDg&amp;url=http://sanfrancisco.cbslocal.com/photo-galleries/2015/04/09/california-drought-2015/&amp;psig=AFQjCNGcudrMW2MmqTH8EiMK6cTKRBpnrA&amp;ust=144618290176938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b.okayama-u.ac.jp/MolecularPhysiology/katsuhara/katu_j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ib.okayama-u.ac.jp/MolecularPhysiology/katsuhara/katu_e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wmf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file:///E:\PowerPointDocuments\Soil%20Salinity%20in%20Australia%20(2001)%20-%20YouTube.flv" TargetMode="External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file:///E:\PowerPointDocuments\The%20Plant%20AcceleratorR%20(Australian%20Plant%20Phenomics%20Facility)%20-%20YouTube.wmv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cologicalsociology.blogspot.com/2010/04/energy-biggest-problem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8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9.jpeg"/><Relationship Id="rId5" Type="http://schemas.openxmlformats.org/officeDocument/2006/relationships/image" Target="../media/image128.gif"/><Relationship Id="rId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0063" y="115888"/>
            <a:ext cx="8393112" cy="2592387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環境応答生理学  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b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dirty="0" smtClean="0">
                <a:solidFill>
                  <a:schemeClr val="bg1"/>
                </a:solidFill>
              </a:rPr>
              <a:t>Physiology of Environmental Responses 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dirty="0" smtClean="0">
                <a:solidFill>
                  <a:schemeClr val="bg1"/>
                </a:solidFill>
              </a:rPr>
              <a:t>2019484208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Class2 (April, 24)</a:t>
            </a:r>
            <a:endParaRPr lang="ja-JP" alt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4292600"/>
            <a:ext cx="6872287" cy="1752600"/>
          </a:xfrm>
        </p:spPr>
        <p:txBody>
          <a:bodyPr/>
          <a:lstStyle/>
          <a:p>
            <a:pPr eaLnBrk="1" hangingPunct="1"/>
            <a:r>
              <a:rPr lang="ja-JP" altLang="en-US" smtClean="0">
                <a:solidFill>
                  <a:srgbClr val="00B050"/>
                </a:solidFill>
              </a:rPr>
              <a:t>　且原真木、佐々木孝行</a:t>
            </a:r>
            <a:endParaRPr lang="en-US" altLang="ja-JP" smtClean="0">
              <a:solidFill>
                <a:srgbClr val="00B050"/>
              </a:solidFill>
            </a:endParaRPr>
          </a:p>
          <a:p>
            <a:pPr eaLnBrk="1" hangingPunct="1"/>
            <a:r>
              <a:rPr lang="en-US" altLang="ja-JP" smtClean="0">
                <a:solidFill>
                  <a:srgbClr val="00B050"/>
                </a:solidFill>
              </a:rPr>
              <a:t>Katsuhara, M., Sasaki, T.</a:t>
            </a:r>
            <a:endParaRPr lang="ja-JP" altLang="en-US" smtClean="0">
              <a:solidFill>
                <a:srgbClr val="00B050"/>
              </a:solidFill>
            </a:endParaRPr>
          </a:p>
          <a:p>
            <a:pPr eaLnBrk="1" hangingPunct="1"/>
            <a:r>
              <a:rPr lang="en-US" altLang="ja-JP" smtClean="0">
                <a:solidFill>
                  <a:srgbClr val="00B050"/>
                </a:solidFill>
              </a:rPr>
              <a:t/>
            </a:r>
            <a:br>
              <a:rPr lang="en-US" altLang="ja-JP" smtClean="0">
                <a:solidFill>
                  <a:srgbClr val="00B050"/>
                </a:solidFill>
              </a:rPr>
            </a:br>
            <a:endParaRPr lang="ja-JP" altLang="en-US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0200"/>
            <a:ext cx="7164288" cy="112395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世界の水危機</a:t>
            </a:r>
            <a:r>
              <a:rPr lang="en-US" altLang="ja-JP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ja-JP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水欠乏</a:t>
            </a:r>
            <a:r>
              <a:rPr lang="en-US" altLang="ja-JP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ja-JP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Global water crises/scarcity </a:t>
            </a:r>
            <a:endParaRPr lang="ja-JP" altLang="en-US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39162" y="6439184"/>
            <a:ext cx="7614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hlinkClick r:id="rId3"/>
              </a:rPr>
              <a:t>https://en.wikipedia.org/wiki/Water_scarcity#/media/File:Annualglobalwaterconsumption.jpg</a:t>
            </a:r>
            <a:endParaRPr lang="ja-JP" altLang="en-US" sz="1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966244"/>
            <a:ext cx="5646420" cy="4472940"/>
          </a:xfrm>
          <a:prstGeom prst="rect">
            <a:avLst/>
          </a:prstGeom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331640" y="1747652"/>
            <a:ext cx="261481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1800" dirty="0" smtClean="0">
                <a:latin typeface="Arial" panose="020B0604020202020204" pitchFamily="34" charset="0"/>
              </a:rPr>
              <a:t>（世界</a:t>
            </a:r>
            <a:r>
              <a:rPr lang="ja-JP" altLang="en-US" sz="1800" dirty="0">
                <a:latin typeface="Arial" panose="020B0604020202020204" pitchFamily="34" charset="0"/>
              </a:rPr>
              <a:t>の水需要と</a:t>
            </a:r>
            <a:r>
              <a:rPr lang="ja-JP" altLang="en-US" sz="1800" dirty="0" smtClean="0">
                <a:latin typeface="Arial" panose="020B0604020202020204" pitchFamily="34" charset="0"/>
              </a:rPr>
              <a:t>見通し</a:t>
            </a:r>
            <a:r>
              <a:rPr lang="ja-JP" altLang="en-US" sz="1800" dirty="0">
                <a:latin typeface="Arial" panose="020B0604020202020204" pitchFamily="34" charset="0"/>
              </a:rPr>
              <a:t>）</a:t>
            </a:r>
            <a:endParaRPr lang="en-US" altLang="ja-JP" sz="1800" dirty="0">
              <a:latin typeface="Arial" panose="020B0604020202020204" pitchFamily="34" charset="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2602" y="1870691"/>
            <a:ext cx="3901906" cy="5021262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</a:pPr>
            <a:r>
              <a:rPr lang="ja-JP" altLang="en-US" sz="2000" dirty="0" smtClean="0"/>
              <a:t>人口増加と社会の発展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Increase of population and social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development</a:t>
            </a:r>
            <a:endParaRPr lang="ja-JP" altLang="en-US" sz="2000" dirty="0" smtClean="0"/>
          </a:p>
          <a:p>
            <a:pPr marL="457200" indent="-457200" eaLnBrk="1" hangingPunct="1">
              <a:lnSpc>
                <a:spcPct val="90000"/>
              </a:lnSpc>
            </a:pPr>
            <a:r>
              <a:rPr lang="ja-JP" altLang="en-US" sz="2000" dirty="0" smtClean="0"/>
              <a:t>生活用水</a:t>
            </a:r>
            <a:r>
              <a:rPr lang="en-US" altLang="ja-JP" sz="2000" dirty="0" smtClean="0"/>
              <a:t>/</a:t>
            </a:r>
            <a:r>
              <a:rPr lang="ja-JP" altLang="en-US" sz="2000" dirty="0" smtClean="0"/>
              <a:t>農業用水不足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Shortage of water </a:t>
            </a:r>
            <a:r>
              <a:rPr lang="en-US" altLang="ja-JP" sz="2000" dirty="0" err="1" smtClean="0"/>
              <a:t>foir</a:t>
            </a:r>
            <a:r>
              <a:rPr lang="en-US" altLang="ja-JP" sz="2000" dirty="0" smtClean="0"/>
              <a:t> life and agriculture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ja-JP" altLang="en-US" sz="2000" dirty="0" smtClean="0"/>
              <a:t>生態系への影響（水の汚染</a:t>
            </a:r>
            <a:r>
              <a:rPr lang="en-US" altLang="ja-JP" sz="2000" dirty="0" smtClean="0"/>
              <a:t>)</a:t>
            </a:r>
            <a:br>
              <a:rPr lang="en-US" altLang="ja-JP" sz="2000" dirty="0" smtClean="0"/>
            </a:br>
            <a:r>
              <a:rPr lang="en-US" altLang="ja-JP" sz="2000" dirty="0" smtClean="0"/>
              <a:t>Environmental problem (water pollution)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ja-JP" altLang="en-US" sz="2000" dirty="0" smtClean="0"/>
              <a:t>氾濫地域への居住人口↑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（洪水被害の増大）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Population in flood area</a:t>
            </a:r>
            <a:endParaRPr lang="ja-JP" altLang="en-US" sz="2000" dirty="0" smtClean="0"/>
          </a:p>
          <a:p>
            <a:pPr marL="457200" indent="-457200" algn="ctr" eaLnBrk="1" hangingPunct="1">
              <a:lnSpc>
                <a:spcPct val="90000"/>
              </a:lnSpc>
              <a:buFontTx/>
              <a:buNone/>
            </a:pPr>
            <a:endParaRPr lang="en-US" altLang="ja-JP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800708" y="6503882"/>
            <a:ext cx="7542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hlinkClick r:id="rId2"/>
              </a:rPr>
              <a:t>https://www.audiotech.com/trends-magazine/images/articles/2013/04/5-trend-body-1.png</a:t>
            </a:r>
            <a:endParaRPr lang="ja-JP" altLang="en-US" sz="1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" y="-27384"/>
            <a:ext cx="8983980" cy="65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6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テキスト ボックス 1"/>
          <p:cNvSpPr txBox="1">
            <a:spLocks noChangeArrowheads="1"/>
          </p:cNvSpPr>
          <p:nvPr/>
        </p:nvSpPr>
        <p:spPr bwMode="auto">
          <a:xfrm>
            <a:off x="179388" y="582613"/>
            <a:ext cx="8964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日本人は、どのくらいの水を日々使っているか？　（生活用水）</a:t>
            </a:r>
            <a:endParaRPr lang="en-US" altLang="ja-JP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</a:rPr>
              <a:t>How much Japanese people use water as domestic 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</a:rPr>
              <a:t>(per day)</a:t>
            </a:r>
            <a:endParaRPr lang="ja-JP" altLang="en-US" sz="2400">
              <a:latin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2124075" y="1916113"/>
            <a:ext cx="35623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11430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lphaUcParenR"/>
            </a:pPr>
            <a:r>
              <a:rPr lang="en-US" altLang="ja-JP" sz="6000">
                <a:latin typeface="Arial" panose="020B0604020202020204" pitchFamily="34" charset="0"/>
              </a:rPr>
              <a:t>  35</a:t>
            </a:r>
            <a:r>
              <a:rPr lang="ja-JP" altLang="en-US" sz="6000">
                <a:latin typeface="Arial" panose="020B0604020202020204" pitchFamily="34" charset="0"/>
              </a:rPr>
              <a:t>　</a:t>
            </a:r>
            <a:r>
              <a:rPr lang="en-US" altLang="ja-JP" sz="6000">
                <a:latin typeface="Arial" panose="020B0604020202020204" pitchFamily="34" charset="0"/>
              </a:rPr>
              <a:t>L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lphaUcParenR"/>
            </a:pPr>
            <a:r>
              <a:rPr lang="en-US" altLang="ja-JP" sz="6000">
                <a:latin typeface="Arial" panose="020B0604020202020204" pitchFamily="34" charset="0"/>
              </a:rPr>
              <a:t>  70</a:t>
            </a:r>
            <a:r>
              <a:rPr lang="ja-JP" altLang="en-US" sz="6000">
                <a:latin typeface="Arial" panose="020B0604020202020204" pitchFamily="34" charset="0"/>
              </a:rPr>
              <a:t>　</a:t>
            </a:r>
            <a:r>
              <a:rPr lang="en-US" altLang="ja-JP" sz="6000">
                <a:latin typeface="Arial" panose="020B0604020202020204" pitchFamily="34" charset="0"/>
              </a:rPr>
              <a:t>L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lphaUcParenR"/>
            </a:pPr>
            <a:r>
              <a:rPr lang="en-US" altLang="ja-JP" sz="6000">
                <a:latin typeface="Arial" panose="020B0604020202020204" pitchFamily="34" charset="0"/>
              </a:rPr>
              <a:t>140</a:t>
            </a:r>
            <a:r>
              <a:rPr lang="ja-JP" altLang="en-US" sz="6000">
                <a:latin typeface="Arial" panose="020B0604020202020204" pitchFamily="34" charset="0"/>
              </a:rPr>
              <a:t>　</a:t>
            </a:r>
            <a:r>
              <a:rPr lang="en-US" altLang="ja-JP" sz="6000">
                <a:latin typeface="Arial" panose="020B0604020202020204" pitchFamily="34" charset="0"/>
              </a:rPr>
              <a:t>L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lphaUcParenR"/>
            </a:pPr>
            <a:r>
              <a:rPr lang="en-US" altLang="ja-JP" sz="6000">
                <a:latin typeface="Arial" panose="020B0604020202020204" pitchFamily="34" charset="0"/>
              </a:rPr>
              <a:t>280</a:t>
            </a:r>
            <a:r>
              <a:rPr lang="ja-JP" altLang="en-US" sz="6000">
                <a:latin typeface="Arial" panose="020B0604020202020204" pitchFamily="34" charset="0"/>
              </a:rPr>
              <a:t>　</a:t>
            </a:r>
            <a:r>
              <a:rPr lang="en-US" altLang="ja-JP" sz="6000">
                <a:latin typeface="Arial" panose="020B0604020202020204" pitchFamily="34" charset="0"/>
              </a:rPr>
              <a:t>L</a:t>
            </a:r>
            <a:endParaRPr lang="ja-JP" altLang="en-US" sz="6000">
              <a:latin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00300" y="6092825"/>
            <a:ext cx="67437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3600" dirty="0">
                <a:latin typeface="+mn-ea"/>
                <a:ea typeface="+mn-ea"/>
              </a:rPr>
              <a:t>1</a:t>
            </a:r>
            <a:r>
              <a:rPr lang="ja-JP" altLang="en-US" sz="3600" dirty="0">
                <a:latin typeface="+mn-ea"/>
                <a:ea typeface="+mn-ea"/>
              </a:rPr>
              <a:t>人</a:t>
            </a:r>
            <a:r>
              <a:rPr lang="en-US" altLang="ja-JP" sz="3600" dirty="0">
                <a:latin typeface="+mn-ea"/>
                <a:ea typeface="+mn-ea"/>
              </a:rPr>
              <a:t>1</a:t>
            </a:r>
            <a:r>
              <a:rPr lang="ja-JP" altLang="en-US" sz="3600" dirty="0">
                <a:latin typeface="+mn-ea"/>
                <a:ea typeface="+mn-ea"/>
              </a:rPr>
              <a:t>日あたり </a:t>
            </a:r>
            <a:r>
              <a:rPr lang="en-US" altLang="ja-JP" sz="3600" dirty="0">
                <a:latin typeface="+mn-ea"/>
                <a:ea typeface="+mn-ea"/>
              </a:rPr>
              <a:t>Per day per person</a:t>
            </a:r>
            <a:r>
              <a:rPr lang="ja-JP" altLang="en-US" sz="3600" dirty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01725" y="0"/>
            <a:ext cx="8042275" cy="6477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ja-JP" altLang="en-US" sz="4000" kern="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日本の水事情 </a:t>
            </a:r>
            <a:r>
              <a:rPr lang="en-US" altLang="ja-JP" sz="4000" kern="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Water in Japan</a:t>
            </a:r>
            <a:endParaRPr lang="ja-JP" altLang="en-US" sz="4000" kern="0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6499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836613"/>
            <a:ext cx="890905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正方形/長方形 4"/>
          <p:cNvSpPr>
            <a:spLocks noChangeArrowheads="1"/>
          </p:cNvSpPr>
          <p:nvPr/>
        </p:nvSpPr>
        <p:spPr bwMode="auto">
          <a:xfrm>
            <a:off x="468313" y="6381750"/>
            <a:ext cx="8351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http://www.mlit.go.jp/tochimizushigen/mizsei/c_actual/images/03-02.gif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4989513" y="5326063"/>
            <a:ext cx="404971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800">
                <a:latin typeface="Arial" panose="020B0604020202020204" pitchFamily="34" charset="0"/>
              </a:rPr>
              <a:t>農業用水を含めると・・・</a:t>
            </a:r>
            <a:endParaRPr lang="en-US" altLang="ja-JP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一人一日平均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約</a:t>
            </a:r>
            <a:r>
              <a:rPr lang="en-US" altLang="ja-JP" sz="1800">
                <a:latin typeface="Arial" panose="020B0604020202020204" pitchFamily="34" charset="0"/>
              </a:rPr>
              <a:t>2000</a:t>
            </a:r>
            <a:r>
              <a:rPr lang="ja-JP" altLang="en-US" sz="1800">
                <a:latin typeface="Arial" panose="020B0604020202020204" pitchFamily="34" charset="0"/>
              </a:rPr>
              <a:t>リットル！</a:t>
            </a:r>
            <a:endParaRPr lang="en-US" altLang="ja-JP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2000L/person</a:t>
            </a:r>
            <a:r>
              <a:rPr lang="ja-JP" altLang="en-US" sz="1800">
                <a:latin typeface="Arial" panose="020B0604020202020204" pitchFamily="34" charset="0"/>
              </a:rPr>
              <a:t>・</a:t>
            </a:r>
            <a:r>
              <a:rPr lang="en-US" altLang="ja-JP" sz="1800">
                <a:latin typeface="Arial" panose="020B0604020202020204" pitchFamily="34" charset="0"/>
              </a:rPr>
              <a:t>day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including agricultural water)</a:t>
            </a: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01725" y="0"/>
            <a:ext cx="8042275" cy="6477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ja-JP" altLang="en-US" sz="4000" kern="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日本の水事情 </a:t>
            </a:r>
            <a:r>
              <a:rPr lang="en-US" altLang="ja-JP" sz="4000" kern="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Water in Japan</a:t>
            </a:r>
            <a:endParaRPr lang="ja-JP" altLang="en-US" sz="4000" kern="0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" name="グループ化 13"/>
          <p:cNvGrpSpPr>
            <a:grpSpLocks/>
          </p:cNvGrpSpPr>
          <p:nvPr/>
        </p:nvGrpSpPr>
        <p:grpSpPr bwMode="auto">
          <a:xfrm>
            <a:off x="4643438" y="333375"/>
            <a:ext cx="3689350" cy="5402263"/>
            <a:chOff x="5426075" y="568325"/>
            <a:chExt cx="3689071" cy="5402263"/>
          </a:xfrm>
        </p:grpSpPr>
        <p:graphicFrame>
          <p:nvGraphicFramePr>
            <p:cNvPr id="108555" name="Object 4"/>
            <p:cNvGraphicFramePr>
              <a:graphicFrameLocks noChangeAspect="1"/>
            </p:cNvGraphicFramePr>
            <p:nvPr/>
          </p:nvGraphicFramePr>
          <p:xfrm>
            <a:off x="5426075" y="568325"/>
            <a:ext cx="3667125" cy="5402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76" r:id="rId4" imgW="3670110" imgH="5401524" progId="Excel.Sheet.8">
                    <p:embed/>
                  </p:oleObj>
                </mc:Choice>
                <mc:Fallback>
                  <p:oleObj r:id="rId4" imgW="3670110" imgH="5401524" progId="Excel.Sheet.8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26075" y="568325"/>
                          <a:ext cx="3667125" cy="5402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テキスト ボックス 10"/>
            <p:cNvSpPr txBox="1"/>
            <p:nvPr/>
          </p:nvSpPr>
          <p:spPr>
            <a:xfrm>
              <a:off x="8311932" y="2687638"/>
              <a:ext cx="803214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1050" dirty="0"/>
                <a:t>Agriculture</a:t>
              </a:r>
              <a:endParaRPr lang="ja-JP" altLang="en-US" sz="28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311932" y="3448050"/>
              <a:ext cx="633364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1050" dirty="0"/>
                <a:t>Industry</a:t>
              </a:r>
              <a:endParaRPr lang="ja-JP" altLang="en-US" sz="28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345266" y="4230688"/>
              <a:ext cx="693686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1050" dirty="0"/>
                <a:t>Daily life</a:t>
              </a:r>
              <a:endParaRPr lang="ja-JP" altLang="en-US" sz="2800" dirty="0"/>
            </a:p>
          </p:txBody>
        </p:sp>
      </p:grpSp>
      <p:pic>
        <p:nvPicPr>
          <p:cNvPr id="108549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3421062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テキスト ボックス 4"/>
          <p:cNvSpPr txBox="1">
            <a:spLocks noChangeArrowheads="1"/>
          </p:cNvSpPr>
          <p:nvPr/>
        </p:nvSpPr>
        <p:spPr bwMode="auto">
          <a:xfrm flipH="1">
            <a:off x="3348038" y="1484313"/>
            <a:ext cx="81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Bath</a:t>
            </a: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108551" name="テキスト ボックス 16"/>
          <p:cNvSpPr txBox="1">
            <a:spLocks noChangeArrowheads="1"/>
          </p:cNvSpPr>
          <p:nvPr/>
        </p:nvSpPr>
        <p:spPr bwMode="auto">
          <a:xfrm flipH="1">
            <a:off x="3419475" y="5013325"/>
            <a:ext cx="81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Toilet</a:t>
            </a: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108552" name="テキスト ボックス 17"/>
          <p:cNvSpPr txBox="1">
            <a:spLocks noChangeArrowheads="1"/>
          </p:cNvSpPr>
          <p:nvPr/>
        </p:nvSpPr>
        <p:spPr bwMode="auto">
          <a:xfrm flipH="1">
            <a:off x="323850" y="508476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Cooking</a:t>
            </a: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108553" name="テキスト ボックス 18"/>
          <p:cNvSpPr txBox="1">
            <a:spLocks noChangeArrowheads="1"/>
          </p:cNvSpPr>
          <p:nvPr/>
        </p:nvSpPr>
        <p:spPr bwMode="auto">
          <a:xfrm flipH="1">
            <a:off x="23813" y="1916113"/>
            <a:ext cx="827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Wash</a:t>
            </a: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108554" name="テキスト ボックス 19"/>
          <p:cNvSpPr txBox="1">
            <a:spLocks noChangeArrowheads="1"/>
          </p:cNvSpPr>
          <p:nvPr/>
        </p:nvSpPr>
        <p:spPr bwMode="auto">
          <a:xfrm flipH="1">
            <a:off x="1042988" y="1052513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Others</a:t>
            </a:r>
            <a:endParaRPr lang="ja-JP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25" y="0"/>
            <a:ext cx="8042275" cy="7874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世界の水を使う日本（</a:t>
            </a:r>
            <a:r>
              <a:rPr lang="en-US" altLang="ja-JP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Virtual Water</a:t>
            </a:r>
            <a:r>
              <a:rPr lang="ja-JP" altLang="en-US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）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0" y="881063"/>
            <a:ext cx="8018463" cy="1984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ja-JP" altLang="en-US" sz="2800" smtClean="0"/>
              <a:t>日本は多くの食料を輸入に依存している（</a:t>
            </a:r>
            <a:r>
              <a:rPr lang="en-US" altLang="ja-JP" sz="2800" smtClean="0"/>
              <a:t>Import)</a:t>
            </a:r>
          </a:p>
          <a:p>
            <a:r>
              <a:rPr lang="ja-JP" altLang="en-US" sz="2800" smtClean="0"/>
              <a:t>食糧を生産するのには多くの水が必要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　</a:t>
            </a:r>
            <a:r>
              <a:rPr lang="ja-JP" altLang="en-US" sz="2400" smtClean="0">
                <a:solidFill>
                  <a:srgbClr val="0033CC"/>
                </a:solidFill>
              </a:rPr>
              <a:t>食パン</a:t>
            </a:r>
            <a:r>
              <a:rPr lang="en-US" altLang="ja-JP" sz="2400" smtClean="0">
                <a:solidFill>
                  <a:srgbClr val="0033CC"/>
                </a:solidFill>
              </a:rPr>
              <a:t>(Bred)</a:t>
            </a:r>
            <a:r>
              <a:rPr lang="ja-JP" altLang="en-US" sz="2400" smtClean="0">
                <a:solidFill>
                  <a:srgbClr val="0033CC"/>
                </a:solidFill>
              </a:rPr>
              <a:t>１斤：</a:t>
            </a:r>
            <a:r>
              <a:rPr lang="en-US" altLang="ja-JP" sz="2400" smtClean="0">
                <a:solidFill>
                  <a:srgbClr val="0033CC"/>
                </a:solidFill>
              </a:rPr>
              <a:t>500</a:t>
            </a:r>
            <a:r>
              <a:rPr lang="ja-JP" altLang="en-US" sz="2400" smtClean="0">
                <a:solidFill>
                  <a:srgbClr val="0033CC"/>
                </a:solidFill>
              </a:rPr>
              <a:t>～</a:t>
            </a:r>
            <a:r>
              <a:rPr lang="en-US" altLang="ja-JP" sz="2400" smtClean="0">
                <a:solidFill>
                  <a:srgbClr val="0033CC"/>
                </a:solidFill>
              </a:rPr>
              <a:t>600 little</a:t>
            </a:r>
          </a:p>
          <a:p>
            <a:pPr>
              <a:buFontTx/>
              <a:buNone/>
            </a:pPr>
            <a:r>
              <a:rPr lang="en-US" altLang="ja-JP" sz="2400" smtClean="0">
                <a:solidFill>
                  <a:srgbClr val="0033CC"/>
                </a:solidFill>
              </a:rPr>
              <a:t>     </a:t>
            </a:r>
            <a:r>
              <a:rPr lang="ja-JP" altLang="en-US" sz="2400" smtClean="0">
                <a:solidFill>
                  <a:srgbClr val="0033CC"/>
                </a:solidFill>
              </a:rPr>
              <a:t>　</a:t>
            </a:r>
            <a:r>
              <a:rPr lang="ja-JP" altLang="en-US" sz="2400" smtClean="0">
                <a:solidFill>
                  <a:srgbClr val="FF0000"/>
                </a:solidFill>
              </a:rPr>
              <a:t>牛丼一杯</a:t>
            </a:r>
            <a:r>
              <a:rPr lang="en-US" altLang="ja-JP" sz="2400" smtClean="0">
                <a:solidFill>
                  <a:srgbClr val="FF0000"/>
                </a:solidFill>
              </a:rPr>
              <a:t>(Beef bouwl)</a:t>
            </a:r>
            <a:r>
              <a:rPr lang="ja-JP" altLang="en-US" sz="2400" smtClean="0">
                <a:solidFill>
                  <a:srgbClr val="FF0000"/>
                </a:solidFill>
              </a:rPr>
              <a:t>：約</a:t>
            </a:r>
            <a:r>
              <a:rPr lang="en-US" altLang="ja-JP" sz="2400" smtClean="0">
                <a:solidFill>
                  <a:srgbClr val="FF0000"/>
                </a:solidFill>
              </a:rPr>
              <a:t>2000 little</a:t>
            </a:r>
            <a:endParaRPr lang="ja-JP" altLang="en-US" sz="2800" smtClean="0"/>
          </a:p>
        </p:txBody>
      </p:sp>
      <p:pic>
        <p:nvPicPr>
          <p:cNvPr id="110596" name="Picture 4" descr="輸入品の生産に必要な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481330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827088" y="6237288"/>
            <a:ext cx="3286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第</a:t>
            </a:r>
            <a:r>
              <a:rPr lang="en-US" altLang="ja-JP" sz="1400">
                <a:latin typeface="Arial" panose="020B0604020202020204" pitchFamily="34" charset="0"/>
              </a:rPr>
              <a:t>3</a:t>
            </a:r>
            <a:r>
              <a:rPr lang="ja-JP" altLang="en-US" sz="1400">
                <a:latin typeface="Arial" panose="020B0604020202020204" pitchFamily="34" charset="0"/>
              </a:rPr>
              <a:t>会世界水フォーラム事務局資料より </a:t>
            </a:r>
          </a:p>
        </p:txBody>
      </p:sp>
      <p:pic>
        <p:nvPicPr>
          <p:cNvPr id="110598" name="Picture 6" descr="http://eco.goo.ne.jp/business/csr/ecologue/img/16/ph_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871913"/>
            <a:ext cx="370046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9" name="テキスト ボックス 7"/>
          <p:cNvSpPr txBox="1">
            <a:spLocks noChangeArrowheads="1"/>
          </p:cNvSpPr>
          <p:nvPr/>
        </p:nvSpPr>
        <p:spPr bwMode="auto">
          <a:xfrm>
            <a:off x="4427538" y="6165850"/>
            <a:ext cx="4716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（</a:t>
            </a:r>
            <a:r>
              <a:rPr lang="en-US" altLang="ja-JP" sz="1400">
                <a:latin typeface="Arial" panose="020B0604020202020204" pitchFamily="34" charset="0"/>
              </a:rPr>
              <a:t>http://eco.goo.ne.jp/business/csr/ecologue/wave16.html</a:t>
            </a:r>
            <a:r>
              <a:rPr lang="ja-JP" altLang="en-US" sz="1400">
                <a:latin typeface="Arial" panose="020B0604020202020204" pitchFamily="34" charset="0"/>
              </a:rPr>
              <a:t>）</a:t>
            </a:r>
          </a:p>
        </p:txBody>
      </p:sp>
      <p:pic>
        <p:nvPicPr>
          <p:cNvPr id="110600" name="Picture 2" descr="http://ikora.tv/usr/oldnorthaustraria/吉野家　牛丼　マクロ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2652713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テキスト ボックス 6"/>
          <p:cNvSpPr txBox="1">
            <a:spLocks noChangeArrowheads="1"/>
          </p:cNvSpPr>
          <p:nvPr/>
        </p:nvSpPr>
        <p:spPr bwMode="auto">
          <a:xfrm>
            <a:off x="4330700" y="2697163"/>
            <a:ext cx="2498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400" dirty="0">
                <a:latin typeface="+mj-ea"/>
                <a:ea typeface="+mj-ea"/>
              </a:rPr>
              <a:t>Beef</a:t>
            </a:r>
            <a:r>
              <a:rPr lang="ja-JP" altLang="en-US" sz="2400" dirty="0">
                <a:latin typeface="+mj-ea"/>
                <a:ea typeface="+mj-ea"/>
              </a:rPr>
              <a:t>：１５００ </a:t>
            </a:r>
            <a:r>
              <a:rPr lang="en-US" altLang="ja-JP" sz="2400" dirty="0">
                <a:latin typeface="+mj-ea"/>
                <a:ea typeface="+mj-ea"/>
              </a:rPr>
              <a:t>little</a:t>
            </a:r>
            <a:br>
              <a:rPr lang="en-US" altLang="ja-JP" sz="2400" dirty="0">
                <a:latin typeface="+mj-ea"/>
                <a:ea typeface="+mj-ea"/>
              </a:rPr>
            </a:br>
            <a:r>
              <a:rPr lang="en-US" altLang="ja-JP" sz="2400" dirty="0">
                <a:latin typeface="+mj-ea"/>
                <a:ea typeface="+mj-ea"/>
              </a:rPr>
              <a:t>Onion</a:t>
            </a:r>
            <a:r>
              <a:rPr lang="ja-JP" altLang="en-US" sz="2400" dirty="0">
                <a:latin typeface="+mj-ea"/>
                <a:ea typeface="+mj-ea"/>
              </a:rPr>
              <a:t>：</a:t>
            </a:r>
            <a:r>
              <a:rPr lang="en-US" altLang="ja-JP" sz="2400" dirty="0">
                <a:latin typeface="+mj-ea"/>
                <a:ea typeface="+mj-ea"/>
              </a:rPr>
              <a:t>a few little</a:t>
            </a:r>
            <a:endParaRPr lang="ja-JP" altLang="en-US" sz="2400" dirty="0">
              <a:latin typeface="+mj-ea"/>
              <a:ea typeface="+mj-ea"/>
            </a:endParaRPr>
          </a:p>
          <a:p>
            <a:pPr eaLnBrk="1" hangingPunct="1">
              <a:defRPr/>
            </a:pPr>
            <a:r>
              <a:rPr lang="en-US" altLang="ja-JP" sz="2400" dirty="0">
                <a:latin typeface="+mj-ea"/>
                <a:ea typeface="+mj-ea"/>
              </a:rPr>
              <a:t>Rice</a:t>
            </a:r>
            <a:r>
              <a:rPr lang="ja-JP" altLang="en-US" sz="2400" dirty="0">
                <a:latin typeface="+mj-ea"/>
                <a:ea typeface="+mj-ea"/>
              </a:rPr>
              <a:t>：５００ </a:t>
            </a:r>
            <a:r>
              <a:rPr lang="en-US" altLang="ja-JP" sz="2400" dirty="0" err="1">
                <a:latin typeface="+mj-ea"/>
                <a:ea typeface="+mj-ea"/>
              </a:rPr>
              <a:t>littele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endParaRPr lang="en-US" altLang="ja-JP" sz="2400" dirty="0"/>
          </a:p>
        </p:txBody>
      </p:sp>
      <p:cxnSp>
        <p:nvCxnSpPr>
          <p:cNvPr id="110602" name="直線コネクタ 8"/>
          <p:cNvCxnSpPr>
            <a:cxnSpLocks noChangeShapeType="1"/>
          </p:cNvCxnSpPr>
          <p:nvPr/>
        </p:nvCxnSpPr>
        <p:spPr bwMode="auto">
          <a:xfrm flipV="1">
            <a:off x="2593975" y="2952750"/>
            <a:ext cx="1724025" cy="4794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603" name="直線コネクタ 9"/>
          <p:cNvCxnSpPr>
            <a:cxnSpLocks noChangeShapeType="1"/>
          </p:cNvCxnSpPr>
          <p:nvPr/>
        </p:nvCxnSpPr>
        <p:spPr bwMode="auto">
          <a:xfrm flipV="1">
            <a:off x="2406650" y="3646488"/>
            <a:ext cx="1933575" cy="3270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604" name="直線コネクタ 11"/>
          <p:cNvCxnSpPr>
            <a:cxnSpLocks noChangeShapeType="1"/>
          </p:cNvCxnSpPr>
          <p:nvPr/>
        </p:nvCxnSpPr>
        <p:spPr bwMode="auto">
          <a:xfrm flipV="1">
            <a:off x="2325688" y="3327400"/>
            <a:ext cx="2014537" cy="3381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0605" name="テキスト ボックス 15"/>
          <p:cNvSpPr txBox="1">
            <a:spLocks noChangeArrowheads="1"/>
          </p:cNvSpPr>
          <p:nvPr/>
        </p:nvSpPr>
        <p:spPr bwMode="auto">
          <a:xfrm>
            <a:off x="6732588" y="3511550"/>
            <a:ext cx="22733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CC"/>
                </a:solidFill>
                <a:latin typeface="Arial" panose="020B0604020202020204" pitchFamily="34" charset="0"/>
              </a:rPr>
              <a:t>Virtual water import</a:t>
            </a:r>
            <a:endParaRPr lang="ja-JP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0606" name="テキスト ボックス 16"/>
          <p:cNvSpPr txBox="1">
            <a:spLocks noChangeArrowheads="1"/>
          </p:cNvSpPr>
          <p:nvPr/>
        </p:nvSpPr>
        <p:spPr bwMode="auto">
          <a:xfrm>
            <a:off x="2000250" y="4846638"/>
            <a:ext cx="3086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Wheat and barley </a:t>
            </a:r>
            <a:endParaRPr lang="ja-JP" altLang="en-US" sz="2800">
              <a:latin typeface="Arial" panose="020B0604020202020204" pitchFamily="34" charset="0"/>
            </a:endParaRPr>
          </a:p>
        </p:txBody>
      </p:sp>
      <p:sp>
        <p:nvSpPr>
          <p:cNvPr id="110607" name="テキスト ボックス 17"/>
          <p:cNvSpPr txBox="1">
            <a:spLocks noChangeArrowheads="1"/>
          </p:cNvSpPr>
          <p:nvPr/>
        </p:nvSpPr>
        <p:spPr bwMode="auto">
          <a:xfrm>
            <a:off x="1017588" y="5497513"/>
            <a:ext cx="7889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Beef </a:t>
            </a:r>
            <a:endParaRPr lang="ja-JP" altLang="en-US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http://www.unep.org/dewa/vitalwater/jpg/0211-withdrawcons-sector-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28738"/>
            <a:ext cx="5853112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正方形/長方形 8"/>
          <p:cNvSpPr>
            <a:spLocks noChangeArrowheads="1"/>
          </p:cNvSpPr>
          <p:nvPr/>
        </p:nvSpPr>
        <p:spPr bwMode="auto">
          <a:xfrm>
            <a:off x="1522413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</a:rPr>
              <a:t>http://www.unep.org/dewa/vitalwater/article43.html</a:t>
            </a:r>
            <a:endParaRPr lang="ja-JP" altLang="en-US" sz="1200">
              <a:solidFill>
                <a:srgbClr val="000000"/>
              </a:solidFill>
            </a:endParaRPr>
          </a:p>
        </p:txBody>
      </p:sp>
      <p:sp>
        <p:nvSpPr>
          <p:cNvPr id="112644" name="タイトル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US" altLang="ja-JP" sz="4000" smtClean="0">
                <a:solidFill>
                  <a:srgbClr val="000000"/>
                </a:solidFill>
              </a:rPr>
              <a:t>Water demand and use form </a:t>
            </a:r>
            <a:r>
              <a:rPr lang="ja-JP" altLang="en-US" sz="4000" smtClean="0">
                <a:solidFill>
                  <a:srgbClr val="000000"/>
                </a:solidFill>
              </a:rPr>
              <a:t/>
            </a:r>
            <a:br>
              <a:rPr lang="ja-JP" altLang="en-US" sz="4000" smtClean="0">
                <a:solidFill>
                  <a:srgbClr val="000000"/>
                </a:solidFill>
              </a:rPr>
            </a:br>
            <a:r>
              <a:rPr lang="ja-JP" altLang="en-US" sz="3600" smtClean="0">
                <a:solidFill>
                  <a:srgbClr val="000000"/>
                </a:solidFill>
              </a:rPr>
              <a:t>水需要と利用形態</a:t>
            </a:r>
            <a:endParaRPr lang="ja-JP" altLang="en-US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1500"/>
            <a:ext cx="85947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 descr="k3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234950"/>
            <a:ext cx="42513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3435350"/>
            <a:ext cx="4592638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テキスト ボックス 7"/>
          <p:cNvSpPr txBox="1">
            <a:spLocks noChangeArrowheads="1"/>
          </p:cNvSpPr>
          <p:nvPr/>
        </p:nvSpPr>
        <p:spPr bwMode="auto">
          <a:xfrm>
            <a:off x="4881563" y="434975"/>
            <a:ext cx="2959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</a:rPr>
              <a:t>Canal for agriculture</a:t>
            </a:r>
            <a:br>
              <a:rPr lang="en-US" altLang="ja-JP" sz="2400">
                <a:solidFill>
                  <a:srgbClr val="000000"/>
                </a:solidFill>
              </a:rPr>
            </a:br>
            <a:r>
              <a:rPr lang="ja-JP" altLang="en-US" sz="2400">
                <a:solidFill>
                  <a:srgbClr val="000000"/>
                </a:solidFill>
              </a:rPr>
              <a:t>農業用運河</a:t>
            </a:r>
          </a:p>
        </p:txBody>
      </p:sp>
      <p:pic>
        <p:nvPicPr>
          <p:cNvPr id="137223" name="Picture 7" descr="http://www.pelican-travel.net/zPutImg.php?act=tourImg&amp;frCd=kyrgyzkazakh&amp;fileNm=56e7d370-s.jpg&amp;prdCd=ALAARAL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933825"/>
            <a:ext cx="2786062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42875"/>
            <a:ext cx="442277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5176838" y="2206625"/>
            <a:ext cx="396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</a:rPr>
              <a:t>Shrink of Aral Sea</a:t>
            </a:r>
            <a:r>
              <a:rPr lang="ja-JP" altLang="en-US" sz="2000">
                <a:solidFill>
                  <a:srgbClr val="000000"/>
                </a:solidFill>
              </a:rPr>
              <a:t>　</a:t>
            </a:r>
            <a:r>
              <a:rPr lang="en-US" altLang="ja-JP" sz="2000">
                <a:solidFill>
                  <a:srgbClr val="000000"/>
                </a:solidFill>
              </a:rPr>
              <a:t>(Central Asia)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0000"/>
                </a:solidFill>
              </a:rPr>
              <a:t>縮小するアラル海（中央アジア）</a:t>
            </a:r>
          </a:p>
        </p:txBody>
      </p:sp>
      <p:grpSp>
        <p:nvGrpSpPr>
          <p:cNvPr id="13" name="グループ化 12"/>
          <p:cNvGrpSpPr>
            <a:grpSpLocks/>
          </p:cNvGrpSpPr>
          <p:nvPr/>
        </p:nvGrpSpPr>
        <p:grpSpPr bwMode="auto">
          <a:xfrm>
            <a:off x="3154363" y="3228975"/>
            <a:ext cx="5989637" cy="3524250"/>
            <a:chOff x="3154190" y="3228975"/>
            <a:chExt cx="5989810" cy="3524250"/>
          </a:xfrm>
        </p:grpSpPr>
        <p:pic>
          <p:nvPicPr>
            <p:cNvPr id="117767" name="Picture 5" descr="http://fhu.meblog.biz/image/08kunimasu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190" y="3228975"/>
              <a:ext cx="5989810" cy="3147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線コネクタ 8"/>
            <p:cNvCxnSpPr/>
            <p:nvPr/>
          </p:nvCxnSpPr>
          <p:spPr>
            <a:xfrm>
              <a:off x="7915240" y="6477000"/>
              <a:ext cx="51436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769" name="テキスト ボックス 11"/>
            <p:cNvSpPr txBox="1">
              <a:spLocks noChangeArrowheads="1"/>
            </p:cNvSpPr>
            <p:nvPr/>
          </p:nvSpPr>
          <p:spPr bwMode="auto">
            <a:xfrm>
              <a:off x="7839075" y="6445448"/>
              <a:ext cx="6783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60 Km</a:t>
              </a:r>
              <a:endParaRPr lang="ja-JP" altLang="en-US" sz="36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19300"/>
            <a:ext cx="90011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円/楕円 6"/>
          <p:cNvSpPr>
            <a:spLocks noChangeArrowheads="1"/>
          </p:cNvSpPr>
          <p:nvPr/>
        </p:nvSpPr>
        <p:spPr bwMode="auto">
          <a:xfrm>
            <a:off x="214313" y="153988"/>
            <a:ext cx="3600450" cy="3600450"/>
          </a:xfrm>
          <a:prstGeom prst="ellipse">
            <a:avLst/>
          </a:prstGeom>
          <a:solidFill>
            <a:schemeClr val="accent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18788" name="テキスト ボックス 8"/>
          <p:cNvSpPr txBox="1">
            <a:spLocks noChangeArrowheads="1"/>
          </p:cNvSpPr>
          <p:nvPr/>
        </p:nvSpPr>
        <p:spPr bwMode="auto">
          <a:xfrm>
            <a:off x="230188" y="1804988"/>
            <a:ext cx="5335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B0F0"/>
                </a:solidFill>
              </a:rPr>
              <a:t>Diameter of the Earth = 13,000 Km </a:t>
            </a:r>
            <a:endParaRPr lang="ja-JP" altLang="en-US">
              <a:solidFill>
                <a:srgbClr val="00B0F0"/>
              </a:solidFill>
            </a:endParaRPr>
          </a:p>
        </p:txBody>
      </p:sp>
      <p:sp>
        <p:nvSpPr>
          <p:cNvPr id="118789" name="テキスト ボックス 9"/>
          <p:cNvSpPr txBox="1">
            <a:spLocks noChangeArrowheads="1"/>
          </p:cNvSpPr>
          <p:nvPr/>
        </p:nvSpPr>
        <p:spPr bwMode="auto">
          <a:xfrm>
            <a:off x="130175" y="6207125"/>
            <a:ext cx="540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From </a:t>
            </a:r>
            <a:r>
              <a:rPr lang="ja-JP" altLang="en-US" sz="1800">
                <a:solidFill>
                  <a:srgbClr val="000000"/>
                </a:solidFill>
              </a:rPr>
              <a:t>「みずものがたり」</a:t>
            </a:r>
            <a:r>
              <a:rPr lang="en-US" altLang="ja-JP" sz="1800">
                <a:solidFill>
                  <a:srgbClr val="000000"/>
                </a:solidFill>
              </a:rPr>
              <a:t>(Mizu-monogatari, in Japanese)</a:t>
            </a:r>
          </a:p>
        </p:txBody>
      </p:sp>
      <p:sp>
        <p:nvSpPr>
          <p:cNvPr id="118790" name="テキスト ボックス 7"/>
          <p:cNvSpPr txBox="1">
            <a:spLocks noChangeArrowheads="1"/>
          </p:cNvSpPr>
          <p:nvPr/>
        </p:nvSpPr>
        <p:spPr bwMode="auto">
          <a:xfrm>
            <a:off x="1344613" y="3260725"/>
            <a:ext cx="2174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(Earth water globe)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sp>
        <p:nvSpPr>
          <p:cNvPr id="118791" name="テキスト ボックス 8"/>
          <p:cNvSpPr txBox="1">
            <a:spLocks noChangeArrowheads="1"/>
          </p:cNvSpPr>
          <p:nvPr/>
        </p:nvSpPr>
        <p:spPr bwMode="auto">
          <a:xfrm>
            <a:off x="492125" y="5500688"/>
            <a:ext cx="1343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(salt water)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sp>
        <p:nvSpPr>
          <p:cNvPr id="118792" name="テキスト ボックス 9"/>
          <p:cNvSpPr txBox="1">
            <a:spLocks noChangeArrowheads="1"/>
          </p:cNvSpPr>
          <p:nvPr/>
        </p:nvSpPr>
        <p:spPr bwMode="auto">
          <a:xfrm>
            <a:off x="3500438" y="5076825"/>
            <a:ext cx="149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(fresh water)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sp>
        <p:nvSpPr>
          <p:cNvPr id="118793" name="テキスト ボックス 10"/>
          <p:cNvSpPr txBox="1">
            <a:spLocks noChangeArrowheads="1"/>
          </p:cNvSpPr>
          <p:nvPr/>
        </p:nvSpPr>
        <p:spPr bwMode="auto">
          <a:xfrm>
            <a:off x="5703888" y="2549525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(ice)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sp>
        <p:nvSpPr>
          <p:cNvPr id="118794" name="テキスト ボックス 12"/>
          <p:cNvSpPr txBox="1">
            <a:spLocks noChangeArrowheads="1"/>
          </p:cNvSpPr>
          <p:nvPr/>
        </p:nvSpPr>
        <p:spPr bwMode="auto">
          <a:xfrm>
            <a:off x="4541838" y="5400675"/>
            <a:ext cx="208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(ground water)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sp>
        <p:nvSpPr>
          <p:cNvPr id="118795" name="テキスト ボックス 13"/>
          <p:cNvSpPr txBox="1">
            <a:spLocks noChangeArrowheads="1"/>
          </p:cNvSpPr>
          <p:nvPr/>
        </p:nvSpPr>
        <p:spPr bwMode="auto">
          <a:xfrm>
            <a:off x="5838825" y="6211888"/>
            <a:ext cx="989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(lakes)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sp>
        <p:nvSpPr>
          <p:cNvPr id="118796" name="テキスト ボックス 14"/>
          <p:cNvSpPr txBox="1">
            <a:spLocks noChangeArrowheads="1"/>
          </p:cNvSpPr>
          <p:nvPr/>
        </p:nvSpPr>
        <p:spPr bwMode="auto">
          <a:xfrm>
            <a:off x="7742238" y="5788025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(soil water)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cxnSp>
        <p:nvCxnSpPr>
          <p:cNvPr id="118797" name="直線矢印コネクタ 15"/>
          <p:cNvCxnSpPr>
            <a:cxnSpLocks noChangeShapeType="1"/>
          </p:cNvCxnSpPr>
          <p:nvPr/>
        </p:nvCxnSpPr>
        <p:spPr bwMode="auto">
          <a:xfrm flipV="1">
            <a:off x="5426075" y="4364038"/>
            <a:ext cx="39688" cy="1003300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798" name="テキスト ボックス 11"/>
          <p:cNvSpPr txBox="1">
            <a:spLocks noChangeArrowheads="1"/>
          </p:cNvSpPr>
          <p:nvPr/>
        </p:nvSpPr>
        <p:spPr bwMode="auto">
          <a:xfrm>
            <a:off x="8189913" y="426085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(rivers)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cxnSp>
        <p:nvCxnSpPr>
          <p:cNvPr id="118799" name="直線矢印コネクタ 19"/>
          <p:cNvCxnSpPr>
            <a:cxnSpLocks noChangeShapeType="1"/>
          </p:cNvCxnSpPr>
          <p:nvPr/>
        </p:nvCxnSpPr>
        <p:spPr bwMode="auto">
          <a:xfrm flipH="1">
            <a:off x="7496175" y="4511675"/>
            <a:ext cx="652463" cy="130175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角丸四角形吹き出し 16"/>
          <p:cNvSpPr>
            <a:spLocks noChangeArrowheads="1"/>
          </p:cNvSpPr>
          <p:nvPr/>
        </p:nvSpPr>
        <p:spPr bwMode="auto">
          <a:xfrm>
            <a:off x="6556375" y="2181225"/>
            <a:ext cx="2208213" cy="825500"/>
          </a:xfrm>
          <a:prstGeom prst="wedgeRoundRectCallout">
            <a:avLst>
              <a:gd name="adj1" fmla="val -45495"/>
              <a:gd name="adj2" fmla="val 85463"/>
              <a:gd name="adj3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tIns="3600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</a:rPr>
              <a:t>Mainly used this only 0.01%</a:t>
            </a:r>
            <a:endParaRPr lang="ja-JP" altLang="en-US" sz="2400">
              <a:solidFill>
                <a:srgbClr val="FF0000"/>
              </a:solidFill>
            </a:endParaRPr>
          </a:p>
        </p:txBody>
      </p:sp>
      <p:sp>
        <p:nvSpPr>
          <p:cNvPr id="118801" name="テキスト ボックス 14"/>
          <p:cNvSpPr txBox="1">
            <a:spLocks noChangeArrowheads="1"/>
          </p:cNvSpPr>
          <p:nvPr/>
        </p:nvSpPr>
        <p:spPr bwMode="auto">
          <a:xfrm>
            <a:off x="4070350" y="369888"/>
            <a:ext cx="4319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Arial" panose="020B0604020202020204" pitchFamily="34" charset="0"/>
              </a:rPr>
              <a:t>地球にある「水」の分布と量</a:t>
            </a:r>
            <a:endParaRPr lang="en-US" altLang="ja-JP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latin typeface="Arial" panose="020B0604020202020204" pitchFamily="34" charset="0"/>
              </a:rPr>
              <a:t>Water in the earth</a:t>
            </a:r>
            <a:endParaRPr lang="ja-JP" altLang="en-US" sz="2800">
              <a:latin typeface="Arial" panose="020B0604020202020204" pitchFamily="34" charset="0"/>
            </a:endParaRPr>
          </a:p>
        </p:txBody>
      </p:sp>
      <p:sp>
        <p:nvSpPr>
          <p:cNvPr id="118802" name="テキスト ボックス 8"/>
          <p:cNvSpPr txBox="1">
            <a:spLocks noChangeArrowheads="1"/>
          </p:cNvSpPr>
          <p:nvPr/>
        </p:nvSpPr>
        <p:spPr bwMode="auto">
          <a:xfrm>
            <a:off x="71438" y="1268413"/>
            <a:ext cx="4787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B0F0"/>
                </a:solidFill>
                <a:latin typeface="Arial" panose="020B0604020202020204" pitchFamily="34" charset="0"/>
              </a:rPr>
              <a:t>地球の直径＝約１万３０００</a:t>
            </a:r>
            <a:r>
              <a:rPr lang="en-US" altLang="ja-JP" sz="2800">
                <a:solidFill>
                  <a:srgbClr val="00B0F0"/>
                </a:solidFill>
                <a:latin typeface="Arial" panose="020B0604020202020204" pitchFamily="34" charset="0"/>
              </a:rPr>
              <a:t>km</a:t>
            </a:r>
            <a:endParaRPr lang="ja-JP" altLang="en-US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88913"/>
            <a:ext cx="8785225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  <a:r>
              <a:rPr lang="ja-JP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（</a:t>
            </a:r>
            <a:r>
              <a:rPr lang="en-US" altLang="ja-JP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Katsuhara</a:t>
            </a:r>
            <a:r>
              <a:rPr lang="ja-JP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担当分）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250825" y="1030288"/>
            <a:ext cx="8713788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439863" indent="-1439863">
              <a:tabLst>
                <a:tab pos="1346200" algn="l"/>
              </a:tabLst>
              <a:defRPr/>
            </a:pPr>
            <a:r>
              <a:rPr lang="ja-JP" altLang="en-US" sz="1600" b="1" dirty="0">
                <a:latin typeface="+mn-lt"/>
                <a:ea typeface="+mj-ea"/>
              </a:rPr>
              <a:t>第</a:t>
            </a:r>
            <a:r>
              <a:rPr lang="en-US" altLang="ja-JP" sz="1600" b="1" dirty="0">
                <a:latin typeface="+mn-lt"/>
                <a:ea typeface="+mj-ea"/>
              </a:rPr>
              <a:t>2</a:t>
            </a:r>
            <a:r>
              <a:rPr lang="ja-JP" altLang="en-US" sz="1600" b="1" dirty="0">
                <a:latin typeface="+mn-lt"/>
                <a:ea typeface="+mj-ea"/>
              </a:rPr>
              <a:t>回 </a:t>
            </a:r>
            <a:r>
              <a:rPr lang="en-US" altLang="ja-JP" sz="1600" b="1" dirty="0">
                <a:latin typeface="+mn-lt"/>
                <a:ea typeface="+mj-ea"/>
              </a:rPr>
              <a:t>2nd</a:t>
            </a:r>
            <a:r>
              <a:rPr lang="ja-JP" altLang="en-US" sz="1600" b="1" dirty="0">
                <a:latin typeface="+mn-lt"/>
                <a:ea typeface="+mj-ea"/>
              </a:rPr>
              <a:t>　（</a:t>
            </a:r>
            <a:r>
              <a:rPr lang="en-US" altLang="ja-JP" sz="1600" b="1" dirty="0" smtClean="0">
                <a:latin typeface="+mn-lt"/>
                <a:ea typeface="+mj-ea"/>
              </a:rPr>
              <a:t>4/24</a:t>
            </a:r>
            <a:r>
              <a:rPr lang="ja-JP" altLang="en-US" sz="1600" b="1" dirty="0" smtClean="0">
                <a:latin typeface="+mn-lt"/>
                <a:ea typeface="+mj-ea"/>
              </a:rPr>
              <a:t>）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 	</a:t>
            </a:r>
            <a:r>
              <a:rPr lang="ja-JP" altLang="ja-JP" sz="1600" b="1" dirty="0">
                <a:latin typeface="+mn-lt"/>
                <a:ea typeface="+mj-ea"/>
              </a:rPr>
              <a:t>地球環境問題としての水ストレス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</a:t>
            </a:r>
            <a:r>
              <a:rPr lang="ja-JP" altLang="ja-JP" sz="1600" b="1" dirty="0">
                <a:latin typeface="+mn-lt"/>
                <a:ea typeface="+mj-ea"/>
              </a:rPr>
              <a:t>水輸送系（理論的側面と分子機構）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Water stress as global environments </a:t>
            </a: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Water transport </a:t>
            </a:r>
            <a:r>
              <a:rPr lang="ja-JP" altLang="ja-JP" sz="1600" b="1" dirty="0">
                <a:latin typeface="+mn-lt"/>
                <a:ea typeface="+mj-ea"/>
              </a:rPr>
              <a:t>（</a:t>
            </a:r>
            <a:r>
              <a:rPr lang="en-US" altLang="ja-JP" sz="1600" b="1" dirty="0">
                <a:latin typeface="+mn-lt"/>
                <a:ea typeface="+mj-ea"/>
              </a:rPr>
              <a:t>Theory and molecular mechanisms)</a:t>
            </a:r>
          </a:p>
          <a:p>
            <a:pPr marL="1439863" indent="-1439863">
              <a:tabLst>
                <a:tab pos="1346200" algn="l"/>
              </a:tabLst>
              <a:defRPr/>
            </a:pPr>
            <a:r>
              <a:rPr lang="ja-JP" altLang="en-US" sz="1600" b="1" dirty="0">
                <a:latin typeface="+mn-lt"/>
                <a:ea typeface="+mj-ea"/>
              </a:rPr>
              <a:t>第</a:t>
            </a:r>
            <a:r>
              <a:rPr lang="en-US" altLang="ja-JP" sz="1600" b="1" dirty="0">
                <a:latin typeface="+mn-lt"/>
                <a:ea typeface="+mj-ea"/>
              </a:rPr>
              <a:t>3</a:t>
            </a:r>
            <a:r>
              <a:rPr lang="ja-JP" altLang="en-US" sz="1600" b="1" dirty="0">
                <a:latin typeface="+mn-lt"/>
                <a:ea typeface="+mj-ea"/>
              </a:rPr>
              <a:t>回　</a:t>
            </a:r>
            <a:r>
              <a:rPr lang="en-US" altLang="ja-JP" sz="1600" b="1" dirty="0">
                <a:latin typeface="+mn-lt"/>
                <a:ea typeface="+mj-ea"/>
              </a:rPr>
              <a:t>3rd</a:t>
            </a:r>
            <a:r>
              <a:rPr lang="ja-JP" altLang="en-US" sz="1600" b="1" dirty="0">
                <a:latin typeface="+mn-lt"/>
                <a:ea typeface="+mj-ea"/>
              </a:rPr>
              <a:t> （</a:t>
            </a:r>
            <a:r>
              <a:rPr lang="en-US" altLang="ja-JP" sz="1600" b="1" dirty="0" smtClean="0">
                <a:latin typeface="+mn-lt"/>
                <a:ea typeface="+mj-ea"/>
              </a:rPr>
              <a:t>5/15</a:t>
            </a:r>
            <a:r>
              <a:rPr lang="ja-JP" altLang="en-US" sz="1600" b="1" dirty="0" smtClean="0">
                <a:latin typeface="+mn-lt"/>
                <a:ea typeface="+mj-ea"/>
              </a:rPr>
              <a:t>）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</a:t>
            </a:r>
            <a:r>
              <a:rPr lang="ja-JP" altLang="ja-JP" sz="1600" b="1" dirty="0">
                <a:latin typeface="+mn-lt"/>
                <a:ea typeface="+mj-ea"/>
              </a:rPr>
              <a:t>水輸送系（最新研究成果の紹介、アクアポリンの多様な機能）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</a:t>
            </a:r>
            <a:r>
              <a:rPr lang="ja-JP" altLang="ja-JP" sz="1600" b="1" dirty="0">
                <a:latin typeface="+mn-lt"/>
                <a:ea typeface="+mj-ea"/>
              </a:rPr>
              <a:t>塩ストレス環境とイオン輸送系（理論的側面と分子機構）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Water transport</a:t>
            </a:r>
            <a:r>
              <a:rPr lang="ja-JP" altLang="ja-JP" sz="1600" b="1" dirty="0">
                <a:latin typeface="+mn-lt"/>
                <a:ea typeface="+mj-ea"/>
              </a:rPr>
              <a:t>（</a:t>
            </a:r>
            <a:r>
              <a:rPr lang="en-US" altLang="ja-JP" sz="1600" b="1" dirty="0">
                <a:latin typeface="+mn-lt"/>
                <a:ea typeface="+mj-ea"/>
              </a:rPr>
              <a:t>Recent progress, multi-function of aquaporins)</a:t>
            </a: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Salt stress and ion transport </a:t>
            </a:r>
            <a:r>
              <a:rPr lang="ja-JP" altLang="ja-JP" sz="1600" b="1" dirty="0">
                <a:latin typeface="+mn-lt"/>
                <a:ea typeface="+mj-ea"/>
              </a:rPr>
              <a:t>（</a:t>
            </a:r>
            <a:r>
              <a:rPr lang="en-US" altLang="ja-JP" sz="1600" b="1" dirty="0">
                <a:latin typeface="+mn-lt"/>
                <a:ea typeface="+mj-ea"/>
              </a:rPr>
              <a:t>Theory and molecular mechanisms)</a:t>
            </a:r>
          </a:p>
          <a:p>
            <a:pPr marL="1439863" indent="-1439863">
              <a:tabLst>
                <a:tab pos="1346200" algn="l"/>
              </a:tabLst>
              <a:defRPr/>
            </a:pPr>
            <a:r>
              <a:rPr lang="ja-JP" altLang="en-US" sz="1600" b="1" dirty="0">
                <a:latin typeface="+mn-lt"/>
                <a:ea typeface="+mj-ea"/>
              </a:rPr>
              <a:t>第</a:t>
            </a:r>
            <a:r>
              <a:rPr lang="en-US" altLang="ja-JP" sz="1600" b="1" dirty="0">
                <a:latin typeface="+mn-lt"/>
                <a:ea typeface="+mj-ea"/>
              </a:rPr>
              <a:t>4</a:t>
            </a:r>
            <a:r>
              <a:rPr lang="ja-JP" altLang="en-US" sz="1600" b="1" dirty="0">
                <a:latin typeface="+mn-lt"/>
                <a:ea typeface="+mj-ea"/>
              </a:rPr>
              <a:t>回　</a:t>
            </a:r>
            <a:r>
              <a:rPr lang="en-US" altLang="ja-JP" sz="1600" b="1" dirty="0">
                <a:latin typeface="+mn-lt"/>
                <a:ea typeface="+mj-ea"/>
              </a:rPr>
              <a:t>4th</a:t>
            </a:r>
            <a:r>
              <a:rPr lang="ja-JP" altLang="en-US" sz="1600" b="1" dirty="0">
                <a:latin typeface="+mn-lt"/>
                <a:ea typeface="+mj-ea"/>
              </a:rPr>
              <a:t>  （</a:t>
            </a:r>
            <a:r>
              <a:rPr lang="en-US" altLang="ja-JP" sz="1600" b="1" dirty="0" smtClean="0">
                <a:latin typeface="+mn-lt"/>
                <a:ea typeface="+mj-ea"/>
              </a:rPr>
              <a:t>5/29</a:t>
            </a:r>
            <a:r>
              <a:rPr lang="ja-JP" altLang="en-US" sz="1600" b="1" dirty="0" smtClean="0">
                <a:latin typeface="+mn-lt"/>
                <a:ea typeface="+mj-ea"/>
              </a:rPr>
              <a:t>）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  <a:tab pos="1346200" algn="l"/>
              </a:tabLst>
              <a:defRPr/>
            </a:pPr>
            <a:r>
              <a:rPr lang="ja-JP" altLang="en-US" sz="1600" b="1" dirty="0">
                <a:latin typeface="+mn-lt"/>
                <a:ea typeface="+mj-ea"/>
              </a:rPr>
              <a:t>　</a:t>
            </a:r>
            <a:r>
              <a:rPr lang="en-US" altLang="ja-JP" sz="1600" b="1" dirty="0">
                <a:latin typeface="+mn-lt"/>
                <a:ea typeface="+mj-ea"/>
              </a:rPr>
              <a:t>	</a:t>
            </a:r>
            <a:r>
              <a:rPr lang="ja-JP" altLang="ja-JP" sz="1600" b="1" dirty="0">
                <a:latin typeface="+mn-lt"/>
                <a:ea typeface="+mj-ea"/>
              </a:rPr>
              <a:t>塩ストレス環境とイオン輸送系（イオン輸送とストレス耐性の最新研究成果）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  <a:tab pos="134620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</a:t>
            </a:r>
            <a:r>
              <a:rPr lang="ja-JP" altLang="ja-JP" sz="1600" b="1" dirty="0">
                <a:latin typeface="+mn-lt"/>
                <a:ea typeface="+mj-ea"/>
              </a:rPr>
              <a:t>低温ストレスおよび熱ストレス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  <a:tab pos="134620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Salt stress and ion transport</a:t>
            </a:r>
            <a:r>
              <a:rPr lang="ja-JP" altLang="ja-JP" sz="1600" b="1" dirty="0">
                <a:latin typeface="+mn-lt"/>
                <a:ea typeface="+mj-ea"/>
              </a:rPr>
              <a:t>（</a:t>
            </a:r>
            <a:r>
              <a:rPr lang="en-US" altLang="ja-JP" sz="1600" b="1" dirty="0">
                <a:latin typeface="+mn-lt"/>
                <a:ea typeface="+mj-ea"/>
              </a:rPr>
              <a:t>Recent progress in transporters and salt tolerance)</a:t>
            </a:r>
          </a:p>
          <a:p>
            <a:pPr marL="1439863" indent="-1439863">
              <a:tabLst>
                <a:tab pos="628650" algn="l"/>
                <a:tab pos="134620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Low temperature and heat stress </a:t>
            </a:r>
          </a:p>
          <a:p>
            <a:pPr marL="1439863" indent="-1439863">
              <a:tabLst>
                <a:tab pos="1346200" algn="l"/>
              </a:tabLst>
              <a:defRPr/>
            </a:pPr>
            <a:r>
              <a:rPr lang="ja-JP" altLang="en-US" sz="1600" b="1" dirty="0">
                <a:latin typeface="+mn-lt"/>
                <a:ea typeface="+mj-ea"/>
              </a:rPr>
              <a:t>第</a:t>
            </a:r>
            <a:r>
              <a:rPr lang="en-US" altLang="ja-JP" sz="1600" b="1" dirty="0">
                <a:latin typeface="+mn-lt"/>
                <a:ea typeface="+mj-ea"/>
              </a:rPr>
              <a:t>5</a:t>
            </a:r>
            <a:r>
              <a:rPr lang="ja-JP" altLang="en-US" sz="1600" b="1" dirty="0">
                <a:latin typeface="+mn-lt"/>
                <a:ea typeface="+mj-ea"/>
              </a:rPr>
              <a:t>回 </a:t>
            </a:r>
            <a:r>
              <a:rPr lang="en-US" altLang="ja-JP" sz="1600" b="1" dirty="0">
                <a:latin typeface="+mn-lt"/>
                <a:ea typeface="+mj-ea"/>
              </a:rPr>
              <a:t>5th</a:t>
            </a:r>
            <a:r>
              <a:rPr lang="ja-JP" altLang="en-US" sz="1600" b="1" dirty="0">
                <a:latin typeface="+mn-lt"/>
                <a:ea typeface="+mj-ea"/>
              </a:rPr>
              <a:t>　（</a:t>
            </a:r>
            <a:r>
              <a:rPr lang="en-US" altLang="ja-JP" sz="1600" b="1" dirty="0" smtClean="0">
                <a:latin typeface="+mn-lt"/>
                <a:ea typeface="+mj-ea"/>
              </a:rPr>
              <a:t>6/19)</a:t>
            </a:r>
            <a:r>
              <a:rPr lang="ja-JP" altLang="en-US" sz="1600" b="1" dirty="0" smtClean="0">
                <a:latin typeface="+mn-lt"/>
                <a:ea typeface="+mj-ea"/>
              </a:rPr>
              <a:t> </a:t>
            </a:r>
            <a:r>
              <a:rPr lang="ja-JP" altLang="en-US" sz="1600" b="1" dirty="0">
                <a:latin typeface="+mn-lt"/>
                <a:ea typeface="+mj-ea"/>
              </a:rPr>
              <a:t>　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</a:t>
            </a:r>
            <a:r>
              <a:rPr lang="ja-JP" altLang="ja-JP" sz="1600" b="1" dirty="0">
                <a:latin typeface="+mn-lt"/>
                <a:ea typeface="+mj-ea"/>
              </a:rPr>
              <a:t>ストレス環境応答におけるシグナル伝達</a:t>
            </a:r>
            <a:endParaRPr lang="en-US" altLang="ja-JP" sz="1600" b="1" dirty="0">
              <a:latin typeface="+mn-lt"/>
              <a:ea typeface="+mj-ea"/>
            </a:endParaRPr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</a:t>
            </a:r>
            <a:r>
              <a:rPr lang="ja-JP" altLang="ja-JP" sz="1600" b="1" dirty="0">
                <a:latin typeface="+mn-lt"/>
                <a:ea typeface="+mj-ea"/>
              </a:rPr>
              <a:t>植物のストレス環境応答研究とバイオテクノロジー</a:t>
            </a:r>
            <a:endParaRPr lang="en-US" altLang="ja-JP" sz="1600" b="1" dirty="0">
              <a:latin typeface="+mn-lt"/>
              <a:ea typeface="+mj-ea"/>
            </a:endParaRPr>
          </a:p>
          <a:p>
            <a:pPr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Signal transduction in the response to stress environment.</a:t>
            </a:r>
            <a:endParaRPr lang="ja-JP" altLang="ja-JP" sz="1600" b="1" dirty="0">
              <a:latin typeface="+mn-lt"/>
              <a:ea typeface="+mj-ea"/>
            </a:endParaRPr>
          </a:p>
          <a:p>
            <a:pPr>
              <a:tabLst>
                <a:tab pos="628650" algn="l"/>
              </a:tabLst>
              <a:defRPr/>
            </a:pPr>
            <a:r>
              <a:rPr lang="en-US" altLang="ja-JP" sz="1600" b="1" dirty="0">
                <a:latin typeface="+mn-lt"/>
                <a:ea typeface="+mj-ea"/>
              </a:rPr>
              <a:t>	Plant stress research and biotechnology</a:t>
            </a:r>
            <a:r>
              <a:rPr lang="en-US" altLang="ja-JP" sz="2000" dirty="0">
                <a:latin typeface="+mj-ea"/>
                <a:ea typeface="+mj-ea"/>
              </a:rPr>
              <a:t>	</a:t>
            </a:r>
          </a:p>
          <a:p>
            <a:pPr marL="1439863" indent="-1439863">
              <a:tabLst>
                <a:tab pos="1346200" algn="l"/>
              </a:tabLst>
              <a:defRPr/>
            </a:pPr>
            <a:endParaRPr lang="en-US" altLang="ja-JP" sz="2000" dirty="0">
              <a:latin typeface="+mj-ea"/>
              <a:ea typeface="+mj-ea"/>
            </a:endParaRPr>
          </a:p>
          <a:p>
            <a:pPr marL="1439863" indent="-1439863">
              <a:tabLst>
                <a:tab pos="1346200" algn="l"/>
              </a:tabLst>
              <a:defRPr/>
            </a:pP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>
              <a:tabLst>
                <a:tab pos="1346200" algn="l"/>
              </a:tabLst>
              <a:defRPr/>
            </a:pP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smtClean="0"/>
              <a:t>朝日放送（テレビ朝日系）</a:t>
            </a:r>
            <a:r>
              <a:rPr lang="en-US" altLang="ja-JP" sz="3200" smtClean="0"/>
              <a:t>2008</a:t>
            </a:r>
            <a:r>
              <a:rPr lang="ja-JP" altLang="en-US" sz="3200" smtClean="0"/>
              <a:t>年</a:t>
            </a:r>
            <a:r>
              <a:rPr lang="en-US" altLang="ja-JP" sz="3200" smtClean="0"/>
              <a:t>3</a:t>
            </a:r>
            <a:r>
              <a:rPr lang="ja-JP" altLang="en-US" sz="3200" smtClean="0"/>
              <a:t>月</a:t>
            </a:r>
            <a:r>
              <a:rPr lang="en-US" altLang="ja-JP" sz="3200" smtClean="0"/>
              <a:t>9</a:t>
            </a:r>
            <a:r>
              <a:rPr lang="ja-JP" altLang="en-US" sz="3200" smtClean="0"/>
              <a:t>日放送</a:t>
            </a:r>
          </a:p>
        </p:txBody>
      </p:sp>
      <p:pic>
        <p:nvPicPr>
          <p:cNvPr id="4" name="水食糧問題0903TV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76388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kobajun.chips.jp/wp-content/uploads/022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正方形/長方形 2"/>
          <p:cNvSpPr>
            <a:spLocks noChangeArrowheads="1"/>
          </p:cNvSpPr>
          <p:nvPr/>
        </p:nvSpPr>
        <p:spPr bwMode="auto">
          <a:xfrm>
            <a:off x="1576388" y="6283325"/>
            <a:ext cx="659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</a:rPr>
              <a:t>http://kobajun.chips.jp/wp-content/uploads/022702.jpg</a:t>
            </a:r>
            <a:endParaRPr lang="ja-JP" altLang="en-US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正方形/長方形 1"/>
          <p:cNvSpPr>
            <a:spLocks noChangeArrowheads="1"/>
          </p:cNvSpPr>
          <p:nvPr/>
        </p:nvSpPr>
        <p:spPr bwMode="auto">
          <a:xfrm>
            <a:off x="4535488" y="393700"/>
            <a:ext cx="56896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Map: The Shrinking Ogallala Aquifer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122883" name="正方形/長方形 2"/>
          <p:cNvSpPr>
            <a:spLocks noChangeArrowheads="1"/>
          </p:cNvSpPr>
          <p:nvPr/>
        </p:nvSpPr>
        <p:spPr bwMode="auto">
          <a:xfrm>
            <a:off x="5719763" y="6083300"/>
            <a:ext cx="318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</a:rPr>
              <a:t>http://www.circleofblue.org/waternews/2014/world/map-shrinking-ogallala-aquifer-1950-2011/</a:t>
            </a:r>
            <a:endParaRPr lang="ja-JP" altLang="en-US" sz="1200">
              <a:solidFill>
                <a:srgbClr val="000000"/>
              </a:solidFill>
            </a:endParaRPr>
          </a:p>
        </p:txBody>
      </p:sp>
      <p:pic>
        <p:nvPicPr>
          <p:cNvPr id="122884" name="Picture 2" descr="Ogallala Aquifer groundwater irrigation Great Plains drought agriculture Kansas Nebraska Texas">
            <a:hlinkClick r:id="rId2" tooltip="Map: The Shrinking Ogallala Aquifer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580613" y="-4525963"/>
            <a:ext cx="9525000" cy="943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4" descr="http://www.circleofblue.org/waternews/wp-content/uploads/2014/06/OgallalaChangesGraphicFinal_1000p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1235075"/>
            <a:ext cx="4414837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6" descr="http://modernfarmer.com/wp-content/uploads/2015/07/ogallala_aquifer_usg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533525"/>
            <a:ext cx="4140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正方形/長方形 6"/>
          <p:cNvSpPr>
            <a:spLocks noChangeArrowheads="1"/>
          </p:cNvSpPr>
          <p:nvPr/>
        </p:nvSpPr>
        <p:spPr bwMode="auto">
          <a:xfrm>
            <a:off x="179388" y="404813"/>
            <a:ext cx="3773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Even Without a Drought, We’re Depleting Groundwater at an Alarming Pace</a:t>
            </a:r>
            <a:endParaRPr lang="en-US" altLang="ja-JP" sz="2000">
              <a:solidFill>
                <a:srgbClr val="000000"/>
              </a:solidFill>
            </a:endParaRPr>
          </a:p>
        </p:txBody>
      </p:sp>
      <p:sp>
        <p:nvSpPr>
          <p:cNvPr id="122888" name="正方形/長方形 7"/>
          <p:cNvSpPr>
            <a:spLocks noChangeArrowheads="1"/>
          </p:cNvSpPr>
          <p:nvPr/>
        </p:nvSpPr>
        <p:spPr bwMode="auto">
          <a:xfrm>
            <a:off x="0" y="4605338"/>
            <a:ext cx="2770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</a:rPr>
              <a:t>http://modernfarmer.com/2015/07/ogallala-aquifer-depletion/</a:t>
            </a:r>
            <a:endParaRPr lang="ja-JP" altLang="en-US" sz="1400">
              <a:solidFill>
                <a:srgbClr val="000000"/>
              </a:solidFill>
            </a:endParaRPr>
          </a:p>
        </p:txBody>
      </p:sp>
      <p:sp>
        <p:nvSpPr>
          <p:cNvPr id="122889" name="テキスト ボックス 8"/>
          <p:cNvSpPr txBox="1">
            <a:spLocks noChangeArrowheads="1"/>
          </p:cNvSpPr>
          <p:nvPr/>
        </p:nvSpPr>
        <p:spPr bwMode="auto">
          <a:xfrm>
            <a:off x="161925" y="5653088"/>
            <a:ext cx="50450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0000"/>
                </a:solidFill>
              </a:rPr>
              <a:t>No more ground water until 2050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0000"/>
                </a:solidFill>
              </a:rPr>
              <a:t>2050</a:t>
            </a:r>
            <a:r>
              <a:rPr lang="ja-JP" altLang="en-US" sz="2800">
                <a:solidFill>
                  <a:srgbClr val="FF0000"/>
                </a:solidFill>
              </a:rPr>
              <a:t>年までにこの地下水が枯渇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正方形/長方形 1"/>
          <p:cNvSpPr>
            <a:spLocks noChangeArrowheads="1"/>
          </p:cNvSpPr>
          <p:nvPr/>
        </p:nvSpPr>
        <p:spPr bwMode="auto">
          <a:xfrm>
            <a:off x="247650" y="304800"/>
            <a:ext cx="86677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</a:rPr>
              <a:t>Over 1 billion people live in areas where groundwater is disappearing faster than it can be replenished.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</a:rPr>
              <a:t>地下水が供給されるより速いスピードで消費されている地域に</a:t>
            </a:r>
            <a:r>
              <a:rPr lang="en-US" altLang="ja-JP" sz="2800">
                <a:solidFill>
                  <a:srgbClr val="000000"/>
                </a:solidFill>
              </a:rPr>
              <a:t>10</a:t>
            </a:r>
            <a:r>
              <a:rPr lang="ja-JP" altLang="en-US" sz="2800">
                <a:solidFill>
                  <a:srgbClr val="000000"/>
                </a:solidFill>
              </a:rPr>
              <a:t>億人が住んでいる</a:t>
            </a:r>
          </a:p>
        </p:txBody>
      </p:sp>
      <p:sp>
        <p:nvSpPr>
          <p:cNvPr id="123907" name="正方形/長方形 2"/>
          <p:cNvSpPr>
            <a:spLocks noChangeArrowheads="1"/>
          </p:cNvSpPr>
          <p:nvPr/>
        </p:nvSpPr>
        <p:spPr bwMode="auto">
          <a:xfrm>
            <a:off x="295275" y="2244725"/>
            <a:ext cx="8620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</a:rPr>
              <a:t>http://inhabitat.com/new-study-finds-groundwater-demand-outstrips-supply-for-over-1-billion-people/</a:t>
            </a:r>
            <a:endParaRPr lang="ja-JP" altLang="en-US" sz="1600">
              <a:solidFill>
                <a:srgbClr val="000000"/>
              </a:solidFill>
            </a:endParaRPr>
          </a:p>
        </p:txBody>
      </p:sp>
      <p:pic>
        <p:nvPicPr>
          <p:cNvPr id="123908" name="Picture 2" descr="http://assets.inhabitat.com/wp-content/blogs.dir/1/files/2012/08/Unsustainable-groundwater-use-ma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6669088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agweb.com/assets/1/6/California_Drought_Know_Your_Marke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476625"/>
            <a:ext cx="5472112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正方形/長方形 2"/>
          <p:cNvSpPr>
            <a:spLocks noChangeArrowheads="1"/>
          </p:cNvSpPr>
          <p:nvPr/>
        </p:nvSpPr>
        <p:spPr bwMode="auto">
          <a:xfrm>
            <a:off x="876300" y="1951038"/>
            <a:ext cx="3181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</a:rPr>
              <a:t>http://sanfrancisco.cbslocal.com/photo-galleries/2015/04/09/california-drought-2015/</a:t>
            </a:r>
            <a:endParaRPr lang="ja-JP" alt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4932" name="Picture 4" descr="https://cbssanfran.files.wordpress.com/2015/04/lakeorovillewaterlevel.jpg?w=70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238125"/>
            <a:ext cx="441801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正方形/長方形 4"/>
          <p:cNvSpPr>
            <a:spLocks noChangeArrowheads="1"/>
          </p:cNvSpPr>
          <p:nvPr/>
        </p:nvSpPr>
        <p:spPr bwMode="auto">
          <a:xfrm>
            <a:off x="468313" y="492125"/>
            <a:ext cx="3248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干ばつ：カリフォルニアの例</a:t>
            </a:r>
            <a:endParaRPr lang="en-US" altLang="ja-JP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>
                <a:solidFill>
                  <a:srgbClr val="000000"/>
                </a:solidFill>
                <a:latin typeface="Times New Roman" panose="02020603050405020304" pitchFamily="18" charset="0"/>
              </a:rPr>
              <a:t>California Drought</a:t>
            </a:r>
            <a:endParaRPr lang="ja-JP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34" name="正方形/長方形 5"/>
          <p:cNvSpPr>
            <a:spLocks noChangeArrowheads="1"/>
          </p:cNvSpPr>
          <p:nvPr/>
        </p:nvSpPr>
        <p:spPr bwMode="auto">
          <a:xfrm>
            <a:off x="5638800" y="4768850"/>
            <a:ext cx="27908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</a:rPr>
              <a:t>http://www.agweb.com/blog/Know_Your_Market_281/drought_concerns_mounting_in_new_zealand_and_california_/</a:t>
            </a:r>
            <a:endParaRPr lang="ja-JP" alt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57188" y="428625"/>
            <a:ext cx="8429625" cy="728663"/>
          </a:xfrm>
          <a:prstGeom prst="rect">
            <a:avLst/>
          </a:prstGeom>
          <a:solidFill>
            <a:schemeClr val="accent5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ja-JP" altLang="en-US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世界の水問題の深刻化は、私たちに無関係ではありません。</a:t>
            </a:r>
            <a:r>
              <a:rPr lang="en-US" altLang="ja-JP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/>
            </a:r>
            <a:br>
              <a:rPr lang="en-US" altLang="ja-JP" sz="2400" kern="0" dirty="0">
                <a:solidFill>
                  <a:srgbClr val="000000"/>
                </a:solidFill>
                <a:latin typeface="Arial"/>
                <a:ea typeface="ＭＳ Ｐゴシック"/>
              </a:rPr>
            </a:br>
            <a:r>
              <a:rPr lang="en-US" altLang="ja-JP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Global water crisis links to us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01625" y="1462088"/>
            <a:ext cx="8655050" cy="1479550"/>
          </a:xfrm>
          <a:prstGeom prst="rect">
            <a:avLst/>
          </a:prstGeom>
          <a:solidFill>
            <a:schemeClr val="accent5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ja-JP" altLang="en-US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「農業灌漑は莫大な水を消費する。灌漑用水を１０％減らせば、他の用途で使用される水全体より多くの水を節約できる。」</a:t>
            </a:r>
            <a:r>
              <a:rPr lang="en-US" altLang="ja-JP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/>
            </a:r>
            <a:br>
              <a:rPr lang="en-US" altLang="ja-JP" sz="2400" kern="0" dirty="0">
                <a:solidFill>
                  <a:srgbClr val="000000"/>
                </a:solidFill>
                <a:latin typeface="Arial"/>
                <a:ea typeface="ＭＳ Ｐゴシック"/>
              </a:rPr>
            </a:br>
            <a:r>
              <a:rPr lang="en-US" altLang="ja-JP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10% reduction of irrigation water saves more than all others</a:t>
            </a:r>
            <a:br>
              <a:rPr lang="en-US" altLang="ja-JP" sz="2400" kern="0" dirty="0">
                <a:solidFill>
                  <a:srgbClr val="000000"/>
                </a:solidFill>
                <a:latin typeface="Arial"/>
                <a:ea typeface="ＭＳ Ｐゴシック"/>
              </a:rPr>
            </a:br>
            <a:r>
              <a:rPr lang="en-US" altLang="ja-JP" sz="2400" kern="0" dirty="0">
                <a:solidFill>
                  <a:srgbClr val="000000"/>
                </a:solidFill>
                <a:latin typeface="Arial"/>
                <a:ea typeface="ＭＳ Ｐゴシック"/>
              </a:rPr>
              <a:t>(Scientific American)</a:t>
            </a:r>
            <a:endParaRPr lang="ja-JP" altLang="en-US" sz="2800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円/楕円 20"/>
          <p:cNvSpPr/>
          <p:nvPr/>
        </p:nvSpPr>
        <p:spPr>
          <a:xfrm>
            <a:off x="2928926" y="2857496"/>
            <a:ext cx="3143272" cy="1857388"/>
          </a:xfrm>
          <a:prstGeom prst="ellipse">
            <a:avLst/>
          </a:prstGeom>
          <a:solidFill>
            <a:schemeClr val="accent5">
              <a:alpha val="4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 extrusionH="76200" prstMaterial="flat">
            <a:bevelT w="19050"/>
            <a:extrusionClr>
              <a:schemeClr val="bg1">
                <a:lumMod val="7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2773" name="テキスト ボックス 3"/>
          <p:cNvSpPr txBox="1">
            <a:spLocks noChangeArrowheads="1"/>
          </p:cNvSpPr>
          <p:nvPr/>
        </p:nvSpPr>
        <p:spPr bwMode="auto">
          <a:xfrm>
            <a:off x="3152775" y="3143250"/>
            <a:ext cx="276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7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Water</a:t>
            </a:r>
            <a:endParaRPr lang="ja-JP" altLang="en-US" sz="7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grpSp>
        <p:nvGrpSpPr>
          <p:cNvPr id="128006" name="グループ化 23"/>
          <p:cNvGrpSpPr>
            <a:grpSpLocks/>
          </p:cNvGrpSpPr>
          <p:nvPr/>
        </p:nvGrpSpPr>
        <p:grpSpPr bwMode="auto">
          <a:xfrm>
            <a:off x="828675" y="1176338"/>
            <a:ext cx="3028950" cy="1966912"/>
            <a:chOff x="828649" y="1176322"/>
            <a:chExt cx="3028970" cy="1966927"/>
          </a:xfrm>
        </p:grpSpPr>
        <p:sp>
          <p:nvSpPr>
            <p:cNvPr id="32784" name="テキスト ボックス 4"/>
            <p:cNvSpPr txBox="1">
              <a:spLocks noChangeArrowheads="1"/>
            </p:cNvSpPr>
            <p:nvPr/>
          </p:nvSpPr>
          <p:spPr bwMode="auto">
            <a:xfrm>
              <a:off x="828649" y="1176322"/>
              <a:ext cx="3000395" cy="646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-128"/>
                </a:rPr>
                <a:t>Earth science</a:t>
              </a:r>
              <a:endParaRPr lang="ja-JP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>
            <a:xfrm rot="16200000" flipH="1">
              <a:off x="2857487" y="2143118"/>
              <a:ext cx="1214446" cy="78581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007" name="グループ化 24"/>
          <p:cNvGrpSpPr>
            <a:grpSpLocks/>
          </p:cNvGrpSpPr>
          <p:nvPr/>
        </p:nvGrpSpPr>
        <p:grpSpPr bwMode="auto">
          <a:xfrm>
            <a:off x="5072063" y="709613"/>
            <a:ext cx="3748087" cy="2433637"/>
            <a:chOff x="5072066" y="709594"/>
            <a:chExt cx="2408427" cy="2433656"/>
          </a:xfrm>
        </p:grpSpPr>
        <p:sp>
          <p:nvSpPr>
            <p:cNvPr id="32782" name="テキスト ボックス 5"/>
            <p:cNvSpPr txBox="1">
              <a:spLocks noChangeArrowheads="1"/>
            </p:cNvSpPr>
            <p:nvPr/>
          </p:nvSpPr>
          <p:spPr bwMode="auto">
            <a:xfrm>
              <a:off x="5265883" y="709594"/>
              <a:ext cx="2214610" cy="1200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3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-128"/>
                </a:rPr>
                <a:t>Environmental science</a:t>
              </a:r>
              <a:endParaRPr lang="ja-JP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 flipH="1">
              <a:off x="5072066" y="2009766"/>
              <a:ext cx="664077" cy="1133484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008" name="グループ化 25"/>
          <p:cNvGrpSpPr>
            <a:grpSpLocks/>
          </p:cNvGrpSpPr>
          <p:nvPr/>
        </p:nvGrpSpPr>
        <p:grpSpPr bwMode="auto">
          <a:xfrm>
            <a:off x="0" y="2762250"/>
            <a:ext cx="2928938" cy="2308225"/>
            <a:chOff x="-33" y="2762265"/>
            <a:chExt cx="2928947" cy="230786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-33" y="2762265"/>
              <a:ext cx="2352682" cy="23078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3600" dirty="0">
                  <a:solidFill>
                    <a:srgbClr val="DAED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-128"/>
                </a:rPr>
                <a:t>Social, economic, political science</a:t>
              </a:r>
              <a:endParaRPr lang="ja-JP" altLang="en-US" sz="3600" dirty="0">
                <a:solidFill>
                  <a:srgbClr val="DAE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cxnSp>
          <p:nvCxnSpPr>
            <p:cNvPr id="14" name="直線矢印コネクタ 13"/>
            <p:cNvCxnSpPr>
              <a:stCxn id="8" idx="3"/>
              <a:endCxn id="0" idx="2"/>
            </p:cNvCxnSpPr>
            <p:nvPr/>
          </p:nvCxnSpPr>
          <p:spPr>
            <a:xfrm flipV="1">
              <a:off x="2352649" y="3786045"/>
              <a:ext cx="576265" cy="130155"/>
            </a:xfrm>
            <a:prstGeom prst="straightConnector1">
              <a:avLst/>
            </a:prstGeom>
            <a:ln w="63500">
              <a:solidFill>
                <a:schemeClr val="accent5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009" name="グループ化 26"/>
          <p:cNvGrpSpPr>
            <a:grpSpLocks/>
          </p:cNvGrpSpPr>
          <p:nvPr/>
        </p:nvGrpSpPr>
        <p:grpSpPr bwMode="auto">
          <a:xfrm>
            <a:off x="5876925" y="3967163"/>
            <a:ext cx="3267075" cy="646112"/>
            <a:chOff x="5539605" y="3286125"/>
            <a:chExt cx="2675733" cy="646903"/>
          </a:xfrm>
        </p:grpSpPr>
        <p:sp>
          <p:nvSpPr>
            <p:cNvPr id="32778" name="テキスト ボックス 6"/>
            <p:cNvSpPr txBox="1">
              <a:spLocks noChangeArrowheads="1"/>
            </p:cNvSpPr>
            <p:nvPr/>
          </p:nvSpPr>
          <p:spPr bwMode="auto">
            <a:xfrm>
              <a:off x="6021965" y="3286125"/>
              <a:ext cx="2193373" cy="646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3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-128"/>
                </a:rPr>
                <a:t>Engineering</a:t>
              </a:r>
              <a:endPara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H="1" flipV="1">
              <a:off x="5539605" y="3405333"/>
              <a:ext cx="501862" cy="23841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010" name="グループ化 19"/>
          <p:cNvGrpSpPr>
            <a:grpSpLocks/>
          </p:cNvGrpSpPr>
          <p:nvPr/>
        </p:nvGrpSpPr>
        <p:grpSpPr bwMode="auto">
          <a:xfrm>
            <a:off x="433388" y="4467225"/>
            <a:ext cx="8234362" cy="1668463"/>
            <a:chOff x="433924" y="4467670"/>
            <a:chExt cx="8234531" cy="1668785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433924" y="5306032"/>
              <a:ext cx="8234531" cy="8304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4800" dirty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-128"/>
                </a:rPr>
                <a:t>Plant and agricultural science</a:t>
              </a:r>
              <a:endParaRPr lang="ja-JP" altLang="en-US" sz="48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4610722" y="4467670"/>
              <a:ext cx="0" cy="771674"/>
            </a:xfrm>
            <a:prstGeom prst="straightConnector1">
              <a:avLst/>
            </a:prstGeom>
            <a:ln w="63500">
              <a:solidFill>
                <a:srgbClr val="66FF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"/>
          <p:cNvSpPr>
            <a:spLocks noChangeArrowheads="1"/>
          </p:cNvSpPr>
          <p:nvPr/>
        </p:nvSpPr>
        <p:spPr bwMode="auto">
          <a:xfrm>
            <a:off x="-28575" y="6308725"/>
            <a:ext cx="364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800" kern="0" dirty="0" smtClean="0">
                <a:solidFill>
                  <a:srgbClr val="00B050"/>
                </a:solidFill>
                <a:latin typeface="ＭＳ Ｐゴシック" panose="020B0600070205080204" pitchFamily="50" charset="-128"/>
              </a:rPr>
              <a:t>Smart use of water in plant</a:t>
            </a:r>
          </a:p>
        </p:txBody>
      </p:sp>
      <p:graphicFrame>
        <p:nvGraphicFramePr>
          <p:cNvPr id="7" name="図表 6"/>
          <p:cNvGraphicFramePr/>
          <p:nvPr/>
        </p:nvGraphicFramePr>
        <p:xfrm>
          <a:off x="218049" y="464233"/>
          <a:ext cx="8834510" cy="5627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正方形/長方形 1"/>
          <p:cNvSpPr>
            <a:spLocks noChangeArrowheads="1"/>
          </p:cNvSpPr>
          <p:nvPr/>
        </p:nvSpPr>
        <p:spPr bwMode="auto">
          <a:xfrm>
            <a:off x="6035675" y="5964238"/>
            <a:ext cx="3108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600" b="1" kern="0" dirty="0" smtClean="0">
                <a:solidFill>
                  <a:srgbClr val="00B050"/>
                </a:solidFill>
                <a:latin typeface="ＭＳ Ｐゴシック" panose="020B0600070205080204" pitchFamily="50" charset="-128"/>
              </a:rPr>
              <a:t>A high water-</a:t>
            </a:r>
            <a:r>
              <a:rPr lang="en-US" altLang="ja-JP" sz="1600" b="1" kern="0" dirty="0" err="1" smtClean="0">
                <a:solidFill>
                  <a:srgbClr val="00B050"/>
                </a:solidFill>
                <a:latin typeface="ＭＳ Ｐゴシック" panose="020B0600070205080204" pitchFamily="50" charset="-128"/>
              </a:rPr>
              <a:t>retaing</a:t>
            </a:r>
            <a:r>
              <a:rPr lang="en-US" altLang="ja-JP" sz="1600" b="1" kern="0" dirty="0" smtClean="0">
                <a:solidFill>
                  <a:srgbClr val="00B050"/>
                </a:solidFill>
                <a:latin typeface="ＭＳ Ｐゴシック" panose="020B0600070205080204" pitchFamily="50" charset="-128"/>
              </a:rPr>
              <a:t> materials</a:t>
            </a:r>
          </a:p>
        </p:txBody>
      </p:sp>
      <p:sp>
        <p:nvSpPr>
          <p:cNvPr id="9" name="正方形/長方形 1"/>
          <p:cNvSpPr>
            <a:spLocks noChangeArrowheads="1"/>
          </p:cNvSpPr>
          <p:nvPr/>
        </p:nvSpPr>
        <p:spPr bwMode="auto">
          <a:xfrm>
            <a:off x="6464300" y="1738313"/>
            <a:ext cx="254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800" kern="0" dirty="0" smtClean="0">
                <a:solidFill>
                  <a:srgbClr val="00B050"/>
                </a:solidFill>
                <a:latin typeface="ＭＳ Ｐゴシック" panose="020B0600070205080204" pitchFamily="50" charset="-128"/>
              </a:rPr>
              <a:t>Water purification </a:t>
            </a:r>
          </a:p>
        </p:txBody>
      </p:sp>
      <p:pic>
        <p:nvPicPr>
          <p:cNvPr id="130054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821113"/>
            <a:ext cx="1633538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正方形/長方形 10"/>
          <p:cNvSpPr>
            <a:spLocks noChangeArrowheads="1"/>
          </p:cNvSpPr>
          <p:nvPr/>
        </p:nvSpPr>
        <p:spPr bwMode="auto">
          <a:xfrm>
            <a:off x="6484938" y="6259513"/>
            <a:ext cx="2595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1000">
                <a:solidFill>
                  <a:srgbClr val="000000"/>
                </a:solidFill>
              </a:rPr>
              <a:t>http://web-japan.org/niponica/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1000">
                <a:solidFill>
                  <a:srgbClr val="000000"/>
                </a:solidFill>
              </a:rPr>
              <a:t>niponica11/en/feature/feature05.html</a:t>
            </a:r>
            <a:endParaRPr kumimoji="0" lang="ja-JP" altLang="en-US" sz="1000">
              <a:solidFill>
                <a:srgbClr val="000000"/>
              </a:solidFill>
            </a:endParaRPr>
          </a:p>
        </p:txBody>
      </p:sp>
      <p:pic>
        <p:nvPicPr>
          <p:cNvPr id="130056" name="図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87313"/>
            <a:ext cx="23431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7" name="正方形/長方形 12"/>
          <p:cNvSpPr>
            <a:spLocks noChangeArrowheads="1"/>
          </p:cNvSpPr>
          <p:nvPr/>
        </p:nvSpPr>
        <p:spPr bwMode="auto">
          <a:xfrm>
            <a:off x="6227763" y="2001838"/>
            <a:ext cx="2916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1000">
                <a:solidFill>
                  <a:srgbClr val="000000"/>
                </a:solidFill>
              </a:rPr>
              <a:t>http://www.see.eng.osaka-u.ac.jp/wb/home/database/index_j.html</a:t>
            </a:r>
            <a:endParaRPr kumimoji="0" lang="ja-JP" altLang="en-US" sz="1000">
              <a:solidFill>
                <a:srgbClr val="000000"/>
              </a:solidFill>
            </a:endParaRPr>
          </a:p>
        </p:txBody>
      </p:sp>
      <p:sp>
        <p:nvSpPr>
          <p:cNvPr id="15" name="正方形/長方形 1"/>
          <p:cNvSpPr>
            <a:spLocks noChangeArrowheads="1"/>
          </p:cNvSpPr>
          <p:nvPr/>
        </p:nvSpPr>
        <p:spPr bwMode="auto">
          <a:xfrm>
            <a:off x="684213" y="1125538"/>
            <a:ext cx="14224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800" kern="0" dirty="0" smtClean="0">
                <a:solidFill>
                  <a:srgbClr val="00B050"/>
                </a:solidFill>
                <a:latin typeface="ＭＳ Ｐゴシック" panose="020B0600070205080204" pitchFamily="50" charset="-128"/>
              </a:rPr>
              <a:t>Agriculture with saline soil/water </a:t>
            </a:r>
          </a:p>
        </p:txBody>
      </p:sp>
      <p:pic>
        <p:nvPicPr>
          <p:cNvPr id="130059" name="図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58838"/>
            <a:ext cx="14128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正方形/長方形 1"/>
          <p:cNvSpPr>
            <a:spLocks noChangeArrowheads="1"/>
          </p:cNvSpPr>
          <p:nvPr/>
        </p:nvSpPr>
        <p:spPr bwMode="auto">
          <a:xfrm>
            <a:off x="539750" y="2276475"/>
            <a:ext cx="168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900" kern="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日経サイエンス</a:t>
            </a:r>
            <a:r>
              <a:rPr lang="en-US" altLang="ja-JP" sz="900" kern="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2016</a:t>
            </a:r>
            <a:r>
              <a:rPr lang="ja-JP" altLang="en-US" sz="900" kern="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年</a:t>
            </a:r>
            <a:r>
              <a:rPr lang="en-US" altLang="ja-JP" sz="900" kern="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11</a:t>
            </a:r>
            <a:r>
              <a:rPr lang="ja-JP" altLang="en-US" sz="900" kern="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月号</a:t>
            </a:r>
            <a:endParaRPr lang="en-US" altLang="ja-JP" sz="900" kern="0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900" kern="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Scientific American July 2016</a:t>
            </a:r>
          </a:p>
        </p:txBody>
      </p:sp>
      <p:pic>
        <p:nvPicPr>
          <p:cNvPr id="130061" name="図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478338"/>
            <a:ext cx="2943225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31775" y="69850"/>
            <a:ext cx="65627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Plant and Agricultural Science</a:t>
            </a:r>
            <a:endParaRPr lang="ja-JP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7650" y="1296988"/>
            <a:ext cx="8643938" cy="1662112"/>
          </a:xfrm>
          <a:prstGeom prst="rect">
            <a:avLst/>
          </a:prstGeom>
          <a:solidFill>
            <a:schemeClr val="accent5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植物科学からのアプローチ </a:t>
            </a:r>
            <a:r>
              <a:rPr lang="en-US" altLang="ja-JP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Plant Science</a:t>
            </a:r>
            <a:endParaRPr lang="en-US" altLang="ja-JP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>
                <a:solidFill>
                  <a:srgbClr val="0000CC"/>
                </a:solidFill>
                <a:latin typeface="Arial"/>
                <a:ea typeface="ＭＳ Ｐゴシック"/>
              </a:rPr>
              <a:t>　</a:t>
            </a:r>
            <a:r>
              <a:rPr lang="ja-JP" altLang="en-US" sz="3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乾燥耐性（水の効率的利用）、耐塩性の解明と応用</a:t>
            </a:r>
            <a:r>
              <a:rPr lang="en-US" altLang="ja-JP" sz="3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/>
            </a:r>
            <a:br>
              <a:rPr lang="en-US" altLang="ja-JP" sz="3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</a:br>
            <a:r>
              <a:rPr lang="en-US" altLang="ja-JP" sz="3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Drought/salt tolerance (efficient water usage) </a:t>
            </a:r>
            <a:endParaRPr lang="en-US" altLang="ja-JP" sz="3000" dirty="0">
              <a:solidFill>
                <a:srgbClr val="0000CC"/>
              </a:solidFill>
              <a:latin typeface="Arial"/>
              <a:ea typeface="ＭＳ Ｐゴシック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42925" y="4514850"/>
            <a:ext cx="7867650" cy="1323975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水吸収／輸送の分子機構解明</a:t>
            </a:r>
            <a:r>
              <a:rPr lang="en-US" altLang="ja-JP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/>
            </a:r>
            <a:br>
              <a:rPr lang="en-US" altLang="ja-JP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</a:br>
            <a:r>
              <a:rPr lang="en-US" altLang="ja-JP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Mechanism of water uptake/transport</a:t>
            </a:r>
            <a:endParaRPr lang="ja-JP" alt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3988" y="177800"/>
            <a:ext cx="5133975" cy="831850"/>
          </a:xfrm>
        </p:spPr>
        <p:txBody>
          <a:bodyPr/>
          <a:lstStyle/>
          <a:p>
            <a:pPr algn="l" eaLnBrk="1" hangingPunct="1"/>
            <a:r>
              <a:rPr lang="ja-JP" altLang="en-US" sz="2000" smtClean="0">
                <a:solidFill>
                  <a:srgbClr val="0070C0"/>
                </a:solidFill>
              </a:rPr>
              <a:t>（生物が使える）</a:t>
            </a:r>
            <a:r>
              <a:rPr lang="en-US" altLang="ja-JP" sz="2000" smtClean="0">
                <a:solidFill>
                  <a:srgbClr val="0070C0"/>
                </a:solidFill>
              </a:rPr>
              <a:t/>
            </a:r>
            <a:br>
              <a:rPr lang="en-US" altLang="ja-JP" sz="2000" smtClean="0">
                <a:solidFill>
                  <a:srgbClr val="0070C0"/>
                </a:solidFill>
              </a:rPr>
            </a:br>
            <a:r>
              <a:rPr lang="ja-JP" altLang="en-US" sz="2800" smtClean="0">
                <a:solidFill>
                  <a:srgbClr val="0070C0"/>
                </a:solidFill>
              </a:rPr>
              <a:t>水の欠乏</a:t>
            </a:r>
            <a:r>
              <a:rPr lang="en-US" altLang="ja-JP" sz="2800" smtClean="0">
                <a:solidFill>
                  <a:srgbClr val="0070C0"/>
                </a:solidFill>
              </a:rPr>
              <a:t>(lack of water)</a:t>
            </a:r>
            <a:r>
              <a:rPr lang="ja-JP" altLang="en-US" sz="2800" smtClean="0">
                <a:solidFill>
                  <a:srgbClr val="0070C0"/>
                </a:solidFill>
              </a:rPr>
              <a:t>する場所</a:t>
            </a:r>
            <a:endParaRPr lang="ja-JP" altLang="en-US" sz="2000" smtClean="0">
              <a:solidFill>
                <a:srgbClr val="0070C0"/>
              </a:solidFill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446088" y="2659063"/>
            <a:ext cx="674211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FF0000"/>
                </a:solidFill>
              </a:rPr>
              <a:t>降雨</a:t>
            </a:r>
            <a:r>
              <a:rPr lang="en-US" altLang="ja-JP" sz="4000">
                <a:solidFill>
                  <a:srgbClr val="FF0000"/>
                </a:solidFill>
              </a:rPr>
              <a:t>(rain)</a:t>
            </a:r>
            <a:r>
              <a:rPr lang="ja-JP" altLang="en-US" sz="4000">
                <a:solidFill>
                  <a:srgbClr val="FF0000"/>
                </a:solidFill>
              </a:rPr>
              <a:t>＜蒸発</a:t>
            </a:r>
            <a:r>
              <a:rPr lang="en-US" altLang="ja-JP" sz="4000">
                <a:solidFill>
                  <a:srgbClr val="FF0000"/>
                </a:solidFill>
              </a:rPr>
              <a:t>(Evaporation)</a:t>
            </a:r>
            <a:endParaRPr lang="ja-JP" altLang="en-US" sz="400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000000"/>
                </a:solidFill>
              </a:rPr>
              <a:t>　沙漠（砂漠）</a:t>
            </a:r>
            <a:r>
              <a:rPr lang="en-US" altLang="ja-JP" sz="3600">
                <a:solidFill>
                  <a:srgbClr val="000000"/>
                </a:solidFill>
              </a:rPr>
              <a:t>desert</a:t>
            </a:r>
            <a:endParaRPr lang="ja-JP" altLang="en-US" sz="360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000000"/>
                </a:solidFill>
              </a:rPr>
              <a:t>　陸地の約</a:t>
            </a:r>
            <a:r>
              <a:rPr lang="en-US" altLang="ja-JP" sz="3600">
                <a:solidFill>
                  <a:srgbClr val="000000"/>
                </a:solidFill>
              </a:rPr>
              <a:t>1/3</a:t>
            </a:r>
          </a:p>
        </p:txBody>
      </p:sp>
      <p:pic>
        <p:nvPicPr>
          <p:cNvPr id="133124" name="Picture 4" descr="k4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4350"/>
            <a:ext cx="279082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6"/>
          <p:cNvSpPr txBox="1">
            <a:spLocks noChangeArrowheads="1"/>
          </p:cNvSpPr>
          <p:nvPr/>
        </p:nvSpPr>
        <p:spPr bwMode="auto">
          <a:xfrm>
            <a:off x="893763" y="1019175"/>
            <a:ext cx="44926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FF0000"/>
                </a:solidFill>
              </a:rPr>
              <a:t>水が凍結</a:t>
            </a:r>
            <a:r>
              <a:rPr lang="en-US" altLang="ja-JP" sz="4000">
                <a:solidFill>
                  <a:srgbClr val="FF0000"/>
                </a:solidFill>
              </a:rPr>
              <a:t>(frozen)</a:t>
            </a:r>
            <a:endParaRPr lang="ja-JP" altLang="en-US" sz="400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000000"/>
                </a:solidFill>
              </a:rPr>
              <a:t>　寒冷地 </a:t>
            </a:r>
            <a:r>
              <a:rPr lang="en-US" altLang="ja-JP" sz="3600">
                <a:solidFill>
                  <a:srgbClr val="000000"/>
                </a:solidFill>
              </a:rPr>
              <a:t>(cold district)</a:t>
            </a:r>
            <a:endParaRPr lang="ja-JP" altLang="en-US" sz="360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000000"/>
                </a:solidFill>
              </a:rPr>
              <a:t>　陸地の約</a:t>
            </a:r>
            <a:r>
              <a:rPr lang="en-US" altLang="ja-JP" sz="3600">
                <a:solidFill>
                  <a:srgbClr val="000000"/>
                </a:solidFill>
              </a:rPr>
              <a:t>1/3</a:t>
            </a:r>
          </a:p>
        </p:txBody>
      </p:sp>
      <p:sp>
        <p:nvSpPr>
          <p:cNvPr id="133126" name="Text Box 5"/>
          <p:cNvSpPr txBox="1">
            <a:spLocks noChangeArrowheads="1"/>
          </p:cNvSpPr>
          <p:nvPr/>
        </p:nvSpPr>
        <p:spPr bwMode="auto">
          <a:xfrm>
            <a:off x="206375" y="4568825"/>
            <a:ext cx="8794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A50021"/>
                </a:solidFill>
              </a:rPr>
              <a:t>蒸発</a:t>
            </a:r>
            <a:r>
              <a:rPr lang="en-US" altLang="ja-JP" sz="4000">
                <a:solidFill>
                  <a:srgbClr val="A50021"/>
                </a:solidFill>
              </a:rPr>
              <a:t>(evaporation)</a:t>
            </a:r>
            <a:r>
              <a:rPr lang="ja-JP" altLang="en-US" sz="4000">
                <a:solidFill>
                  <a:srgbClr val="A50021"/>
                </a:solidFill>
              </a:rPr>
              <a:t>　→　乾燥</a:t>
            </a:r>
            <a:r>
              <a:rPr lang="en-US" altLang="ja-JP" sz="4000">
                <a:solidFill>
                  <a:srgbClr val="A50021"/>
                </a:solidFill>
              </a:rPr>
              <a:t/>
            </a:r>
            <a:br>
              <a:rPr lang="en-US" altLang="ja-JP" sz="4000">
                <a:solidFill>
                  <a:srgbClr val="A50021"/>
                </a:solidFill>
              </a:rPr>
            </a:br>
            <a:r>
              <a:rPr lang="ja-JP" altLang="en-US" sz="4000">
                <a:solidFill>
                  <a:srgbClr val="A50021"/>
                </a:solidFill>
              </a:rPr>
              <a:t>　↓</a:t>
            </a:r>
            <a:r>
              <a:rPr lang="en-US" altLang="ja-JP" sz="4000">
                <a:solidFill>
                  <a:srgbClr val="A50021"/>
                </a:solidFill>
              </a:rPr>
              <a:t>					(drought)</a:t>
            </a:r>
            <a:endParaRPr lang="ja-JP" altLang="en-US" sz="4000">
              <a:solidFill>
                <a:srgbClr val="A5002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A50021"/>
                </a:solidFill>
              </a:rPr>
              <a:t>塩分が残る・・・ 高塩濃度によるストレス</a:t>
            </a:r>
            <a:endParaRPr lang="en-US" altLang="ja-JP" sz="4000">
              <a:solidFill>
                <a:srgbClr val="A5002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4000">
                <a:solidFill>
                  <a:srgbClr val="A50021"/>
                </a:solidFill>
              </a:rPr>
              <a:t>(salt remains)      (salt stress)</a:t>
            </a:r>
            <a:endParaRPr lang="ja-JP" altLang="en-US" sz="4000">
              <a:solidFill>
                <a:srgbClr val="A5002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ja-JP" sz="4000">
              <a:solidFill>
                <a:srgbClr val="A50021"/>
              </a:solidFill>
            </a:endParaRPr>
          </a:p>
        </p:txBody>
      </p:sp>
      <p:pic>
        <p:nvPicPr>
          <p:cNvPr id="133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343275"/>
            <a:ext cx="26066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188913"/>
            <a:ext cx="9144000" cy="490537"/>
          </a:xfrm>
        </p:spPr>
        <p:txBody>
          <a:bodyPr/>
          <a:lstStyle/>
          <a:p>
            <a:pPr eaLnBrk="1" hangingPunct="1"/>
            <a:r>
              <a:rPr lang="en-US" altLang="ja-JP" sz="3200" smtClean="0">
                <a:solidFill>
                  <a:srgbClr val="00B050"/>
                </a:solidFill>
              </a:rPr>
              <a:t>Lecture and evaluation</a:t>
            </a:r>
            <a:r>
              <a:rPr lang="ja-JP" altLang="en-US" sz="3200" smtClean="0">
                <a:solidFill>
                  <a:srgbClr val="00B050"/>
                </a:solidFill>
              </a:rPr>
              <a:t>（</a:t>
            </a:r>
            <a:r>
              <a:rPr lang="en-US" altLang="ja-JP" sz="3200" smtClean="0">
                <a:solidFill>
                  <a:srgbClr val="00B050"/>
                </a:solidFill>
              </a:rPr>
              <a:t>Katsuhara</a:t>
            </a:r>
            <a:r>
              <a:rPr lang="ja-JP" altLang="en-US" sz="3200" smtClean="0">
                <a:solidFill>
                  <a:srgbClr val="00B050"/>
                </a:solidFill>
              </a:rPr>
              <a:t>）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34" y="981075"/>
            <a:ext cx="9072562" cy="5876925"/>
          </a:xfrm>
        </p:spPr>
        <p:txBody>
          <a:bodyPr/>
          <a:lstStyle/>
          <a:p>
            <a:pPr>
              <a:defRPr/>
            </a:pPr>
            <a:r>
              <a:rPr lang="ja-JP" altLang="en-US" sz="2400" dirty="0" smtClean="0"/>
              <a:t>パワーポイントを使った講義です。 </a:t>
            </a:r>
            <a:r>
              <a:rPr lang="en-US" altLang="ja-JP" sz="2400" dirty="0" smtClean="0"/>
              <a:t>Lecture with PowerPoint </a:t>
            </a:r>
          </a:p>
          <a:p>
            <a:pPr>
              <a:buFontTx/>
              <a:buNone/>
              <a:defRPr/>
            </a:pPr>
            <a:r>
              <a:rPr lang="ja-JP" altLang="en-US" sz="2000" dirty="0" smtClean="0"/>
              <a:t>且原担当分のパワーポイントファイルは、且原の</a:t>
            </a:r>
            <a:r>
              <a:rPr lang="en-US" altLang="ja-JP" sz="2000" dirty="0" smtClean="0"/>
              <a:t>HP</a:t>
            </a:r>
            <a:r>
              <a:rPr lang="ja-JP" altLang="en-US" sz="2000" dirty="0" smtClean="0"/>
              <a:t>に前日までに載せます</a:t>
            </a:r>
            <a:r>
              <a:rPr lang="ja-JP" altLang="en-US" sz="2000" dirty="0" smtClean="0"/>
              <a:t>。</a:t>
            </a:r>
            <a:endParaRPr lang="en-US" altLang="ja-JP" sz="2400" dirty="0" smtClean="0"/>
          </a:p>
          <a:p>
            <a:pPr>
              <a:buFontTx/>
              <a:buNone/>
              <a:defRPr/>
            </a:pPr>
            <a:r>
              <a:rPr lang="en-US" altLang="ja-JP" sz="1800" dirty="0" smtClean="0">
                <a:hlinkClick r:id="rId3"/>
              </a:rPr>
              <a:t>http://www.rib.okayama-u.ac.jp/MolecularPhysiology/katsuhara/katu_j.html</a:t>
            </a:r>
            <a:endParaRPr lang="en-US" altLang="ja-JP" sz="2000" dirty="0" smtClean="0"/>
          </a:p>
          <a:p>
            <a:pPr>
              <a:buFontTx/>
              <a:buNone/>
              <a:defRPr/>
            </a:pPr>
            <a:r>
              <a:rPr lang="en-US" altLang="ja-JP" sz="2000" dirty="0" smtClean="0"/>
              <a:t>Or </a:t>
            </a:r>
            <a:r>
              <a:rPr lang="en-US" altLang="ja-JP" sz="2000" dirty="0" smtClean="0">
                <a:hlinkClick r:id="rId4"/>
              </a:rPr>
              <a:t>http://</a:t>
            </a:r>
            <a:r>
              <a:rPr lang="en-US" altLang="ja-JP" sz="2000" dirty="0" smtClean="0">
                <a:hlinkClick r:id="rId4"/>
              </a:rPr>
              <a:t>www.rib.okayama-u.ac.jp/MolecularPhysiology/katsuhara/katu_e.html</a:t>
            </a:r>
            <a:endParaRPr lang="en-US" altLang="ja-JP" sz="2000" dirty="0" smtClean="0"/>
          </a:p>
          <a:p>
            <a:pPr>
              <a:buFontTx/>
              <a:buNone/>
              <a:defRPr/>
            </a:pPr>
            <a:r>
              <a:rPr lang="ja-JP" altLang="en-US" sz="2000" dirty="0" smtClean="0"/>
              <a:t>あるいは</a:t>
            </a:r>
            <a:r>
              <a:rPr lang="en-US" altLang="ja-JP" sz="2000" dirty="0" smtClean="0"/>
              <a:t>Moodle</a:t>
            </a:r>
            <a:r>
              <a:rPr lang="ja-JP" altLang="en-US" sz="2000" dirty="0" smtClean="0"/>
              <a:t>にリンクを掲載します。（ｐｐｔ</a:t>
            </a:r>
            <a:r>
              <a:rPr lang="en-US" altLang="ja-JP" sz="2000" dirty="0" smtClean="0"/>
              <a:t>-link in Moodle)</a:t>
            </a:r>
          </a:p>
          <a:p>
            <a:pPr>
              <a:buFontTx/>
              <a:buNone/>
              <a:defRPr/>
            </a:pPr>
            <a:r>
              <a:rPr lang="ja-JP" altLang="en-US" sz="2000" dirty="0" smtClean="0"/>
              <a:t>第</a:t>
            </a:r>
            <a:r>
              <a:rPr lang="en-US" altLang="ja-JP" sz="2000" dirty="0" smtClean="0"/>
              <a:t>3-5</a:t>
            </a:r>
            <a:r>
              <a:rPr lang="ja-JP" altLang="en-US" sz="2000" dirty="0" smtClean="0"/>
              <a:t>回は各自でプリントアウトすること（</a:t>
            </a:r>
            <a:r>
              <a:rPr lang="en-US" altLang="ja-JP" sz="2000" dirty="0" smtClean="0"/>
              <a:t>Print-out by students)</a:t>
            </a:r>
          </a:p>
          <a:p>
            <a:pPr>
              <a:buFontTx/>
              <a:buNone/>
              <a:defRPr/>
            </a:pPr>
            <a:endParaRPr lang="en-US" altLang="ja-JP" sz="2000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ja-JP" altLang="en-US" sz="2400" dirty="0" smtClean="0">
                <a:latin typeface="+mj-ea"/>
                <a:ea typeface="+mj-ea"/>
              </a:rPr>
              <a:t>本日講義最後に課題の論文を１つ提示します。これを読んできてもらい、次回（</a:t>
            </a:r>
            <a:r>
              <a:rPr lang="en-US" altLang="ja-JP" sz="2400" dirty="0" smtClean="0">
                <a:latin typeface="+mj-ea"/>
                <a:ea typeface="+mj-ea"/>
              </a:rPr>
              <a:t>5/15</a:t>
            </a:r>
            <a:r>
              <a:rPr lang="ja-JP" altLang="en-US" sz="2400" dirty="0" smtClean="0">
                <a:latin typeface="+mj-ea"/>
                <a:ea typeface="+mj-ea"/>
              </a:rPr>
              <a:t>）の前半を使って課題論文の内容について小試験（筆記）と口頭の質疑・ディスカションをします。</a:t>
            </a:r>
            <a:r>
              <a:rPr lang="en-US" altLang="ja-JP" sz="2400" dirty="0" smtClean="0">
                <a:latin typeface="+mj-ea"/>
                <a:ea typeface="+mj-ea"/>
              </a:rPr>
              <a:t/>
            </a:r>
            <a:br>
              <a:rPr lang="en-US" altLang="ja-JP" sz="2400" dirty="0" smtClean="0">
                <a:latin typeface="+mj-ea"/>
                <a:ea typeface="+mj-ea"/>
              </a:rPr>
            </a:br>
            <a:r>
              <a:rPr lang="en-US" altLang="ja-JP" sz="2400" dirty="0" smtClean="0">
                <a:latin typeface="+mj-ea"/>
                <a:ea typeface="+mj-ea"/>
              </a:rPr>
              <a:t>I will give you a research article in the end of today’s class, then paper test and oral discussion about the article in next on May 15</a:t>
            </a:r>
            <a:r>
              <a:rPr lang="en-US" altLang="ja-JP" sz="2400" dirty="0" smtClean="0">
                <a:latin typeface="+mj-ea"/>
                <a:ea typeface="+mj-ea"/>
              </a:rPr>
              <a:t>.</a:t>
            </a:r>
          </a:p>
          <a:p>
            <a:pPr marL="0" indent="0" eaLnBrk="1" hangingPunct="1">
              <a:buNone/>
              <a:defRPr/>
            </a:pPr>
            <a:endParaRPr lang="en-US" altLang="ja-JP" sz="2400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ja-JP" altLang="en-US" sz="2400" dirty="0" smtClean="0"/>
              <a:t>評価：講義への応答と課題論文への取り組み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Evaluation: Response to the class, test and discussion.</a:t>
            </a:r>
            <a:endParaRPr lang="ja-JP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535113"/>
            <a:ext cx="8293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463"/>
            <a:ext cx="477202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5"/>
          <p:cNvGrpSpPr>
            <a:grpSpLocks/>
          </p:cNvGrpSpPr>
          <p:nvPr/>
        </p:nvGrpSpPr>
        <p:grpSpPr bwMode="auto">
          <a:xfrm>
            <a:off x="819150" y="936625"/>
            <a:ext cx="7288213" cy="2266950"/>
            <a:chOff x="819150" y="936625"/>
            <a:chExt cx="7288213" cy="2266950"/>
          </a:xfrm>
        </p:grpSpPr>
        <p:grpSp>
          <p:nvGrpSpPr>
            <p:cNvPr id="135181" name="グループ化 44"/>
            <p:cNvGrpSpPr>
              <a:grpSpLocks/>
            </p:cNvGrpSpPr>
            <p:nvPr/>
          </p:nvGrpSpPr>
          <p:grpSpPr bwMode="auto">
            <a:xfrm>
              <a:off x="819150" y="936625"/>
              <a:ext cx="7288213" cy="2266950"/>
              <a:chOff x="819155" y="936625"/>
              <a:chExt cx="7288823" cy="2266933"/>
            </a:xfrm>
          </p:grpSpPr>
          <p:sp>
            <p:nvSpPr>
              <p:cNvPr id="135183" name="AutoShape 20"/>
              <p:cNvSpPr>
                <a:spLocks noChangeArrowheads="1"/>
              </p:cNvSpPr>
              <p:nvPr/>
            </p:nvSpPr>
            <p:spPr bwMode="auto">
              <a:xfrm rot="1026163" flipV="1">
                <a:off x="6559519" y="1385963"/>
                <a:ext cx="621345" cy="144000"/>
              </a:xfrm>
              <a:prstGeom prst="rightArrow">
                <a:avLst>
                  <a:gd name="adj1" fmla="val 50000"/>
                  <a:gd name="adj2" fmla="val 132503"/>
                </a:avLst>
              </a:prstGeom>
              <a:noFill/>
              <a:ln w="9525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35184" name="グループ化 42"/>
              <p:cNvGrpSpPr>
                <a:grpSpLocks/>
              </p:cNvGrpSpPr>
              <p:nvPr/>
            </p:nvGrpSpPr>
            <p:grpSpPr bwMode="auto">
              <a:xfrm>
                <a:off x="819155" y="936625"/>
                <a:ext cx="5722671" cy="2095302"/>
                <a:chOff x="819155" y="936625"/>
                <a:chExt cx="5722671" cy="2095302"/>
              </a:xfrm>
            </p:grpSpPr>
            <p:grpSp>
              <p:nvGrpSpPr>
                <p:cNvPr id="135191" name="グループ化 39"/>
                <p:cNvGrpSpPr>
                  <a:grpSpLocks/>
                </p:cNvGrpSpPr>
                <p:nvPr/>
              </p:nvGrpSpPr>
              <p:grpSpPr bwMode="auto">
                <a:xfrm>
                  <a:off x="819155" y="936625"/>
                  <a:ext cx="2527877" cy="1525306"/>
                  <a:chOff x="819155" y="936625"/>
                  <a:chExt cx="2527877" cy="1525306"/>
                </a:xfrm>
              </p:grpSpPr>
              <p:pic>
                <p:nvPicPr>
                  <p:cNvPr id="135204" name="Picture 5" descr="ﾄﾞｷｭﾒﾝﾄ1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15651" y="936625"/>
                    <a:ext cx="1531381" cy="14792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5205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2010815" y="2131533"/>
                    <a:ext cx="434929" cy="216000"/>
                  </a:xfrm>
                  <a:prstGeom prst="rightArrow">
                    <a:avLst>
                      <a:gd name="adj1" fmla="val 50000"/>
                      <a:gd name="adj2" fmla="val 77942"/>
                    </a:avLst>
                  </a:prstGeom>
                  <a:noFill/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5206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9155" y="1644519"/>
                    <a:ext cx="1195796" cy="4618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457200" indent="-457200"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ja-JP" sz="2400">
                        <a:solidFill>
                          <a:srgbClr val="000000"/>
                        </a:solidFill>
                      </a:rPr>
                      <a:t>Mineral</a:t>
                    </a:r>
                  </a:p>
                </p:txBody>
              </p:sp>
              <p:sp>
                <p:nvSpPr>
                  <p:cNvPr id="135207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9837" y="2000054"/>
                    <a:ext cx="993566" cy="4618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457200" indent="-457200"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ja-JP" sz="2400">
                        <a:solidFill>
                          <a:srgbClr val="0000FF"/>
                        </a:solidFill>
                      </a:rPr>
                      <a:t>Water</a:t>
                    </a:r>
                  </a:p>
                </p:txBody>
              </p:sp>
            </p:grpSp>
            <p:grpSp>
              <p:nvGrpSpPr>
                <p:cNvPr id="135192" name="グループ化 41"/>
                <p:cNvGrpSpPr>
                  <a:grpSpLocks/>
                </p:cNvGrpSpPr>
                <p:nvPr/>
              </p:nvGrpSpPr>
              <p:grpSpPr bwMode="auto">
                <a:xfrm>
                  <a:off x="3069253" y="939988"/>
                  <a:ext cx="2631374" cy="2091939"/>
                  <a:chOff x="3069253" y="939988"/>
                  <a:chExt cx="2631374" cy="2091939"/>
                </a:xfrm>
              </p:grpSpPr>
              <p:grpSp>
                <p:nvGrpSpPr>
                  <p:cNvPr id="135194" name="グループ化 40"/>
                  <p:cNvGrpSpPr>
                    <a:grpSpLocks/>
                  </p:cNvGrpSpPr>
                  <p:nvPr/>
                </p:nvGrpSpPr>
                <p:grpSpPr bwMode="auto">
                  <a:xfrm>
                    <a:off x="3343996" y="939988"/>
                    <a:ext cx="2356631" cy="2091939"/>
                    <a:chOff x="3343996" y="939988"/>
                    <a:chExt cx="2356631" cy="2091939"/>
                  </a:xfrm>
                </p:grpSpPr>
                <p:sp>
                  <p:nvSpPr>
                    <p:cNvPr id="135196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43996" y="1861130"/>
                      <a:ext cx="853119" cy="46166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marL="457200" indent="-457200">
                        <a:spcBef>
                          <a:spcPct val="20000"/>
                        </a:spcBef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ja-JP" sz="2400">
                          <a:solidFill>
                            <a:srgbClr val="FF3300"/>
                          </a:solidFill>
                        </a:rPr>
                        <a:t>Na</a:t>
                      </a:r>
                      <a:r>
                        <a:rPr lang="en-US" altLang="ja-JP" sz="2400" baseline="30000">
                          <a:solidFill>
                            <a:srgbClr val="FF3300"/>
                          </a:solidFill>
                        </a:rPr>
                        <a:t>+</a:t>
                      </a:r>
                      <a:r>
                        <a:rPr lang="ja-JP" altLang="en-US" sz="2400" b="1">
                          <a:solidFill>
                            <a:srgbClr val="FF3300"/>
                          </a:solidFill>
                        </a:rPr>
                        <a:t>↑</a:t>
                      </a:r>
                      <a:endParaRPr lang="en-US" altLang="ja-JP" sz="2400" b="1">
                        <a:solidFill>
                          <a:srgbClr val="FF3300"/>
                        </a:solidFill>
                      </a:endParaRPr>
                    </a:p>
                  </p:txBody>
                </p:sp>
                <p:grpSp>
                  <p:nvGrpSpPr>
                    <p:cNvPr id="135197" name="Group 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95496" y="939988"/>
                      <a:ext cx="2305131" cy="2091939"/>
                      <a:chOff x="2030" y="2678"/>
                      <a:chExt cx="1573" cy="1318"/>
                    </a:xfrm>
                  </p:grpSpPr>
                  <p:pic>
                    <p:nvPicPr>
                      <p:cNvPr id="135198" name="Picture 8" descr="ﾄﾞｷｭﾒﾝﾄ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8" y="2678"/>
                        <a:ext cx="1045" cy="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135199" name="AutoShap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76" y="3319"/>
                        <a:ext cx="424" cy="159"/>
                      </a:xfrm>
                      <a:prstGeom prst="rightArrow">
                        <a:avLst>
                          <a:gd name="adj1" fmla="val 50000"/>
                          <a:gd name="adj2" fmla="val 88333"/>
                        </a:avLst>
                      </a:prstGeom>
                      <a:noFill/>
                      <a:ln w="381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kumimoji="1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ja-JP" altLang="en-US" sz="18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35200" name="Text Box 1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030" y="3027"/>
                        <a:ext cx="615" cy="2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marL="457200" indent="-457200">
                          <a:spcBef>
                            <a:spcPct val="20000"/>
                          </a:spcBef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kumimoji="1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ja-JP" sz="1600">
                            <a:solidFill>
                              <a:srgbClr val="000000"/>
                            </a:solidFill>
                          </a:rPr>
                          <a:t>Mineral</a:t>
                        </a:r>
                      </a:p>
                    </p:txBody>
                  </p:sp>
                  <p:sp>
                    <p:nvSpPr>
                      <p:cNvPr id="135201" name="Text Box 1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230" y="3705"/>
                        <a:ext cx="126" cy="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marL="457200" indent="-457200">
                          <a:spcBef>
                            <a:spcPct val="20000"/>
                          </a:spcBef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kumimoji="1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ja-JP" altLang="ja-JP" sz="240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  <p:sp>
                    <p:nvSpPr>
                      <p:cNvPr id="135202" name="AutoShape 11"/>
                      <p:cNvSpPr>
                        <a:spLocks noChangeArrowheads="1"/>
                      </p:cNvSpPr>
                      <p:nvPr/>
                    </p:nvSpPr>
                    <p:spPr bwMode="auto">
                      <a:xfrm rot="1026163" flipV="1">
                        <a:off x="2581" y="3063"/>
                        <a:ext cx="424" cy="181"/>
                      </a:xfrm>
                      <a:prstGeom prst="rightArrow">
                        <a:avLst>
                          <a:gd name="adj1" fmla="val 50000"/>
                          <a:gd name="adj2" fmla="val 132505"/>
                        </a:avLst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kumimoji="1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ja-JP" altLang="en-US" sz="18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35203" name="AutoShape 10"/>
                      <p:cNvSpPr>
                        <a:spLocks noChangeArrowheads="1"/>
                      </p:cNvSpPr>
                      <p:nvPr/>
                    </p:nvSpPr>
                    <p:spPr bwMode="auto">
                      <a:xfrm rot="-1026163">
                        <a:off x="2597" y="3617"/>
                        <a:ext cx="424" cy="113"/>
                      </a:xfrm>
                      <a:prstGeom prst="rightArrow">
                        <a:avLst>
                          <a:gd name="adj1" fmla="val 50000"/>
                          <a:gd name="adj2" fmla="val 132509"/>
                        </a:avLst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kumimoji="1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50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ja-JP" altLang="en-US" sz="18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35195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69253" y="2417866"/>
                    <a:ext cx="1147878" cy="46166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457200" indent="-457200"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ja-JP" sz="2400">
                        <a:solidFill>
                          <a:srgbClr val="0000FF"/>
                        </a:solidFill>
                      </a:rPr>
                      <a:t>Water</a:t>
                    </a:r>
                    <a:r>
                      <a:rPr lang="ja-JP" altLang="en-US" sz="2400" b="1">
                        <a:solidFill>
                          <a:srgbClr val="0000FF"/>
                        </a:solidFill>
                      </a:rPr>
                      <a:t>↓</a:t>
                    </a:r>
                    <a:endParaRPr lang="en-US" altLang="ja-JP" sz="2400" b="1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13519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5672677" y="1849273"/>
                  <a:ext cx="869149" cy="584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457200" indent="-45720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>
                      <a:solidFill>
                        <a:srgbClr val="FF3300"/>
                      </a:solidFill>
                    </a:rPr>
                    <a:t>Na</a:t>
                  </a:r>
                  <a:r>
                    <a:rPr lang="en-US" altLang="ja-JP" baseline="30000">
                      <a:solidFill>
                        <a:srgbClr val="FF3300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135185" name="グループ化 39"/>
              <p:cNvGrpSpPr>
                <a:grpSpLocks/>
              </p:cNvGrpSpPr>
              <p:nvPr/>
            </p:nvGrpSpPr>
            <p:grpSpPr bwMode="auto">
              <a:xfrm>
                <a:off x="5130849" y="2373451"/>
                <a:ext cx="2047214" cy="830107"/>
                <a:chOff x="6044785" y="2760806"/>
                <a:chExt cx="2217738" cy="830263"/>
              </a:xfrm>
            </p:grpSpPr>
            <p:sp>
              <p:nvSpPr>
                <p:cNvPr id="13518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044785" y="2760806"/>
                  <a:ext cx="2217738" cy="8302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2400">
                      <a:solidFill>
                        <a:srgbClr val="0000FF"/>
                      </a:solidFill>
                    </a:rPr>
                    <a:t>	Water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2400">
                      <a:solidFill>
                        <a:srgbClr val="0000FF"/>
                      </a:solidFill>
                    </a:rPr>
                    <a:t>(Dehydration)</a:t>
                  </a:r>
                </a:p>
              </p:txBody>
            </p:sp>
            <p:sp>
              <p:nvSpPr>
                <p:cNvPr id="135190" name="AutoShape 19"/>
                <p:cNvSpPr>
                  <a:spLocks noChangeArrowheads="1"/>
                </p:cNvSpPr>
                <p:nvPr/>
              </p:nvSpPr>
              <p:spPr bwMode="auto">
                <a:xfrm rot="-1026163" flipH="1" flipV="1">
                  <a:off x="7585397" y="2798278"/>
                  <a:ext cx="673100" cy="180034"/>
                </a:xfrm>
                <a:prstGeom prst="rightArrow">
                  <a:avLst>
                    <a:gd name="adj1" fmla="val 50000"/>
                    <a:gd name="adj2" fmla="val 84797"/>
                  </a:avLst>
                </a:prstGeom>
                <a:noFill/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1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5186" name="グループ化 43"/>
              <p:cNvGrpSpPr>
                <a:grpSpLocks/>
              </p:cNvGrpSpPr>
              <p:nvPr/>
            </p:nvGrpSpPr>
            <p:grpSpPr bwMode="auto">
              <a:xfrm>
                <a:off x="6512054" y="973618"/>
                <a:ext cx="1595924" cy="1479277"/>
                <a:chOff x="6512054" y="973618"/>
                <a:chExt cx="1595924" cy="1479277"/>
              </a:xfrm>
            </p:grpSpPr>
            <p:pic>
              <p:nvPicPr>
                <p:cNvPr id="135187" name="Picture 17" descr="ﾄﾞｷｭﾒﾝﾄ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6597" y="973618"/>
                  <a:ext cx="1531381" cy="147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5188" name="AutoShape 18"/>
                <p:cNvSpPr>
                  <a:spLocks noChangeArrowheads="1"/>
                </p:cNvSpPr>
                <p:nvPr/>
              </p:nvSpPr>
              <p:spPr bwMode="auto">
                <a:xfrm>
                  <a:off x="6512054" y="1809061"/>
                  <a:ext cx="621345" cy="432000"/>
                </a:xfrm>
                <a:prstGeom prst="rightArrow">
                  <a:avLst>
                    <a:gd name="adj1" fmla="val 50000"/>
                    <a:gd name="adj2" fmla="val 44168"/>
                  </a:avLst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18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2011363" y="1779588"/>
              <a:ext cx="434975" cy="215900"/>
            </a:xfrm>
            <a:prstGeom prst="rightArrow">
              <a:avLst>
                <a:gd name="adj1" fmla="val 50000"/>
                <a:gd name="adj2" fmla="val 77941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5173" name="テキスト ボックス 4"/>
          <p:cNvSpPr txBox="1">
            <a:spLocks noChangeArrowheads="1"/>
          </p:cNvSpPr>
          <p:nvPr/>
        </p:nvSpPr>
        <p:spPr bwMode="auto">
          <a:xfrm>
            <a:off x="5997575" y="5018088"/>
            <a:ext cx="1116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/>
              <a:t>Saline soil</a:t>
            </a:r>
            <a:endParaRPr lang="ja-JP" altLang="en-US" sz="1600"/>
          </a:p>
        </p:txBody>
      </p:sp>
      <p:sp>
        <p:nvSpPr>
          <p:cNvPr id="135174" name="テキスト ボックス 39"/>
          <p:cNvSpPr txBox="1">
            <a:spLocks noChangeArrowheads="1"/>
          </p:cNvSpPr>
          <p:nvPr/>
        </p:nvSpPr>
        <p:spPr bwMode="auto">
          <a:xfrm>
            <a:off x="5992813" y="5018088"/>
            <a:ext cx="11160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/>
              <a:t>Saline soil</a:t>
            </a:r>
            <a:endParaRPr lang="ja-JP" altLang="en-US" sz="1600"/>
          </a:p>
        </p:txBody>
      </p:sp>
      <p:sp>
        <p:nvSpPr>
          <p:cNvPr id="135175" name="テキスト ボックス 40"/>
          <p:cNvSpPr txBox="1">
            <a:spLocks noChangeArrowheads="1"/>
          </p:cNvSpPr>
          <p:nvPr/>
        </p:nvSpPr>
        <p:spPr bwMode="auto">
          <a:xfrm>
            <a:off x="6037263" y="5624513"/>
            <a:ext cx="9477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/>
              <a:t>Dry land</a:t>
            </a:r>
            <a:endParaRPr lang="ja-JP" altLang="en-US" sz="1600"/>
          </a:p>
        </p:txBody>
      </p:sp>
      <p:grpSp>
        <p:nvGrpSpPr>
          <p:cNvPr id="2" name="グループ化 34"/>
          <p:cNvGrpSpPr>
            <a:grpSpLocks/>
          </p:cNvGrpSpPr>
          <p:nvPr/>
        </p:nvGrpSpPr>
        <p:grpSpPr bwMode="auto">
          <a:xfrm>
            <a:off x="5329238" y="3168650"/>
            <a:ext cx="3722687" cy="3482975"/>
            <a:chOff x="6032501" y="1241425"/>
            <a:chExt cx="4034233" cy="3482975"/>
          </a:xfrm>
        </p:grpSpPr>
        <p:grpSp>
          <p:nvGrpSpPr>
            <p:cNvPr id="135177" name="グループ化 6"/>
            <p:cNvGrpSpPr>
              <a:grpSpLocks/>
            </p:cNvGrpSpPr>
            <p:nvPr/>
          </p:nvGrpSpPr>
          <p:grpSpPr bwMode="auto">
            <a:xfrm>
              <a:off x="6032501" y="1241425"/>
              <a:ext cx="4034233" cy="3482975"/>
              <a:chOff x="6032500" y="1241425"/>
              <a:chExt cx="4034972" cy="3482975"/>
            </a:xfrm>
          </p:grpSpPr>
          <p:pic>
            <p:nvPicPr>
              <p:cNvPr id="135179" name="Picture 3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1241425"/>
                <a:ext cx="3040063" cy="3482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5180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8301614" y="1434021"/>
                <a:ext cx="1765858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800">
                    <a:solidFill>
                      <a:srgbClr val="000000"/>
                    </a:solidFill>
                  </a:rPr>
                  <a:t>山陽新聞</a:t>
                </a:r>
                <a:endParaRPr lang="en-US" altLang="ja-JP" sz="180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2011</a:t>
                </a:r>
                <a:r>
                  <a:rPr lang="ja-JP" altLang="en-US" sz="1800">
                    <a:solidFill>
                      <a:srgbClr val="000000"/>
                    </a:solidFill>
                  </a:rPr>
                  <a:t>年</a:t>
                </a:r>
                <a:r>
                  <a:rPr lang="en-US" altLang="ja-JP" sz="1800">
                    <a:solidFill>
                      <a:srgbClr val="000000"/>
                    </a:solidFill>
                  </a:rPr>
                  <a:t>4</a:t>
                </a:r>
                <a:r>
                  <a:rPr lang="ja-JP" altLang="en-US" sz="1800">
                    <a:solidFill>
                      <a:srgbClr val="000000"/>
                    </a:solidFill>
                  </a:rPr>
                  <a:t>月</a:t>
                </a:r>
                <a:r>
                  <a:rPr lang="en-US" altLang="ja-JP" sz="1800">
                    <a:solidFill>
                      <a:srgbClr val="000000"/>
                    </a:solidFill>
                  </a:rPr>
                  <a:t>3</a:t>
                </a:r>
                <a:r>
                  <a:rPr lang="ja-JP" altLang="en-US" sz="1800">
                    <a:solidFill>
                      <a:srgbClr val="000000"/>
                    </a:solidFill>
                  </a:rPr>
                  <a:t>日</a:t>
                </a:r>
                <a:endParaRPr lang="en-US" altLang="ja-JP" sz="180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Tsunamai</a:t>
                </a:r>
                <a:endParaRPr lang="ja-JP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" name="正方形/長方形 11"/>
            <p:cNvSpPr/>
            <p:nvPr/>
          </p:nvSpPr>
          <p:spPr>
            <a:xfrm>
              <a:off x="7794145" y="1995488"/>
              <a:ext cx="203002" cy="2968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テキスト ボックス 4"/>
          <p:cNvSpPr txBox="1">
            <a:spLocks noChangeArrowheads="1"/>
          </p:cNvSpPr>
          <p:nvPr/>
        </p:nvSpPr>
        <p:spPr bwMode="auto">
          <a:xfrm>
            <a:off x="928688" y="5214938"/>
            <a:ext cx="1474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Death Valley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(USA)</a:t>
            </a:r>
            <a:endParaRPr lang="ja-JP" altLang="en-US" sz="1800">
              <a:solidFill>
                <a:srgbClr val="000000"/>
              </a:solidFill>
            </a:endParaRP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7188"/>
            <a:ext cx="447357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357188"/>
            <a:ext cx="439737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429000"/>
            <a:ext cx="55435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テキスト ボックス 6"/>
          <p:cNvSpPr txBox="1">
            <a:spLocks noChangeArrowheads="1"/>
          </p:cNvSpPr>
          <p:nvPr/>
        </p:nvSpPr>
        <p:spPr bwMode="auto">
          <a:xfrm>
            <a:off x="295275" y="419100"/>
            <a:ext cx="86010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  <a:latin typeface="Times New Roman" panose="02020603050405020304" pitchFamily="18" charset="0"/>
              </a:rPr>
              <a:t>Main 3 reasons  for salinity-affected lands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  <a:latin typeface="Times New Roman" panose="02020603050405020304" pitchFamily="18" charset="0"/>
              </a:rPr>
              <a:t>1) Arid and semi-arid area &lt;dry land&gt; </a:t>
            </a:r>
            <a:br>
              <a:rPr lang="en-US" altLang="ja-JP" sz="36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ja-JP" sz="3600">
                <a:solidFill>
                  <a:srgbClr val="000000"/>
                </a:solidFill>
                <a:latin typeface="Times New Roman" panose="02020603050405020304" pitchFamily="18" charset="0"/>
              </a:rPr>
              <a:t>   (high evaporation)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  <a:latin typeface="Times New Roman" panose="02020603050405020304" pitchFamily="18" charset="0"/>
              </a:rPr>
              <a:t>2) Coastal area </a:t>
            </a:r>
            <a:br>
              <a:rPr lang="en-US" altLang="ja-JP" sz="36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ja-JP" sz="3600">
                <a:solidFill>
                  <a:srgbClr val="000000"/>
                </a:solidFill>
                <a:latin typeface="Times New Roman" panose="02020603050405020304" pitchFamily="18" charset="0"/>
              </a:rPr>
              <a:t>    (sea water)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  <a:latin typeface="Times New Roman" panose="02020603050405020304" pitchFamily="18" charset="0"/>
              </a:rPr>
              <a:t>3) Underground salt</a:t>
            </a:r>
            <a:endParaRPr lang="ja-JP" alt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9267" name="図 6" descr="ice-plan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2365375"/>
            <a:ext cx="273843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テキスト ボックス 7"/>
          <p:cNvSpPr txBox="1">
            <a:spLocks noChangeArrowheads="1"/>
          </p:cNvSpPr>
          <p:nvPr/>
        </p:nvSpPr>
        <p:spPr bwMode="auto">
          <a:xfrm>
            <a:off x="236538" y="6169025"/>
            <a:ext cx="4935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 i="1">
                <a:solidFill>
                  <a:srgbClr val="000000"/>
                </a:solidFill>
              </a:rPr>
              <a:t>Mesembryanthemum crystallinum </a:t>
            </a:r>
            <a:r>
              <a:rPr lang="en-US" altLang="ja-JP" sz="1600" b="1">
                <a:solidFill>
                  <a:srgbClr val="000000"/>
                </a:solidFill>
              </a:rPr>
              <a:t>(</a:t>
            </a:r>
            <a:r>
              <a:rPr lang="ja-JP" altLang="en-US" sz="1600" b="1">
                <a:solidFill>
                  <a:srgbClr val="000000"/>
                </a:solidFill>
              </a:rPr>
              <a:t>アイスプラント</a:t>
            </a:r>
            <a:r>
              <a:rPr lang="en-US" altLang="ja-JP" sz="1600" b="1">
                <a:solidFill>
                  <a:srgbClr val="000000"/>
                </a:solidFill>
              </a:rPr>
              <a:t>)</a:t>
            </a:r>
            <a:endParaRPr lang="ja-JP" alt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テキスト ボックス 6"/>
          <p:cNvSpPr txBox="1">
            <a:spLocks noChangeArrowheads="1"/>
          </p:cNvSpPr>
          <p:nvPr/>
        </p:nvSpPr>
        <p:spPr bwMode="auto">
          <a:xfrm>
            <a:off x="2195513" y="2781300"/>
            <a:ext cx="5216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  <a:latin typeface="Times New Roman" panose="02020603050405020304" pitchFamily="18" charset="0"/>
                <a:hlinkClick r:id="rId2" action="ppaction://hlinkfile"/>
              </a:rPr>
              <a:t>Salinity stress in Australia</a:t>
            </a:r>
            <a:endParaRPr lang="en-US" altLang="ja-JP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テキスト ボックス 6"/>
          <p:cNvSpPr txBox="1">
            <a:spLocks noChangeArrowheads="1"/>
          </p:cNvSpPr>
          <p:nvPr/>
        </p:nvSpPr>
        <p:spPr bwMode="auto">
          <a:xfrm>
            <a:off x="5072063" y="500063"/>
            <a:ext cx="3125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New South Wales (Australia)</a:t>
            </a:r>
            <a:endParaRPr lang="ja-JP" altLang="en-US" sz="1800">
              <a:solidFill>
                <a:srgbClr val="000000"/>
              </a:solidFill>
            </a:endParaRPr>
          </a:p>
        </p:txBody>
      </p:sp>
      <p:pic>
        <p:nvPicPr>
          <p:cNvPr id="14131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00063"/>
            <a:ext cx="4259262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43313"/>
            <a:ext cx="42291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000125"/>
            <a:ext cx="3665537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4788"/>
            <a:ext cx="4500562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143000"/>
            <a:ext cx="3357562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00438"/>
            <a:ext cx="4486275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テキスト ボックス 6"/>
          <p:cNvSpPr txBox="1">
            <a:spLocks noChangeArrowheads="1"/>
          </p:cNvSpPr>
          <p:nvPr/>
        </p:nvSpPr>
        <p:spPr bwMode="auto">
          <a:xfrm>
            <a:off x="5000625" y="571500"/>
            <a:ext cx="3638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</a:rPr>
              <a:t>←　</a:t>
            </a:r>
            <a:r>
              <a:rPr lang="en-US" altLang="ja-JP" sz="1800">
                <a:solidFill>
                  <a:srgbClr val="000000"/>
                </a:solidFill>
              </a:rPr>
              <a:t>Water management</a:t>
            </a:r>
            <a:r>
              <a:rPr lang="ja-JP" altLang="en-US" sz="1800">
                <a:solidFill>
                  <a:srgbClr val="000000"/>
                </a:solidFill>
              </a:rPr>
              <a:t> </a:t>
            </a:r>
            <a:r>
              <a:rPr lang="en-US" altLang="ja-JP" sz="1800">
                <a:solidFill>
                  <a:srgbClr val="000000"/>
                </a:solidFill>
              </a:rPr>
              <a:t>(success)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5214938" y="6072188"/>
            <a:ext cx="63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(fail)</a:t>
            </a:r>
            <a:endParaRPr lang="ja-JP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図 1" descr="dryland-salin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4227512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図 2" descr="salt-indicator-oth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8625"/>
            <a:ext cx="4313237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図 3" descr="sea-bar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463232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テキスト ボックス 1"/>
          <p:cNvSpPr txBox="1">
            <a:spLocks noChangeArrowheads="1"/>
          </p:cNvSpPr>
          <p:nvPr/>
        </p:nvSpPr>
        <p:spPr bwMode="auto">
          <a:xfrm>
            <a:off x="1476375" y="1125538"/>
            <a:ext cx="6643688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</a:rPr>
              <a:t>Research in Australia: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</a:rPr>
              <a:t>Plant Phenotype Screening and analysis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  <a:hlinkClick r:id="rId2" action="ppaction://hlinkfile"/>
              </a:rPr>
              <a:t>(Plant Accelerator) </a:t>
            </a:r>
            <a:endParaRPr lang="en-US" altLang="ja-JP" sz="2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"/>
          <p:cNvSpPr txBox="1">
            <a:spLocks noChangeArrowheads="1"/>
          </p:cNvSpPr>
          <p:nvPr/>
        </p:nvSpPr>
        <p:spPr bwMode="auto">
          <a:xfrm>
            <a:off x="1343025" y="17463"/>
            <a:ext cx="2058988" cy="7080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0000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Salinity </a:t>
            </a:r>
            <a:r>
              <a:rPr lang="en-US" altLang="ja-JP" sz="2000" b="1" dirty="0" smtClean="0">
                <a:solidFill>
                  <a:srgbClr val="0000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stress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 smtClean="0">
                <a:solidFill>
                  <a:srgbClr val="0000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塩</a:t>
            </a:r>
            <a:r>
              <a:rPr lang="ja-JP" altLang="en-US" sz="2000" b="1" dirty="0">
                <a:solidFill>
                  <a:srgbClr val="0000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ストレス</a:t>
            </a:r>
          </a:p>
        </p:txBody>
      </p:sp>
      <p:sp>
        <p:nvSpPr>
          <p:cNvPr id="146435" name="テキスト ボックス 1"/>
          <p:cNvSpPr txBox="1">
            <a:spLocks noChangeArrowheads="1"/>
          </p:cNvSpPr>
          <p:nvPr/>
        </p:nvSpPr>
        <p:spPr bwMode="auto">
          <a:xfrm>
            <a:off x="5934075" y="1031875"/>
            <a:ext cx="160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Osmotic stress</a:t>
            </a:r>
            <a:endParaRPr lang="ja-JP" altLang="en-US" sz="1800" b="1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6436" name="テキスト ボックス 1"/>
          <p:cNvSpPr txBox="1">
            <a:spLocks noChangeArrowheads="1"/>
          </p:cNvSpPr>
          <p:nvPr/>
        </p:nvSpPr>
        <p:spPr bwMode="auto">
          <a:xfrm>
            <a:off x="1033463" y="985838"/>
            <a:ext cx="28813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Ionic stress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(K</a:t>
            </a:r>
            <a:r>
              <a:rPr lang="en-US" altLang="ja-JP" sz="1600" baseline="30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lang="ja-JP" altLang="en-US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deficiency</a:t>
            </a:r>
            <a:r>
              <a:rPr lang="ja-JP" altLang="en-US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／</a:t>
            </a: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excess Na</a:t>
            </a:r>
            <a:r>
              <a:rPr lang="en-US" altLang="ja-JP" sz="1600" baseline="30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influx)</a:t>
            </a:r>
            <a:endParaRPr lang="ja-JP" altLang="en-US" sz="16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6437" name="テキスト ボックス 1"/>
          <p:cNvSpPr txBox="1">
            <a:spLocks noChangeArrowheads="1"/>
          </p:cNvSpPr>
          <p:nvPr/>
        </p:nvSpPr>
        <p:spPr bwMode="auto">
          <a:xfrm>
            <a:off x="6502400" y="2317750"/>
            <a:ext cx="2208213" cy="1076325"/>
          </a:xfrm>
          <a:prstGeom prst="rect">
            <a:avLst/>
          </a:prstGeom>
          <a:noFill/>
          <a:ln w="25400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Inhibitions of: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water uptake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cell elongation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leaf development</a:t>
            </a:r>
          </a:p>
        </p:txBody>
      </p:sp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7526338" y="1793875"/>
            <a:ext cx="1276350" cy="338138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Dehydration</a:t>
            </a:r>
          </a:p>
        </p:txBody>
      </p:sp>
      <p:sp>
        <p:nvSpPr>
          <p:cNvPr id="10" name="右矢印 9"/>
          <p:cNvSpPr/>
          <p:nvPr/>
        </p:nvSpPr>
        <p:spPr bwMode="auto">
          <a:xfrm rot="3759932">
            <a:off x="7302500" y="1343025"/>
            <a:ext cx="255588" cy="38893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>
              <a:solidFill>
                <a:srgbClr val="000000"/>
              </a:solidFill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sp>
        <p:nvSpPr>
          <p:cNvPr id="11" name="右矢印 10"/>
          <p:cNvSpPr/>
          <p:nvPr/>
        </p:nvSpPr>
        <p:spPr bwMode="auto">
          <a:xfrm rot="5400000">
            <a:off x="6766719" y="1650207"/>
            <a:ext cx="590550" cy="334962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>
              <a:solidFill>
                <a:srgbClr val="000000"/>
              </a:solidFill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sp>
        <p:nvSpPr>
          <p:cNvPr id="12" name="右矢印 11"/>
          <p:cNvSpPr/>
          <p:nvPr/>
        </p:nvSpPr>
        <p:spPr bwMode="auto">
          <a:xfrm rot="5400000">
            <a:off x="2178844" y="1747044"/>
            <a:ext cx="482600" cy="334962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>
              <a:solidFill>
                <a:srgbClr val="000000"/>
              </a:solidFill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sp>
        <p:nvSpPr>
          <p:cNvPr id="13" name="テキスト ボックス 1"/>
          <p:cNvSpPr txBox="1">
            <a:spLocks noChangeArrowheads="1"/>
          </p:cNvSpPr>
          <p:nvPr/>
        </p:nvSpPr>
        <p:spPr bwMode="auto">
          <a:xfrm>
            <a:off x="3382888" y="5367636"/>
            <a:ext cx="2988319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 smtClean="0">
                <a:solidFill>
                  <a:srgbClr val="000000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Recovery/Adaptation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rgbClr val="000000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　（回復</a:t>
            </a:r>
            <a:r>
              <a:rPr lang="en-US" altLang="ja-JP" sz="2400" b="1" dirty="0" smtClean="0">
                <a:solidFill>
                  <a:srgbClr val="000000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/</a:t>
            </a:r>
            <a:r>
              <a:rPr lang="ja-JP" altLang="en-US" sz="2400" b="1" dirty="0" smtClean="0">
                <a:solidFill>
                  <a:srgbClr val="000000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適応）</a:t>
            </a:r>
            <a:endParaRPr lang="en-US" altLang="ja-JP" sz="2400" b="1" dirty="0">
              <a:solidFill>
                <a:srgbClr val="000000"/>
              </a:solidFill>
              <a:effectLst>
                <a:glow rad="228600">
                  <a:srgbClr val="BBE0E3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sp>
        <p:nvSpPr>
          <p:cNvPr id="14" name="右矢印 13"/>
          <p:cNvSpPr/>
          <p:nvPr/>
        </p:nvSpPr>
        <p:spPr bwMode="auto">
          <a:xfrm rot="4113638">
            <a:off x="2017713" y="4278313"/>
            <a:ext cx="2033587" cy="33178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>
              <a:solidFill>
                <a:srgbClr val="000000"/>
              </a:solidFill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sp>
        <p:nvSpPr>
          <p:cNvPr id="15" name="テキスト ボックス 1"/>
          <p:cNvSpPr txBox="1">
            <a:spLocks noChangeArrowheads="1"/>
          </p:cNvSpPr>
          <p:nvPr/>
        </p:nvSpPr>
        <p:spPr bwMode="auto">
          <a:xfrm>
            <a:off x="1431925" y="4071938"/>
            <a:ext cx="2990850" cy="8302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i="1" u="sng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Ion homeostasis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Na</a:t>
            </a:r>
            <a:r>
              <a:rPr lang="en-US" altLang="ja-JP" sz="1600" baseline="30000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+ </a:t>
            </a: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extrusion/</a:t>
            </a:r>
            <a:r>
              <a:rPr lang="en-US" altLang="ja-JP" sz="1600" dirty="0" err="1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compartmentation</a:t>
            </a: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K</a:t>
            </a:r>
            <a:r>
              <a:rPr lang="en-US" altLang="ja-JP" sz="1600" baseline="30000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+</a:t>
            </a: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 reabsorption</a:t>
            </a:r>
          </a:p>
        </p:txBody>
      </p:sp>
      <p:sp>
        <p:nvSpPr>
          <p:cNvPr id="16" name="右矢印 15"/>
          <p:cNvSpPr/>
          <p:nvPr/>
        </p:nvSpPr>
        <p:spPr bwMode="auto">
          <a:xfrm rot="6727035">
            <a:off x="5452269" y="4347369"/>
            <a:ext cx="2098675" cy="34448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>
              <a:solidFill>
                <a:srgbClr val="000000"/>
              </a:solidFill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sp>
        <p:nvSpPr>
          <p:cNvPr id="17" name="テキスト ボックス 1"/>
          <p:cNvSpPr txBox="1">
            <a:spLocks noChangeArrowheads="1"/>
          </p:cNvSpPr>
          <p:nvPr/>
        </p:nvSpPr>
        <p:spPr bwMode="auto">
          <a:xfrm>
            <a:off x="4926013" y="4105275"/>
            <a:ext cx="3740150" cy="830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i="1" u="sng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Osmotic adjustment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Accumulations of ions/solutes/organic compounds</a:t>
            </a:r>
          </a:p>
        </p:txBody>
      </p:sp>
      <p:cxnSp>
        <p:nvCxnSpPr>
          <p:cNvPr id="9" name="直線コネクタ 8"/>
          <p:cNvCxnSpPr/>
          <p:nvPr/>
        </p:nvCxnSpPr>
        <p:spPr bwMode="auto">
          <a:xfrm rot="16200000" flipH="1">
            <a:off x="2206625" y="831851"/>
            <a:ext cx="346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endCxn id="146435" idx="1"/>
          </p:cNvCxnSpPr>
          <p:nvPr/>
        </p:nvCxnSpPr>
        <p:spPr bwMode="auto">
          <a:xfrm>
            <a:off x="2406650" y="649288"/>
            <a:ext cx="3527425" cy="5667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449" name="テキスト ボックス 1"/>
          <p:cNvSpPr txBox="1">
            <a:spLocks noChangeArrowheads="1"/>
          </p:cNvSpPr>
          <p:nvPr/>
        </p:nvSpPr>
        <p:spPr bwMode="auto">
          <a:xfrm>
            <a:off x="3482975" y="2711450"/>
            <a:ext cx="284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&lt;Signal transduction&gt;</a:t>
            </a:r>
          </a:p>
        </p:txBody>
      </p:sp>
      <p:cxnSp>
        <p:nvCxnSpPr>
          <p:cNvPr id="146450" name="直線矢印コネクタ 47"/>
          <p:cNvCxnSpPr>
            <a:cxnSpLocks noChangeShapeType="1"/>
          </p:cNvCxnSpPr>
          <p:nvPr/>
        </p:nvCxnSpPr>
        <p:spPr bwMode="auto">
          <a:xfrm rot="16200000" flipH="1">
            <a:off x="2951957" y="1721644"/>
            <a:ext cx="1065212" cy="9080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451" name="直線矢印コネクタ 48"/>
          <p:cNvCxnSpPr>
            <a:cxnSpLocks noChangeShapeType="1"/>
          </p:cNvCxnSpPr>
          <p:nvPr/>
        </p:nvCxnSpPr>
        <p:spPr bwMode="auto">
          <a:xfrm rot="5400000">
            <a:off x="5739607" y="1710531"/>
            <a:ext cx="1084262" cy="9620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452" name="直線矢印コネクタ 59"/>
          <p:cNvCxnSpPr>
            <a:cxnSpLocks noChangeShapeType="1"/>
          </p:cNvCxnSpPr>
          <p:nvPr/>
        </p:nvCxnSpPr>
        <p:spPr bwMode="auto">
          <a:xfrm rot="10800000" flipV="1">
            <a:off x="3548063" y="3148013"/>
            <a:ext cx="1036637" cy="3381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453" name="直線矢印コネクタ 61"/>
          <p:cNvCxnSpPr>
            <a:cxnSpLocks noChangeShapeType="1"/>
          </p:cNvCxnSpPr>
          <p:nvPr/>
        </p:nvCxnSpPr>
        <p:spPr bwMode="auto">
          <a:xfrm rot="10800000" flipH="1" flipV="1">
            <a:off x="5095875" y="3148013"/>
            <a:ext cx="1036638" cy="3381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454" name="テキスト ボックス 1"/>
          <p:cNvSpPr txBox="1">
            <a:spLocks noChangeArrowheads="1"/>
          </p:cNvSpPr>
          <p:nvPr/>
        </p:nvSpPr>
        <p:spPr bwMode="auto">
          <a:xfrm>
            <a:off x="4268788" y="3505200"/>
            <a:ext cx="1162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(Cell death)</a:t>
            </a:r>
            <a:endParaRPr lang="ja-JP" altLang="en-US" sz="16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146455" name="直線矢印コネクタ 63"/>
          <p:cNvCxnSpPr>
            <a:cxnSpLocks noChangeShapeType="1"/>
          </p:cNvCxnSpPr>
          <p:nvPr/>
        </p:nvCxnSpPr>
        <p:spPr bwMode="auto">
          <a:xfrm rot="5400000">
            <a:off x="4652962" y="3327401"/>
            <a:ext cx="365125" cy="63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456" name="テキスト ボックス 1"/>
          <p:cNvSpPr txBox="1">
            <a:spLocks noChangeArrowheads="1"/>
          </p:cNvSpPr>
          <p:nvPr/>
        </p:nvSpPr>
        <p:spPr bwMode="auto">
          <a:xfrm>
            <a:off x="1006475" y="2328863"/>
            <a:ext cx="2209800" cy="1077912"/>
          </a:xfrm>
          <a:prstGeom prst="rect">
            <a:avLst/>
          </a:prstGeom>
          <a:noFill/>
          <a:ln w="25400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Inhibitions of: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photosynthesis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protein synthesis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enzyme activity</a:t>
            </a:r>
          </a:p>
        </p:txBody>
      </p:sp>
      <p:sp>
        <p:nvSpPr>
          <p:cNvPr id="146457" name="正方形/長方形 28"/>
          <p:cNvSpPr>
            <a:spLocks noChangeArrowheads="1"/>
          </p:cNvSpPr>
          <p:nvPr/>
        </p:nvSpPr>
        <p:spPr bwMode="auto">
          <a:xfrm>
            <a:off x="898525" y="2006600"/>
            <a:ext cx="1047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i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Na</a:t>
            </a:r>
            <a:r>
              <a:rPr lang="en-US" altLang="ja-JP" sz="1400" i="1" baseline="30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lang="ja-JP" altLang="en-US" sz="1400" i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i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toxicity</a:t>
            </a:r>
          </a:p>
        </p:txBody>
      </p:sp>
      <p:sp>
        <p:nvSpPr>
          <p:cNvPr id="146458" name="テキスト ボックス 59"/>
          <p:cNvSpPr txBox="1">
            <a:spLocks noChangeArrowheads="1"/>
          </p:cNvSpPr>
          <p:nvPr/>
        </p:nvSpPr>
        <p:spPr bwMode="auto">
          <a:xfrm>
            <a:off x="898525" y="6116638"/>
            <a:ext cx="7453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schematic summary of the stresses that plants suffer and resultant responses of plants to detrimental effects for survival under high salinity.   </a:t>
            </a:r>
            <a:endParaRPr lang="ja-JP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1"/>
          <p:cNvSpPr txBox="1">
            <a:spLocks noChangeArrowheads="1"/>
          </p:cNvSpPr>
          <p:nvPr/>
        </p:nvSpPr>
        <p:spPr bwMode="auto">
          <a:xfrm>
            <a:off x="5391150" y="20638"/>
            <a:ext cx="3168650" cy="7080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effectLst>
                  <a:outerShdw blurRad="50800" dist="50800" dir="5400000" algn="ctr" rotWithShape="0">
                    <a:srgbClr val="FF6600"/>
                  </a:outerShd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Drought/osmotic  stress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 smtClean="0">
                <a:solidFill>
                  <a:srgbClr val="000000"/>
                </a:solidFill>
                <a:effectLst>
                  <a:outerShdw blurRad="50800" dist="50800" dir="5400000" algn="ctr" rotWithShape="0">
                    <a:srgbClr val="FF6600"/>
                  </a:outerShd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乾燥</a:t>
            </a:r>
            <a:r>
              <a:rPr lang="en-US" altLang="ja-JP" sz="2000" b="1" dirty="0" smtClean="0">
                <a:solidFill>
                  <a:srgbClr val="000000"/>
                </a:solidFill>
                <a:effectLst>
                  <a:outerShdw blurRad="50800" dist="50800" dir="5400000" algn="ctr" rotWithShape="0">
                    <a:srgbClr val="FF6600"/>
                  </a:outerShd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/</a:t>
            </a:r>
            <a:r>
              <a:rPr lang="ja-JP" altLang="en-US" sz="2000" b="1" dirty="0" smtClean="0">
                <a:solidFill>
                  <a:srgbClr val="000000"/>
                </a:solidFill>
                <a:effectLst>
                  <a:outerShdw blurRad="50800" dist="50800" dir="5400000" algn="ctr" rotWithShape="0">
                    <a:srgbClr val="FF6600"/>
                  </a:outerShdw>
                </a:effectLst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塩ストレス</a:t>
            </a:r>
            <a:endParaRPr lang="ja-JP" altLang="en-US" sz="2000" b="1" dirty="0">
              <a:solidFill>
                <a:srgbClr val="000000"/>
              </a:solidFill>
              <a:effectLst>
                <a:outerShdw blurRad="50800" dist="50800" dir="5400000" algn="ctr" rotWithShape="0">
                  <a:srgbClr val="FF6600"/>
                </a:outerShdw>
              </a:effectLst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cxnSp>
        <p:nvCxnSpPr>
          <p:cNvPr id="45" name="直線コネクタ 44"/>
          <p:cNvCxnSpPr/>
          <p:nvPr/>
        </p:nvCxnSpPr>
        <p:spPr bwMode="auto">
          <a:xfrm rot="16200000" flipH="1">
            <a:off x="6691312" y="887413"/>
            <a:ext cx="346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7624763" y="836613"/>
            <a:ext cx="1457325" cy="646112"/>
          </a:xfrm>
          <a:prstGeom prst="rect">
            <a:avLst/>
          </a:prstGeom>
          <a:solidFill>
            <a:schemeClr val="accent1">
              <a:lumMod val="90000"/>
              <a:alpha val="49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sz="2000" dirty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Aquaporin</a:t>
            </a:r>
          </a:p>
          <a:p>
            <a:pPr algn="ctr" eaLnBrk="1" hangingPunct="1">
              <a:defRPr/>
            </a:pPr>
            <a:r>
              <a:rPr lang="ja-JP" altLang="en-US" sz="1600" dirty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（アクアポリン）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テキスト ボックス 2"/>
          <p:cNvSpPr txBox="1">
            <a:spLocks noChangeArrowheads="1"/>
          </p:cNvSpPr>
          <p:nvPr/>
        </p:nvSpPr>
        <p:spPr bwMode="auto">
          <a:xfrm>
            <a:off x="1836738" y="966788"/>
            <a:ext cx="74866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ja-JP" altLang="en-US" sz="2800" dirty="0" smtClean="0"/>
              <a:t>浸透圧ストレス耐性</a:t>
            </a:r>
            <a:r>
              <a:rPr lang="en-US" altLang="ja-JP" sz="2800" dirty="0" smtClean="0"/>
              <a:t>(Osmotic stress tolerance)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dirty="0" smtClean="0"/>
              <a:t>→　水輸送の対応・研究 </a:t>
            </a:r>
            <a:r>
              <a:rPr lang="en-US" altLang="ja-JP" sz="2800" dirty="0" smtClean="0"/>
              <a:t>Water transport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ja-JP" altLang="en-US" sz="2800" dirty="0" smtClean="0"/>
              <a:t>イオンストレス耐性 </a:t>
            </a:r>
            <a:r>
              <a:rPr lang="en-US" altLang="ja-JP" sz="2800" dirty="0" smtClean="0"/>
              <a:t>(Salt stress tolerance)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dirty="0" smtClean="0"/>
              <a:t>→　イオン輸送系の対応・研究 </a:t>
            </a:r>
            <a:r>
              <a:rPr lang="en-US" altLang="ja-JP" sz="2800" dirty="0" smtClean="0"/>
              <a:t>Ion transport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ja-JP" altLang="en-US" sz="2800" dirty="0" smtClean="0"/>
          </a:p>
        </p:txBody>
      </p:sp>
      <p:sp>
        <p:nvSpPr>
          <p:cNvPr id="4" name="左中かっこ 3"/>
          <p:cNvSpPr/>
          <p:nvPr/>
        </p:nvSpPr>
        <p:spPr>
          <a:xfrm>
            <a:off x="1258888" y="1989138"/>
            <a:ext cx="360362" cy="79216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pic>
        <p:nvPicPr>
          <p:cNvPr id="147460" name="図 4" descr="ice-plan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213100"/>
            <a:ext cx="22590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図 5" descr="barley-in-f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84538"/>
            <a:ext cx="46196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2" name="テキスト ボックス 6"/>
          <p:cNvSpPr txBox="1">
            <a:spLocks noChangeArrowheads="1"/>
          </p:cNvSpPr>
          <p:nvPr/>
        </p:nvSpPr>
        <p:spPr bwMode="auto">
          <a:xfrm>
            <a:off x="5580063" y="5373688"/>
            <a:ext cx="23034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chemeClr val="bg1"/>
                </a:solidFill>
              </a:rPr>
              <a:t>オオムギ </a:t>
            </a:r>
            <a:r>
              <a:rPr lang="en-US" altLang="ja-JP" sz="2800">
                <a:solidFill>
                  <a:schemeClr val="bg1"/>
                </a:solidFill>
              </a:rPr>
              <a:t>Barley</a:t>
            </a:r>
            <a:endParaRPr lang="ja-JP" altLang="en-US" sz="2800">
              <a:solidFill>
                <a:schemeClr val="bg1"/>
              </a:solidFill>
            </a:endParaRPr>
          </a:p>
        </p:txBody>
      </p:sp>
      <p:sp>
        <p:nvSpPr>
          <p:cNvPr id="147463" name="テキスト ボックス 7"/>
          <p:cNvSpPr txBox="1">
            <a:spLocks noChangeArrowheads="1"/>
          </p:cNvSpPr>
          <p:nvPr/>
        </p:nvSpPr>
        <p:spPr bwMode="auto">
          <a:xfrm>
            <a:off x="1476375" y="4076700"/>
            <a:ext cx="2374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chemeClr val="bg1"/>
                </a:solidFill>
              </a:rPr>
              <a:t>アイスプラント</a:t>
            </a:r>
            <a:endParaRPr lang="en-US" altLang="ja-JP" sz="2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chemeClr val="bg1"/>
                </a:solidFill>
              </a:rPr>
              <a:t>Ice plant</a:t>
            </a:r>
            <a:endParaRPr lang="ja-JP" altLang="en-US" sz="2800">
              <a:solidFill>
                <a:schemeClr val="bg1"/>
              </a:solidFill>
            </a:endParaRPr>
          </a:p>
        </p:txBody>
      </p:sp>
      <p:sp>
        <p:nvSpPr>
          <p:cNvPr id="147464" name="テキスト ボックス 1"/>
          <p:cNvSpPr txBox="1">
            <a:spLocks noChangeArrowheads="1"/>
          </p:cNvSpPr>
          <p:nvPr/>
        </p:nvSpPr>
        <p:spPr bwMode="auto">
          <a:xfrm rot="5400000">
            <a:off x="-1107281" y="1980407"/>
            <a:ext cx="3673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/>
              <a:t>In 3</a:t>
            </a:r>
            <a:r>
              <a:rPr lang="en-US" altLang="ja-JP" sz="2800" baseline="30000"/>
              <a:t>rd</a:t>
            </a:r>
            <a:r>
              <a:rPr lang="en-US" altLang="ja-JP" sz="2800"/>
              <a:t> and 4</a:t>
            </a:r>
            <a:r>
              <a:rPr lang="en-US" altLang="ja-JP" sz="2800" baseline="30000"/>
              <a:t>th</a:t>
            </a:r>
            <a:r>
              <a:rPr lang="en-US" altLang="ja-JP" sz="2800"/>
              <a:t> Classes </a:t>
            </a:r>
            <a:endParaRPr lang="ja-JP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4"/>
          <p:cNvSpPr txBox="1">
            <a:spLocks noChangeArrowheads="1"/>
          </p:cNvSpPr>
          <p:nvPr/>
        </p:nvSpPr>
        <p:spPr bwMode="auto">
          <a:xfrm>
            <a:off x="0" y="836613"/>
            <a:ext cx="9144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sz="4000" b="1" dirty="0"/>
              <a:t>Water stress as global environments</a:t>
            </a:r>
          </a:p>
          <a:p>
            <a:pPr marL="1439863" indent="-1439863" algn="ctr">
              <a:tabLst>
                <a:tab pos="628650" algn="l"/>
              </a:tabLst>
              <a:defRPr/>
            </a:pPr>
            <a:r>
              <a:rPr lang="ja-JP" altLang="ja-JP" sz="4000" b="1" dirty="0"/>
              <a:t>地球環境問題としての水ストレス</a:t>
            </a:r>
            <a:endParaRPr lang="en-US" altLang="ja-JP" sz="4000" b="1" dirty="0"/>
          </a:p>
          <a:p>
            <a:pPr marL="1439863" indent="-1439863">
              <a:tabLst>
                <a:tab pos="628650" algn="l"/>
              </a:tabLst>
              <a:defRPr/>
            </a:pPr>
            <a:r>
              <a:rPr lang="en-US" altLang="ja-JP" sz="4000" b="1" dirty="0"/>
              <a:t>	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07504" y="3573016"/>
            <a:ext cx="90011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sz="4000" b="1" dirty="0" smtClean="0"/>
              <a:t>Water </a:t>
            </a:r>
            <a:r>
              <a:rPr lang="en-US" altLang="ja-JP" sz="4000" b="1" dirty="0"/>
              <a:t>and Plant </a:t>
            </a:r>
            <a:r>
              <a:rPr lang="en-US" altLang="ja-JP" sz="4000" b="1" dirty="0" smtClean="0"/>
              <a:t>production</a:t>
            </a:r>
            <a:endParaRPr lang="en-US" altLang="ja-JP" sz="2800" b="1" dirty="0"/>
          </a:p>
          <a:p>
            <a:pPr algn="ctr" eaLnBrk="1" hangingPunct="1">
              <a:defRPr/>
            </a:pPr>
            <a:r>
              <a:rPr lang="ja-JP" altLang="en-US" sz="4000" b="1" dirty="0"/>
              <a:t>水と植物</a:t>
            </a:r>
            <a:r>
              <a:rPr lang="ja-JP" altLang="en-US" sz="4000" b="1" dirty="0" smtClean="0"/>
              <a:t>生産</a:t>
            </a:r>
            <a:endParaRPr lang="en-US" altLang="ja-JP" sz="4000" b="1" dirty="0"/>
          </a:p>
        </p:txBody>
      </p:sp>
      <p:sp>
        <p:nvSpPr>
          <p:cNvPr id="3" name="下矢印 2"/>
          <p:cNvSpPr/>
          <p:nvPr/>
        </p:nvSpPr>
        <p:spPr>
          <a:xfrm>
            <a:off x="3995936" y="2564904"/>
            <a:ext cx="1224136" cy="64807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mtClean="0"/>
              <a:t>Water transport</a:t>
            </a:r>
            <a:endParaRPr lang="ja-JP" altLang="en-US" smtClean="0"/>
          </a:p>
        </p:txBody>
      </p:sp>
      <p:sp>
        <p:nvSpPr>
          <p:cNvPr id="14848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smtClean="0"/>
              <a:t>Theoritical aspect</a:t>
            </a:r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30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4000" dirty="0" smtClean="0">
                <a:solidFill>
                  <a:schemeClr val="tx1"/>
                </a:solidFill>
                <a:latin typeface="+mn-lt"/>
              </a:rPr>
              <a:t>Water uptake</a:t>
            </a:r>
            <a:r>
              <a:rPr lang="ja-JP" altLang="en-US" sz="4000" dirty="0" smtClean="0">
                <a:solidFill>
                  <a:schemeClr val="tx1"/>
                </a:solidFill>
                <a:latin typeface="+mn-lt"/>
              </a:rPr>
              <a:t>（</a:t>
            </a:r>
            <a:r>
              <a:rPr lang="en-US" altLang="ja-JP" sz="4000" dirty="0" smtClean="0">
                <a:solidFill>
                  <a:schemeClr val="tx1"/>
                </a:solidFill>
                <a:latin typeface="+mn-lt"/>
              </a:rPr>
              <a:t>movement/flux</a:t>
            </a:r>
            <a:r>
              <a:rPr lang="ja-JP" altLang="en-US" sz="4000" dirty="0" smtClean="0">
                <a:solidFill>
                  <a:schemeClr val="tx1"/>
                </a:solidFill>
                <a:latin typeface="+mn-lt"/>
              </a:rPr>
              <a:t>）：</a:t>
            </a:r>
            <a:br>
              <a:rPr lang="ja-JP" altLang="en-US" sz="4000" dirty="0" smtClean="0">
                <a:solidFill>
                  <a:schemeClr val="tx1"/>
                </a:solidFill>
                <a:latin typeface="+mn-lt"/>
              </a:rPr>
            </a:br>
            <a:endParaRPr lang="ja-JP" altLang="en-US" sz="32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81950" cy="1081088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en-US" altLang="ja-JP" dirty="0" smtClean="0"/>
              <a:t>Water flux</a:t>
            </a:r>
            <a:r>
              <a:rPr lang="ja-JP" altLang="en-US" dirty="0" smtClean="0"/>
              <a:t>*＝</a:t>
            </a:r>
            <a:r>
              <a:rPr lang="en-US" altLang="ja-JP" dirty="0" smtClean="0"/>
              <a:t>(</a:t>
            </a:r>
            <a:r>
              <a:rPr lang="ja-JP" altLang="en-US" dirty="0" smtClean="0"/>
              <a:t>駆動力）</a:t>
            </a:r>
            <a:r>
              <a:rPr lang="en-US" altLang="ja-JP" dirty="0" smtClean="0"/>
              <a:t>×</a:t>
            </a:r>
            <a:r>
              <a:rPr lang="ja-JP" altLang="en-US" dirty="0" smtClean="0"/>
              <a:t>（水の動きやすさ：透過性）</a:t>
            </a:r>
            <a:endParaRPr lang="en-US" altLang="ja-JP" dirty="0" smtClean="0"/>
          </a:p>
          <a:p>
            <a:pPr eaLnBrk="1" hangingPunct="1">
              <a:buFontTx/>
              <a:buNone/>
              <a:defRPr/>
            </a:pPr>
            <a:r>
              <a:rPr lang="en-US" altLang="ja-JP" dirty="0" smtClean="0"/>
              <a:t>                      </a:t>
            </a:r>
            <a:r>
              <a:rPr lang="en-US" altLang="ja-JP" sz="2800" dirty="0" smtClean="0"/>
              <a:t>Driving force     water permeability</a:t>
            </a:r>
          </a:p>
          <a:p>
            <a:pPr eaLnBrk="1" hangingPunct="1">
              <a:buFontTx/>
              <a:buNone/>
              <a:defRPr/>
            </a:pPr>
            <a:endParaRPr lang="ja-JP" altLang="en-US" dirty="0" smtClean="0"/>
          </a:p>
        </p:txBody>
      </p:sp>
      <p:sp>
        <p:nvSpPr>
          <p:cNvPr id="315396" name="AutoShape 4"/>
          <p:cNvSpPr>
            <a:spLocks noChangeArrowheads="1"/>
          </p:cNvSpPr>
          <p:nvPr/>
        </p:nvSpPr>
        <p:spPr bwMode="auto">
          <a:xfrm>
            <a:off x="2940050" y="1058863"/>
            <a:ext cx="5886450" cy="466725"/>
          </a:xfrm>
          <a:prstGeom prst="borderCallout1">
            <a:avLst>
              <a:gd name="adj1" fmla="val 101556"/>
              <a:gd name="adj2" fmla="val 7199"/>
              <a:gd name="adj3" fmla="val 204769"/>
              <a:gd name="adj4" fmla="val 265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0000"/>
                </a:solidFill>
              </a:rPr>
              <a:t>水ポテンシャル差 </a:t>
            </a:r>
            <a:r>
              <a:rPr lang="en-US" altLang="ja-JP" sz="2400">
                <a:solidFill>
                  <a:srgbClr val="FF0000"/>
                </a:solidFill>
              </a:rPr>
              <a:t>Water potential difference</a:t>
            </a:r>
            <a:endParaRPr lang="ja-JP" altLang="en-US" sz="2400">
              <a:solidFill>
                <a:srgbClr val="FF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12988" y="2860675"/>
            <a:ext cx="6610350" cy="1450975"/>
            <a:chOff x="1964" y="1608"/>
            <a:chExt cx="4164" cy="1069"/>
          </a:xfrm>
        </p:grpSpPr>
        <p:sp>
          <p:nvSpPr>
            <p:cNvPr id="149515" name="Line 6"/>
            <p:cNvSpPr>
              <a:spLocks noChangeShapeType="1"/>
            </p:cNvSpPr>
            <p:nvPr/>
          </p:nvSpPr>
          <p:spPr bwMode="auto">
            <a:xfrm>
              <a:off x="3492" y="1608"/>
              <a:ext cx="1836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49516" name="Text Box 7"/>
            <p:cNvSpPr txBox="1">
              <a:spLocks noChangeArrowheads="1"/>
            </p:cNvSpPr>
            <p:nvPr/>
          </p:nvSpPr>
          <p:spPr bwMode="auto">
            <a:xfrm>
              <a:off x="1964" y="2037"/>
              <a:ext cx="416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>
                  <a:solidFill>
                    <a:srgbClr val="000000"/>
                  </a:solidFill>
                </a:rPr>
                <a:t>表面積</a:t>
              </a:r>
              <a:r>
                <a:rPr lang="en-US" altLang="ja-JP">
                  <a:solidFill>
                    <a:srgbClr val="000000"/>
                  </a:solidFill>
                </a:rPr>
                <a:t>×</a:t>
              </a:r>
              <a:r>
                <a:rPr lang="ja-JP" altLang="en-US">
                  <a:solidFill>
                    <a:srgbClr val="000000"/>
                  </a:solidFill>
                </a:rPr>
                <a:t>面積当たりの水透過性</a:t>
              </a:r>
              <a:endParaRPr lang="en-US" altLang="ja-JP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solidFill>
                    <a:srgbClr val="000000"/>
                  </a:solidFill>
                </a:rPr>
                <a:t>Surface area </a:t>
              </a:r>
              <a:r>
                <a:rPr lang="ja-JP" altLang="en-US" sz="2400">
                  <a:solidFill>
                    <a:srgbClr val="000000"/>
                  </a:solidFill>
                </a:rPr>
                <a:t>　</a:t>
              </a:r>
              <a:r>
                <a:rPr lang="en-US" altLang="ja-JP" sz="2400">
                  <a:solidFill>
                    <a:srgbClr val="000000"/>
                  </a:solidFill>
                </a:rPr>
                <a:t>water permeability</a:t>
              </a:r>
              <a:r>
                <a:rPr lang="ja-JP" altLang="en-US" sz="2400">
                  <a:solidFill>
                    <a:srgbClr val="000000"/>
                  </a:solidFill>
                </a:rPr>
                <a:t> </a:t>
              </a:r>
              <a:r>
                <a:rPr lang="en-US" altLang="ja-JP" sz="2400">
                  <a:solidFill>
                    <a:srgbClr val="000000"/>
                  </a:solidFill>
                </a:rPr>
                <a:t>per unit area </a:t>
              </a:r>
              <a:r>
                <a:rPr lang="ja-JP" altLang="en-US" sz="2400">
                  <a:solidFill>
                    <a:srgbClr val="000000"/>
                  </a:solidFill>
                </a:rPr>
                <a:t>　　</a:t>
              </a:r>
              <a:endParaRPr lang="ja-JP" altLang="en-US" sz="3600">
                <a:solidFill>
                  <a:srgbClr val="000000"/>
                </a:solidFill>
              </a:endParaRPr>
            </a:p>
          </p:txBody>
        </p:sp>
        <p:sp>
          <p:nvSpPr>
            <p:cNvPr id="149517" name="Line 9"/>
            <p:cNvSpPr>
              <a:spLocks noChangeShapeType="1"/>
            </p:cNvSpPr>
            <p:nvPr/>
          </p:nvSpPr>
          <p:spPr bwMode="auto">
            <a:xfrm flipH="1">
              <a:off x="3558" y="1626"/>
              <a:ext cx="528" cy="378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838325" y="4279900"/>
            <a:ext cx="6254750" cy="1252538"/>
            <a:chOff x="1586" y="2352"/>
            <a:chExt cx="3940" cy="789"/>
          </a:xfrm>
        </p:grpSpPr>
        <p:sp>
          <p:nvSpPr>
            <p:cNvPr id="149512" name="Text Box 11"/>
            <p:cNvSpPr txBox="1">
              <a:spLocks noChangeArrowheads="1"/>
            </p:cNvSpPr>
            <p:nvPr/>
          </p:nvSpPr>
          <p:spPr bwMode="auto">
            <a:xfrm>
              <a:off x="1586" y="2524"/>
              <a:ext cx="3078" cy="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Aquaporin determines this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>
                  <a:solidFill>
                    <a:srgbClr val="0000FF"/>
                  </a:solidFill>
                </a:rPr>
                <a:t>アクアポリンがここを決める</a:t>
              </a:r>
            </a:p>
          </p:txBody>
        </p:sp>
        <p:sp>
          <p:nvSpPr>
            <p:cNvPr id="149513" name="Line 12"/>
            <p:cNvSpPr>
              <a:spLocks noChangeShapeType="1"/>
            </p:cNvSpPr>
            <p:nvPr/>
          </p:nvSpPr>
          <p:spPr bwMode="auto">
            <a:xfrm flipV="1">
              <a:off x="3030" y="2352"/>
              <a:ext cx="2496" cy="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49514" name="Arc 13"/>
            <p:cNvSpPr>
              <a:spLocks/>
            </p:cNvSpPr>
            <p:nvPr/>
          </p:nvSpPr>
          <p:spPr bwMode="auto">
            <a:xfrm flipV="1">
              <a:off x="4273" y="2391"/>
              <a:ext cx="827" cy="4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49511" name="Text Box 15"/>
          <p:cNvSpPr txBox="1">
            <a:spLocks noChangeArrowheads="1"/>
          </p:cNvSpPr>
          <p:nvPr/>
        </p:nvSpPr>
        <p:spPr bwMode="auto">
          <a:xfrm>
            <a:off x="0" y="2541588"/>
            <a:ext cx="2216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（*</a:t>
            </a:r>
            <a:r>
              <a:rPr lang="en-US" altLang="ja-JP" sz="2400">
                <a:solidFill>
                  <a:srgbClr val="000000"/>
                </a:solidFill>
              </a:rPr>
              <a:t>per unit time</a:t>
            </a:r>
            <a:r>
              <a:rPr lang="ja-JP" altLang="en-US" sz="2400">
                <a:solidFill>
                  <a:srgbClr val="000000"/>
                </a:solidFill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" y="125413"/>
            <a:ext cx="8813800" cy="85725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ja-JP" altLang="en-US" sz="36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水ポテンシャルとは</a:t>
            </a:r>
            <a:endParaRPr lang="ja-JP" altLang="en-US" sz="3200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309563" y="1163638"/>
            <a:ext cx="53705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FFFF"/>
                </a:solidFill>
              </a:rPr>
              <a:t>“Water potential” mainly consists in</a:t>
            </a:r>
            <a:endParaRPr lang="ja-JP" altLang="en-US" sz="2800">
              <a:solidFill>
                <a:srgbClr val="FFFFFF"/>
              </a:solidFill>
            </a:endParaRPr>
          </a:p>
        </p:txBody>
      </p:sp>
      <p:sp>
        <p:nvSpPr>
          <p:cNvPr id="151556" name="Line 4"/>
          <p:cNvSpPr>
            <a:spLocks noChangeShapeType="1"/>
          </p:cNvSpPr>
          <p:nvPr/>
        </p:nvSpPr>
        <p:spPr bwMode="auto">
          <a:xfrm flipV="1">
            <a:off x="614363" y="3514725"/>
            <a:ext cx="2490787" cy="1111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1692275" y="1487488"/>
            <a:ext cx="66500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FFFF"/>
                </a:solidFill>
              </a:rPr>
              <a:t>“concentration”</a:t>
            </a:r>
            <a:r>
              <a:rPr lang="ja-JP" altLang="en-US" sz="2800">
                <a:solidFill>
                  <a:srgbClr val="FFFFFF"/>
                </a:solidFill>
              </a:rPr>
              <a:t>（濃度）</a:t>
            </a:r>
            <a:r>
              <a:rPr lang="en-US" altLang="ja-JP" sz="2800">
                <a:solidFill>
                  <a:srgbClr val="FFFFFF"/>
                </a:solidFill>
              </a:rPr>
              <a:t> and “presser”</a:t>
            </a:r>
            <a:r>
              <a:rPr lang="ja-JP" altLang="en-US" sz="2800">
                <a:solidFill>
                  <a:srgbClr val="FFFFFF"/>
                </a:solidFill>
              </a:rPr>
              <a:t>（圧力）</a:t>
            </a:r>
          </a:p>
        </p:txBody>
      </p:sp>
      <p:sp>
        <p:nvSpPr>
          <p:cNvPr id="358426" name="AutoShape 26"/>
          <p:cNvSpPr>
            <a:spLocks noChangeArrowheads="1"/>
          </p:cNvSpPr>
          <p:nvPr/>
        </p:nvSpPr>
        <p:spPr bwMode="auto">
          <a:xfrm>
            <a:off x="3249613" y="3119438"/>
            <a:ext cx="385762" cy="746125"/>
          </a:xfrm>
          <a:prstGeom prst="upArrow">
            <a:avLst>
              <a:gd name="adj1" fmla="val 50000"/>
              <a:gd name="adj2" fmla="val 81852"/>
            </a:avLst>
          </a:prstGeom>
          <a:solidFill>
            <a:schemeClr val="tx1">
              <a:lumMod val="50000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ja-JP" alt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1559" name="AutoShape 27"/>
          <p:cNvSpPr>
            <a:spLocks noChangeArrowheads="1"/>
          </p:cNvSpPr>
          <p:nvPr/>
        </p:nvSpPr>
        <p:spPr bwMode="auto">
          <a:xfrm>
            <a:off x="3668713" y="3148013"/>
            <a:ext cx="354012" cy="739775"/>
          </a:xfrm>
          <a:prstGeom prst="downArrow">
            <a:avLst>
              <a:gd name="adj1" fmla="val 50000"/>
              <a:gd name="adj2" fmla="val 85165"/>
            </a:avLst>
          </a:prstGeom>
          <a:solidFill>
            <a:srgbClr val="0000CC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358428" name="Text Box 28"/>
          <p:cNvSpPr txBox="1">
            <a:spLocks noChangeArrowheads="1"/>
          </p:cNvSpPr>
          <p:nvPr/>
        </p:nvSpPr>
        <p:spPr bwMode="auto">
          <a:xfrm>
            <a:off x="0" y="4652963"/>
            <a:ext cx="45085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FFFF"/>
                </a:solidFill>
              </a:rPr>
              <a:t>「</a:t>
            </a:r>
            <a:r>
              <a:rPr lang="en-US" altLang="ja-JP" sz="2400">
                <a:solidFill>
                  <a:srgbClr val="FFFFFF"/>
                </a:solidFill>
              </a:rPr>
              <a:t>Semi-permeable membrane</a:t>
            </a:r>
            <a:r>
              <a:rPr lang="ja-JP" altLang="en-US" sz="2400">
                <a:solidFill>
                  <a:srgbClr val="FFFFFF"/>
                </a:solidFill>
              </a:rPr>
              <a:t>」</a:t>
            </a:r>
            <a:endParaRPr lang="en-US" altLang="ja-JP" sz="240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FFFF"/>
                </a:solidFill>
              </a:rPr>
              <a:t>半透膜</a:t>
            </a:r>
            <a:endParaRPr lang="en-US" altLang="ja-JP" sz="240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FFFF"/>
                </a:solidFill>
              </a:rPr>
              <a:t>Water can pass but solute (M) cannnot</a:t>
            </a:r>
            <a:endParaRPr lang="ja-JP" altLang="en-US" sz="2400">
              <a:solidFill>
                <a:srgbClr val="FFFFFF"/>
              </a:solidFill>
            </a:endParaRPr>
          </a:p>
        </p:txBody>
      </p:sp>
      <p:sp>
        <p:nvSpPr>
          <p:cNvPr id="358429" name="AutoShape 29"/>
          <p:cNvSpPr>
            <a:spLocks noChangeArrowheads="1"/>
          </p:cNvSpPr>
          <p:nvPr/>
        </p:nvSpPr>
        <p:spPr bwMode="auto">
          <a:xfrm>
            <a:off x="4151313" y="3509963"/>
            <a:ext cx="552450" cy="666750"/>
          </a:xfrm>
          <a:prstGeom prst="upArrow">
            <a:avLst>
              <a:gd name="adj1" fmla="val 50000"/>
              <a:gd name="adj2" fmla="val 2506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358430" name="AutoShape 30"/>
          <p:cNvSpPr>
            <a:spLocks noChangeArrowheads="1"/>
          </p:cNvSpPr>
          <p:nvPr/>
        </p:nvSpPr>
        <p:spPr bwMode="auto">
          <a:xfrm flipV="1">
            <a:off x="4151313" y="2797175"/>
            <a:ext cx="552450" cy="666750"/>
          </a:xfrm>
          <a:prstGeom prst="upArrow">
            <a:avLst>
              <a:gd name="adj1" fmla="val 50000"/>
              <a:gd name="adj2" fmla="val 2506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358431" name="Text Box 31"/>
          <p:cNvSpPr txBox="1">
            <a:spLocks noChangeArrowheads="1"/>
          </p:cNvSpPr>
          <p:nvPr/>
        </p:nvSpPr>
        <p:spPr bwMode="auto">
          <a:xfrm>
            <a:off x="4835525" y="3659188"/>
            <a:ext cx="41370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FFFF"/>
                </a:solidFill>
              </a:rPr>
              <a:t>膨張しようとする </a:t>
            </a:r>
            <a:r>
              <a:rPr lang="en-US" altLang="ja-JP" sz="2400">
                <a:solidFill>
                  <a:srgbClr val="FFFFFF"/>
                </a:solidFill>
              </a:rPr>
              <a:t>(Swelling)</a:t>
            </a:r>
            <a:endParaRPr lang="ja-JP" altLang="en-US" sz="2400">
              <a:solidFill>
                <a:srgbClr val="FFFFFF"/>
              </a:solidFill>
            </a:endParaRPr>
          </a:p>
        </p:txBody>
      </p:sp>
      <p:sp>
        <p:nvSpPr>
          <p:cNvPr id="358432" name="Text Box 32"/>
          <p:cNvSpPr txBox="1">
            <a:spLocks noChangeArrowheads="1"/>
          </p:cNvSpPr>
          <p:nvPr/>
        </p:nvSpPr>
        <p:spPr bwMode="auto">
          <a:xfrm>
            <a:off x="4845050" y="2765425"/>
            <a:ext cx="257016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FFFF"/>
                </a:solidFill>
              </a:rPr>
              <a:t>押しとどめるために必要な圧力（</a:t>
            </a:r>
            <a:r>
              <a:rPr lang="en-US" altLang="ja-JP" sz="2400">
                <a:solidFill>
                  <a:srgbClr val="FFFFFF"/>
                </a:solidFill>
              </a:rPr>
              <a:t>P)</a:t>
            </a:r>
          </a:p>
        </p:txBody>
      </p:sp>
      <p:sp>
        <p:nvSpPr>
          <p:cNvPr id="358433" name="AutoShape 33"/>
          <p:cNvSpPr>
            <a:spLocks noChangeArrowheads="1"/>
          </p:cNvSpPr>
          <p:nvPr/>
        </p:nvSpPr>
        <p:spPr bwMode="auto">
          <a:xfrm>
            <a:off x="5930900" y="2033588"/>
            <a:ext cx="3213100" cy="642937"/>
          </a:xfrm>
          <a:prstGeom prst="wedgeRectCallout">
            <a:avLst>
              <a:gd name="adj1" fmla="val -62597"/>
              <a:gd name="adj2" fmla="val 4481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FAFD00"/>
                </a:solidFill>
              </a:rPr>
              <a:t>物理的圧力（静水圧）</a:t>
            </a:r>
            <a:r>
              <a:rPr lang="en-US" altLang="ja-JP" sz="2000">
                <a:solidFill>
                  <a:srgbClr val="FAFD00"/>
                </a:solidFill>
              </a:rPr>
              <a:t>:</a:t>
            </a:r>
            <a:endParaRPr lang="ja-JP" altLang="en-US" sz="2000">
              <a:solidFill>
                <a:srgbClr val="FAFD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FAFD00"/>
                </a:solidFill>
              </a:rPr>
              <a:t>「</a:t>
            </a:r>
            <a:r>
              <a:rPr lang="en-US" altLang="ja-JP" sz="2000">
                <a:solidFill>
                  <a:srgbClr val="FAFD00"/>
                </a:solidFill>
              </a:rPr>
              <a:t>Presser potential</a:t>
            </a:r>
            <a:r>
              <a:rPr lang="ja-JP" altLang="en-US" sz="2000">
                <a:solidFill>
                  <a:srgbClr val="FAFD00"/>
                </a:solidFill>
              </a:rPr>
              <a:t>」</a:t>
            </a:r>
            <a:r>
              <a:rPr lang="en-US" altLang="ja-JP" sz="2000">
                <a:solidFill>
                  <a:srgbClr val="FAFD00"/>
                </a:solidFill>
              </a:rPr>
              <a:t>ψ</a:t>
            </a:r>
            <a:r>
              <a:rPr lang="en-US" altLang="ja-JP" sz="1600" baseline="-25000">
                <a:solidFill>
                  <a:srgbClr val="FAFD00"/>
                </a:solidFill>
              </a:rPr>
              <a:t>p</a:t>
            </a:r>
            <a:endParaRPr lang="ja-JP" altLang="en-US" sz="2000" baseline="-25000">
              <a:solidFill>
                <a:srgbClr val="FAFD00"/>
              </a:solidFill>
            </a:endParaRPr>
          </a:p>
        </p:txBody>
      </p:sp>
      <p:sp>
        <p:nvSpPr>
          <p:cNvPr id="358434" name="Text Box 34"/>
          <p:cNvSpPr txBox="1">
            <a:spLocks noChangeArrowheads="1"/>
          </p:cNvSpPr>
          <p:nvPr/>
        </p:nvSpPr>
        <p:spPr bwMode="auto">
          <a:xfrm>
            <a:off x="4926013" y="4100513"/>
            <a:ext cx="4217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FFFF"/>
                </a:solidFill>
              </a:rPr>
              <a:t>・・・「</a:t>
            </a:r>
            <a:r>
              <a:rPr lang="en-US" altLang="ja-JP" sz="2400">
                <a:solidFill>
                  <a:srgbClr val="FFFFFF"/>
                </a:solidFill>
              </a:rPr>
              <a:t>osmotic presser</a:t>
            </a:r>
            <a:r>
              <a:rPr lang="ja-JP" altLang="en-US" sz="2400">
                <a:solidFill>
                  <a:srgbClr val="FFFFFF"/>
                </a:solidFill>
              </a:rPr>
              <a:t>」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FFFF"/>
                </a:solidFill>
              </a:rPr>
              <a:t>　　（</a:t>
            </a:r>
            <a:r>
              <a:rPr lang="en-US" altLang="ja-JP" sz="2400">
                <a:solidFill>
                  <a:srgbClr val="FFFFFF"/>
                </a:solidFill>
              </a:rPr>
              <a:t>proposal to concentration</a:t>
            </a:r>
            <a:r>
              <a:rPr lang="ja-JP" altLang="en-US" sz="2400">
                <a:solidFill>
                  <a:srgbClr val="FFFFFF"/>
                </a:solidFill>
              </a:rPr>
              <a:t>）</a:t>
            </a:r>
          </a:p>
        </p:txBody>
      </p:sp>
      <p:sp>
        <p:nvSpPr>
          <p:cNvPr id="358435" name="Text Box 35"/>
          <p:cNvSpPr txBox="1">
            <a:spLocks noChangeArrowheads="1"/>
          </p:cNvSpPr>
          <p:nvPr/>
        </p:nvSpPr>
        <p:spPr bwMode="auto">
          <a:xfrm>
            <a:off x="4611688" y="4803775"/>
            <a:ext cx="4532312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AFD00"/>
                </a:solidFill>
              </a:rPr>
              <a:t>「浸透圧」にマイナスをつけたもの⇒　「</a:t>
            </a:r>
            <a:r>
              <a:rPr lang="en-US" altLang="ja-JP" sz="2400">
                <a:solidFill>
                  <a:srgbClr val="FAFD00"/>
                </a:solidFill>
              </a:rPr>
              <a:t>Osmotic potentail</a:t>
            </a:r>
            <a:r>
              <a:rPr lang="ja-JP" altLang="en-US" sz="2400">
                <a:solidFill>
                  <a:srgbClr val="FAFD00"/>
                </a:solidFill>
              </a:rPr>
              <a:t>」</a:t>
            </a:r>
            <a:r>
              <a:rPr lang="en-US" altLang="ja-JP" sz="2400">
                <a:solidFill>
                  <a:srgbClr val="FAFD00"/>
                </a:solidFill>
              </a:rPr>
              <a:t>ψ</a:t>
            </a:r>
            <a:r>
              <a:rPr lang="en-US" altLang="ja-JP" sz="2000" baseline="-25000">
                <a:solidFill>
                  <a:srgbClr val="FAFD00"/>
                </a:solidFill>
              </a:rPr>
              <a:t>osm</a:t>
            </a:r>
            <a:r>
              <a:rPr lang="en-US" altLang="ja-JP" sz="2000">
                <a:solidFill>
                  <a:srgbClr val="FAFD00"/>
                </a:solidFill>
              </a:rPr>
              <a:t>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AFD00"/>
                </a:solidFill>
              </a:rPr>
              <a:t>    minus (osmotic pressure)</a:t>
            </a:r>
          </a:p>
        </p:txBody>
      </p:sp>
      <p:sp>
        <p:nvSpPr>
          <p:cNvPr id="358436" name="Text Box 36"/>
          <p:cNvSpPr txBox="1">
            <a:spLocks noChangeArrowheads="1"/>
          </p:cNvSpPr>
          <p:nvPr/>
        </p:nvSpPr>
        <p:spPr bwMode="auto">
          <a:xfrm>
            <a:off x="180975" y="5940425"/>
            <a:ext cx="86995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B050"/>
                </a:solidFill>
              </a:rPr>
              <a:t>Why minuis</a:t>
            </a:r>
            <a:r>
              <a:rPr lang="ja-JP" altLang="en-US" sz="2400">
                <a:solidFill>
                  <a:srgbClr val="00B050"/>
                </a:solidFill>
              </a:rPr>
              <a:t>？</a:t>
            </a:r>
            <a:r>
              <a:rPr lang="ja-JP" altLang="en-US" sz="2400">
                <a:solidFill>
                  <a:srgbClr val="FFFFFF"/>
                </a:solidFill>
              </a:rPr>
              <a:t>　</a:t>
            </a:r>
            <a:r>
              <a:rPr lang="ja-JP" altLang="en-US">
                <a:solidFill>
                  <a:srgbClr val="FFFFFF"/>
                </a:solidFill>
              </a:rPr>
              <a:t>　</a:t>
            </a:r>
            <a:r>
              <a:rPr lang="en-US" altLang="ja-JP">
                <a:solidFill>
                  <a:srgbClr val="FAFD00"/>
                </a:solidFill>
              </a:rPr>
              <a:t>ψ</a:t>
            </a:r>
            <a:r>
              <a:rPr lang="en-US" altLang="ja-JP" sz="2400" baseline="-25000">
                <a:solidFill>
                  <a:srgbClr val="FAFD00"/>
                </a:solidFill>
              </a:rPr>
              <a:t>p</a:t>
            </a:r>
            <a:r>
              <a:rPr lang="ja-JP" altLang="en-US">
                <a:solidFill>
                  <a:srgbClr val="FAFD00"/>
                </a:solidFill>
              </a:rPr>
              <a:t>＋</a:t>
            </a:r>
            <a:r>
              <a:rPr lang="en-US" altLang="ja-JP">
                <a:solidFill>
                  <a:srgbClr val="FAFD00"/>
                </a:solidFill>
              </a:rPr>
              <a:t>ψ</a:t>
            </a:r>
            <a:r>
              <a:rPr lang="en-US" altLang="ja-JP" sz="2400" baseline="-25000">
                <a:solidFill>
                  <a:srgbClr val="FAFD00"/>
                </a:solidFill>
              </a:rPr>
              <a:t>osm</a:t>
            </a:r>
            <a:r>
              <a:rPr lang="ja-JP" altLang="en-US">
                <a:solidFill>
                  <a:srgbClr val="FAFD00"/>
                </a:solidFill>
              </a:rPr>
              <a:t>＝０</a:t>
            </a:r>
            <a:r>
              <a:rPr lang="ja-JP" altLang="en-US">
                <a:solidFill>
                  <a:srgbClr val="FFFFFF"/>
                </a:solidFill>
              </a:rPr>
              <a:t>　</a:t>
            </a:r>
            <a:r>
              <a:rPr lang="ja-JP" altLang="en-US" sz="2400">
                <a:solidFill>
                  <a:srgbClr val="FFFFFF"/>
                </a:solidFill>
              </a:rPr>
              <a:t>（釣り合っている場合）</a:t>
            </a:r>
          </a:p>
        </p:txBody>
      </p:sp>
      <p:sp>
        <p:nvSpPr>
          <p:cNvPr id="37" name="円/楕円 36"/>
          <p:cNvSpPr/>
          <p:nvPr/>
        </p:nvSpPr>
        <p:spPr bwMode="auto">
          <a:xfrm>
            <a:off x="2720975" y="2663825"/>
            <a:ext cx="250825" cy="261938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ja-JP" altLang="en-US" sz="3600">
              <a:solidFill>
                <a:srgbClr val="0000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51570" name="円/楕円 37"/>
          <p:cNvSpPr>
            <a:spLocks noChangeArrowheads="1"/>
          </p:cNvSpPr>
          <p:nvPr/>
        </p:nvSpPr>
        <p:spPr bwMode="auto">
          <a:xfrm>
            <a:off x="1039813" y="2571750"/>
            <a:ext cx="252412" cy="263525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71" name="円/楕円 38"/>
          <p:cNvSpPr>
            <a:spLocks noChangeArrowheads="1"/>
          </p:cNvSpPr>
          <p:nvPr/>
        </p:nvSpPr>
        <p:spPr bwMode="auto">
          <a:xfrm>
            <a:off x="1074738" y="2960688"/>
            <a:ext cx="250825" cy="261937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72" name="円/楕円 39"/>
          <p:cNvSpPr>
            <a:spLocks noChangeArrowheads="1"/>
          </p:cNvSpPr>
          <p:nvPr/>
        </p:nvSpPr>
        <p:spPr bwMode="auto">
          <a:xfrm>
            <a:off x="585788" y="2811463"/>
            <a:ext cx="252412" cy="263525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41" name="円/楕円 40"/>
          <p:cNvSpPr/>
          <p:nvPr/>
        </p:nvSpPr>
        <p:spPr bwMode="auto">
          <a:xfrm>
            <a:off x="1485900" y="3063875"/>
            <a:ext cx="250825" cy="261938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ja-JP" altLang="en-US" sz="3600">
              <a:solidFill>
                <a:srgbClr val="0000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2" name="円/楕円 41"/>
          <p:cNvSpPr/>
          <p:nvPr/>
        </p:nvSpPr>
        <p:spPr bwMode="auto">
          <a:xfrm>
            <a:off x="949325" y="3657600"/>
            <a:ext cx="250825" cy="263525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ja-JP" altLang="en-US" sz="3600">
              <a:solidFill>
                <a:srgbClr val="0000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3" name="円/楕円 42"/>
          <p:cNvSpPr/>
          <p:nvPr/>
        </p:nvSpPr>
        <p:spPr bwMode="auto">
          <a:xfrm>
            <a:off x="1543050" y="3954463"/>
            <a:ext cx="250825" cy="263525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ja-JP" altLang="en-US" sz="3600">
              <a:solidFill>
                <a:srgbClr val="0000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4" name="円/楕円 43"/>
          <p:cNvSpPr/>
          <p:nvPr/>
        </p:nvSpPr>
        <p:spPr bwMode="auto">
          <a:xfrm>
            <a:off x="2000250" y="3714750"/>
            <a:ext cx="250825" cy="263525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ja-JP" altLang="en-US" sz="3600">
              <a:solidFill>
                <a:srgbClr val="0000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5" name="円/楕円 44"/>
          <p:cNvSpPr/>
          <p:nvPr/>
        </p:nvSpPr>
        <p:spPr bwMode="auto">
          <a:xfrm>
            <a:off x="2332038" y="4092575"/>
            <a:ext cx="250825" cy="261938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ja-JP" altLang="en-US" sz="3600">
              <a:solidFill>
                <a:srgbClr val="0000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6" name="円/楕円 45"/>
          <p:cNvSpPr/>
          <p:nvPr/>
        </p:nvSpPr>
        <p:spPr bwMode="auto">
          <a:xfrm>
            <a:off x="2822575" y="3875088"/>
            <a:ext cx="252413" cy="26193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ja-JP" altLang="en-US" sz="3600">
              <a:solidFill>
                <a:srgbClr val="0000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51579" name="円/楕円 46"/>
          <p:cNvSpPr>
            <a:spLocks noChangeArrowheads="1"/>
          </p:cNvSpPr>
          <p:nvPr/>
        </p:nvSpPr>
        <p:spPr bwMode="auto">
          <a:xfrm>
            <a:off x="1325563" y="3589338"/>
            <a:ext cx="252412" cy="261937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80" name="円/楕円 47"/>
          <p:cNvSpPr>
            <a:spLocks noChangeArrowheads="1"/>
          </p:cNvSpPr>
          <p:nvPr/>
        </p:nvSpPr>
        <p:spPr bwMode="auto">
          <a:xfrm>
            <a:off x="1131888" y="4000500"/>
            <a:ext cx="250825" cy="263525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81" name="円/楕円 48"/>
          <p:cNvSpPr>
            <a:spLocks noChangeArrowheads="1"/>
          </p:cNvSpPr>
          <p:nvPr/>
        </p:nvSpPr>
        <p:spPr bwMode="auto">
          <a:xfrm>
            <a:off x="1920875" y="4068763"/>
            <a:ext cx="250825" cy="263525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82" name="円/楕円 49"/>
          <p:cNvSpPr>
            <a:spLocks noChangeArrowheads="1"/>
          </p:cNvSpPr>
          <p:nvPr/>
        </p:nvSpPr>
        <p:spPr bwMode="auto">
          <a:xfrm>
            <a:off x="2479675" y="3692525"/>
            <a:ext cx="252413" cy="261938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83" name="円/楕円 50"/>
          <p:cNvSpPr>
            <a:spLocks noChangeArrowheads="1"/>
          </p:cNvSpPr>
          <p:nvPr/>
        </p:nvSpPr>
        <p:spPr bwMode="auto">
          <a:xfrm>
            <a:off x="696913" y="4068763"/>
            <a:ext cx="252412" cy="263525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84" name="円/楕円 51"/>
          <p:cNvSpPr>
            <a:spLocks noChangeArrowheads="1"/>
          </p:cNvSpPr>
          <p:nvPr/>
        </p:nvSpPr>
        <p:spPr bwMode="auto">
          <a:xfrm>
            <a:off x="1989138" y="3063875"/>
            <a:ext cx="250825" cy="261938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85" name="円/楕円 52"/>
          <p:cNvSpPr>
            <a:spLocks noChangeArrowheads="1"/>
          </p:cNvSpPr>
          <p:nvPr/>
        </p:nvSpPr>
        <p:spPr bwMode="auto">
          <a:xfrm>
            <a:off x="2536825" y="3028950"/>
            <a:ext cx="252413" cy="263525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86" name="円/楕円 53"/>
          <p:cNvSpPr>
            <a:spLocks noChangeArrowheads="1"/>
          </p:cNvSpPr>
          <p:nvPr/>
        </p:nvSpPr>
        <p:spPr bwMode="auto">
          <a:xfrm>
            <a:off x="2251075" y="2663825"/>
            <a:ext cx="252413" cy="261938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87" name="円/楕円 54"/>
          <p:cNvSpPr>
            <a:spLocks noChangeArrowheads="1"/>
          </p:cNvSpPr>
          <p:nvPr/>
        </p:nvSpPr>
        <p:spPr bwMode="auto">
          <a:xfrm>
            <a:off x="1657350" y="2697163"/>
            <a:ext cx="250825" cy="263525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  <p:sp>
        <p:nvSpPr>
          <p:cNvPr id="151588" name="テキスト ボックス 55"/>
          <p:cNvSpPr txBox="1">
            <a:spLocks noChangeArrowheads="1"/>
          </p:cNvSpPr>
          <p:nvPr/>
        </p:nvSpPr>
        <p:spPr bwMode="auto">
          <a:xfrm>
            <a:off x="2789238" y="4068763"/>
            <a:ext cx="503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7F7F7F"/>
                </a:solidFill>
              </a:rPr>
              <a:t>M</a:t>
            </a:r>
            <a:endParaRPr lang="ja-JP" altLang="en-US" sz="2800">
              <a:solidFill>
                <a:srgbClr val="7F7F7F"/>
              </a:solidFill>
            </a:endParaRPr>
          </a:p>
        </p:txBody>
      </p:sp>
      <p:sp>
        <p:nvSpPr>
          <p:cNvPr id="151589" name="テキスト ボックス 56"/>
          <p:cNvSpPr txBox="1">
            <a:spLocks noChangeArrowheads="1"/>
          </p:cNvSpPr>
          <p:nvPr/>
        </p:nvSpPr>
        <p:spPr bwMode="auto">
          <a:xfrm>
            <a:off x="193675" y="4275138"/>
            <a:ext cx="2112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FF"/>
                </a:solidFill>
              </a:rPr>
              <a:t>Water molecule</a:t>
            </a:r>
            <a:endParaRPr lang="ja-JP" altLang="en-US" sz="2400">
              <a:solidFill>
                <a:srgbClr val="0000FF"/>
              </a:solidFill>
            </a:endParaRPr>
          </a:p>
        </p:txBody>
      </p:sp>
      <p:sp>
        <p:nvSpPr>
          <p:cNvPr id="151590" name="円/楕円 57"/>
          <p:cNvSpPr>
            <a:spLocks noChangeArrowheads="1"/>
          </p:cNvSpPr>
          <p:nvPr/>
        </p:nvSpPr>
        <p:spPr bwMode="auto">
          <a:xfrm>
            <a:off x="784225" y="3097213"/>
            <a:ext cx="252413" cy="263525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0000FF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58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5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6" grpId="0" animBg="1"/>
      <p:bldP spid="358428" grpId="0"/>
      <p:bldP spid="358429" grpId="0" animBg="1"/>
      <p:bldP spid="358430" grpId="0" animBg="1"/>
      <p:bldP spid="358431" grpId="0"/>
      <p:bldP spid="358432" grpId="0"/>
      <p:bldP spid="358433" grpId="0" animBg="1"/>
      <p:bldP spid="358434" grpId="0"/>
      <p:bldP spid="358435" grpId="0"/>
      <p:bldP spid="3584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992313" y="1828800"/>
            <a:ext cx="1012825" cy="10080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892175" y="1830388"/>
            <a:ext cx="1025525" cy="100806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3604" name="Line 4"/>
          <p:cNvSpPr>
            <a:spLocks noChangeShapeType="1"/>
          </p:cNvSpPr>
          <p:nvPr/>
        </p:nvSpPr>
        <p:spPr bwMode="auto">
          <a:xfrm>
            <a:off x="869950" y="677863"/>
            <a:ext cx="0" cy="2201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05" name="Line 5"/>
          <p:cNvSpPr>
            <a:spLocks noChangeShapeType="1"/>
          </p:cNvSpPr>
          <p:nvPr/>
        </p:nvSpPr>
        <p:spPr bwMode="auto">
          <a:xfrm flipH="1">
            <a:off x="3028950" y="688975"/>
            <a:ext cx="0" cy="21923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06" name="Line 6"/>
          <p:cNvSpPr>
            <a:spLocks noChangeShapeType="1"/>
          </p:cNvSpPr>
          <p:nvPr/>
        </p:nvSpPr>
        <p:spPr bwMode="auto">
          <a:xfrm>
            <a:off x="831850" y="2852738"/>
            <a:ext cx="22288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07" name="Line 7"/>
          <p:cNvSpPr>
            <a:spLocks noChangeShapeType="1"/>
          </p:cNvSpPr>
          <p:nvPr/>
        </p:nvSpPr>
        <p:spPr bwMode="auto">
          <a:xfrm>
            <a:off x="1949450" y="669925"/>
            <a:ext cx="0" cy="2201863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4584700" y="1849438"/>
            <a:ext cx="1012825" cy="100806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3473450" y="1839913"/>
            <a:ext cx="1025525" cy="100806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3610" name="Line 10"/>
          <p:cNvSpPr>
            <a:spLocks noChangeShapeType="1"/>
          </p:cNvSpPr>
          <p:nvPr/>
        </p:nvSpPr>
        <p:spPr bwMode="auto">
          <a:xfrm>
            <a:off x="3451225" y="687388"/>
            <a:ext cx="0" cy="2201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11" name="Line 11"/>
          <p:cNvSpPr>
            <a:spLocks noChangeShapeType="1"/>
          </p:cNvSpPr>
          <p:nvPr/>
        </p:nvSpPr>
        <p:spPr bwMode="auto">
          <a:xfrm>
            <a:off x="5610225" y="698500"/>
            <a:ext cx="0" cy="22018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12" name="Line 12"/>
          <p:cNvSpPr>
            <a:spLocks noChangeShapeType="1"/>
          </p:cNvSpPr>
          <p:nvPr/>
        </p:nvSpPr>
        <p:spPr bwMode="auto">
          <a:xfrm>
            <a:off x="3413125" y="2862263"/>
            <a:ext cx="22288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13" name="Line 13"/>
          <p:cNvSpPr>
            <a:spLocks noChangeShapeType="1"/>
          </p:cNvSpPr>
          <p:nvPr/>
        </p:nvSpPr>
        <p:spPr bwMode="auto">
          <a:xfrm>
            <a:off x="4530725" y="679450"/>
            <a:ext cx="0" cy="2201863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14" name="AutoShape 14"/>
          <p:cNvSpPr>
            <a:spLocks noChangeArrowheads="1"/>
          </p:cNvSpPr>
          <p:nvPr/>
        </p:nvSpPr>
        <p:spPr bwMode="auto">
          <a:xfrm>
            <a:off x="4725988" y="1158875"/>
            <a:ext cx="649287" cy="419100"/>
          </a:xfrm>
          <a:prstGeom prst="down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53615" name="AutoShape 15"/>
          <p:cNvSpPr>
            <a:spLocks noChangeArrowheads="1"/>
          </p:cNvSpPr>
          <p:nvPr/>
        </p:nvSpPr>
        <p:spPr bwMode="auto">
          <a:xfrm>
            <a:off x="4651375" y="1898650"/>
            <a:ext cx="581025" cy="7334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</a:rPr>
              <a:t>P</a:t>
            </a:r>
            <a:endParaRPr lang="ja-JP" altLang="en-US" sz="3600">
              <a:solidFill>
                <a:srgbClr val="000000"/>
              </a:solidFill>
            </a:endParaRPr>
          </a:p>
        </p:txBody>
      </p:sp>
      <p:sp>
        <p:nvSpPr>
          <p:cNvPr id="153616" name="Text Box 16"/>
          <p:cNvSpPr txBox="1">
            <a:spLocks noChangeArrowheads="1"/>
          </p:cNvSpPr>
          <p:nvPr/>
        </p:nvSpPr>
        <p:spPr bwMode="auto">
          <a:xfrm>
            <a:off x="141288" y="2976563"/>
            <a:ext cx="31686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</a:rPr>
              <a:t>ψ</a:t>
            </a:r>
            <a:r>
              <a:rPr lang="en-US" altLang="ja-JP" sz="2000" baseline="-25000">
                <a:solidFill>
                  <a:srgbClr val="000000"/>
                </a:solidFill>
              </a:rPr>
              <a:t>osm</a:t>
            </a:r>
            <a:r>
              <a:rPr lang="en-US" altLang="ja-JP" sz="2800">
                <a:solidFill>
                  <a:srgbClr val="000000"/>
                </a:solidFill>
              </a:rPr>
              <a:t>: -0.1 </a:t>
            </a:r>
            <a:r>
              <a:rPr lang="en-US" altLang="ja-JP" sz="2800" b="1">
                <a:solidFill>
                  <a:srgbClr val="000000"/>
                </a:solidFill>
              </a:rPr>
              <a:t>&gt;</a:t>
            </a:r>
            <a:r>
              <a:rPr lang="en-US" altLang="ja-JP" sz="2800">
                <a:solidFill>
                  <a:srgbClr val="000000"/>
                </a:solidFill>
              </a:rPr>
              <a:t> -0.5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</a:rPr>
              <a:t>(MPa)	</a:t>
            </a:r>
            <a:r>
              <a:rPr lang="en-US" altLang="ja-JP" sz="280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13361" name="Text Box 17"/>
          <p:cNvSpPr txBox="1">
            <a:spLocks noChangeArrowheads="1"/>
          </p:cNvSpPr>
          <p:nvPr/>
        </p:nvSpPr>
        <p:spPr bwMode="auto">
          <a:xfrm>
            <a:off x="231775" y="4105275"/>
            <a:ext cx="505936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000000"/>
                </a:solidFill>
              </a:rPr>
              <a:t>Water moves from high ψ</a:t>
            </a:r>
            <a:r>
              <a:rPr lang="en-US" altLang="ja-JP" baseline="-25000">
                <a:solidFill>
                  <a:srgbClr val="000000"/>
                </a:solidFill>
              </a:rPr>
              <a:t>w</a:t>
            </a:r>
            <a:r>
              <a:rPr lang="en-US" altLang="ja-JP">
                <a:solidFill>
                  <a:srgbClr val="000000"/>
                </a:solidFill>
              </a:rPr>
              <a:t> to low ψ</a:t>
            </a:r>
            <a:r>
              <a:rPr lang="en-US" altLang="ja-JP" baseline="-25000">
                <a:solidFill>
                  <a:srgbClr val="000000"/>
                </a:solidFill>
              </a:rPr>
              <a:t>w</a:t>
            </a:r>
            <a:r>
              <a:rPr lang="en-US" altLang="ja-JP">
                <a:solidFill>
                  <a:srgbClr val="000000"/>
                </a:solidFill>
              </a:rPr>
              <a:t> </a:t>
            </a:r>
            <a:r>
              <a:rPr lang="ja-JP" altLang="en-US" sz="2800">
                <a:solidFill>
                  <a:srgbClr val="000000"/>
                </a:solidFill>
              </a:rPr>
              <a:t>（高い方から低い方へ）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13362" name="Text Box 18"/>
          <p:cNvSpPr txBox="1">
            <a:spLocks noChangeArrowheads="1"/>
          </p:cNvSpPr>
          <p:nvPr/>
        </p:nvSpPr>
        <p:spPr bwMode="auto">
          <a:xfrm>
            <a:off x="3181350" y="2974975"/>
            <a:ext cx="25495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</a:rPr>
              <a:t>ψ</a:t>
            </a:r>
            <a:r>
              <a:rPr lang="en-US" altLang="ja-JP" sz="2000" baseline="-25000">
                <a:solidFill>
                  <a:srgbClr val="000000"/>
                </a:solidFill>
              </a:rPr>
              <a:t>p</a:t>
            </a:r>
            <a:r>
              <a:rPr lang="en-US" altLang="ja-JP" sz="2800">
                <a:solidFill>
                  <a:srgbClr val="000000"/>
                </a:solidFill>
              </a:rPr>
              <a:t>: 0   </a:t>
            </a:r>
            <a:r>
              <a:rPr lang="en-US" altLang="ja-JP" sz="2800" b="1">
                <a:solidFill>
                  <a:srgbClr val="000000"/>
                </a:solidFill>
              </a:rPr>
              <a:t>&lt;</a:t>
            </a:r>
            <a:r>
              <a:rPr lang="en-US" altLang="ja-JP" sz="2800">
                <a:solidFill>
                  <a:srgbClr val="000000"/>
                </a:solidFill>
              </a:rPr>
              <a:t>  0.4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</a:rPr>
              <a:t>(MPa)	</a:t>
            </a:r>
            <a:r>
              <a:rPr lang="en-US" altLang="ja-JP" sz="280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53619" name="Rectangle 19"/>
          <p:cNvSpPr>
            <a:spLocks noChangeArrowheads="1"/>
          </p:cNvSpPr>
          <p:nvPr/>
        </p:nvSpPr>
        <p:spPr bwMode="auto">
          <a:xfrm>
            <a:off x="7535863" y="1857375"/>
            <a:ext cx="1012825" cy="10080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3620" name="Rectangle 20"/>
          <p:cNvSpPr>
            <a:spLocks noChangeArrowheads="1"/>
          </p:cNvSpPr>
          <p:nvPr/>
        </p:nvSpPr>
        <p:spPr bwMode="auto">
          <a:xfrm>
            <a:off x="6435725" y="1858963"/>
            <a:ext cx="1025525" cy="100806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3621" name="Line 21"/>
          <p:cNvSpPr>
            <a:spLocks noChangeShapeType="1"/>
          </p:cNvSpPr>
          <p:nvPr/>
        </p:nvSpPr>
        <p:spPr bwMode="auto">
          <a:xfrm>
            <a:off x="6413500" y="706438"/>
            <a:ext cx="0" cy="2201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22" name="Line 22"/>
          <p:cNvSpPr>
            <a:spLocks noChangeShapeType="1"/>
          </p:cNvSpPr>
          <p:nvPr/>
        </p:nvSpPr>
        <p:spPr bwMode="auto">
          <a:xfrm flipH="1">
            <a:off x="8572500" y="717550"/>
            <a:ext cx="0" cy="21923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23" name="Line 23"/>
          <p:cNvSpPr>
            <a:spLocks noChangeShapeType="1"/>
          </p:cNvSpPr>
          <p:nvPr/>
        </p:nvSpPr>
        <p:spPr bwMode="auto">
          <a:xfrm>
            <a:off x="6375400" y="2881313"/>
            <a:ext cx="22288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24" name="Line 24"/>
          <p:cNvSpPr>
            <a:spLocks noChangeShapeType="1"/>
          </p:cNvSpPr>
          <p:nvPr/>
        </p:nvSpPr>
        <p:spPr bwMode="auto">
          <a:xfrm>
            <a:off x="7493000" y="698500"/>
            <a:ext cx="0" cy="2201863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313370" name="Text Box 26"/>
          <p:cNvSpPr txBox="1">
            <a:spLocks noChangeArrowheads="1"/>
          </p:cNvSpPr>
          <p:nvPr/>
        </p:nvSpPr>
        <p:spPr bwMode="auto">
          <a:xfrm>
            <a:off x="203200" y="5348288"/>
            <a:ext cx="8940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000000"/>
                </a:solidFill>
              </a:rPr>
              <a:t>Water potential ψ</a:t>
            </a:r>
            <a:r>
              <a:rPr lang="en-US" altLang="ja-JP" baseline="-25000">
                <a:solidFill>
                  <a:srgbClr val="000000"/>
                </a:solidFill>
              </a:rPr>
              <a:t>w</a:t>
            </a:r>
            <a:r>
              <a:rPr lang="en-US" altLang="ja-JP">
                <a:solidFill>
                  <a:srgbClr val="000000"/>
                </a:solidFill>
              </a:rPr>
              <a:t> = ψ</a:t>
            </a:r>
            <a:r>
              <a:rPr lang="en-US" altLang="ja-JP" sz="2400">
                <a:solidFill>
                  <a:srgbClr val="000000"/>
                </a:solidFill>
              </a:rPr>
              <a:t>osm</a:t>
            </a:r>
            <a:r>
              <a:rPr lang="en-US" altLang="ja-JP">
                <a:solidFill>
                  <a:srgbClr val="000000"/>
                </a:solidFill>
              </a:rPr>
              <a:t> + ψ</a:t>
            </a:r>
            <a:r>
              <a:rPr lang="en-US" altLang="ja-JP" sz="240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313371" name="Line 27"/>
          <p:cNvSpPr>
            <a:spLocks noChangeShapeType="1"/>
          </p:cNvSpPr>
          <p:nvPr/>
        </p:nvSpPr>
        <p:spPr bwMode="auto">
          <a:xfrm flipH="1" flipV="1">
            <a:off x="4021138" y="3657600"/>
            <a:ext cx="138747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3627" name="Text Box 28"/>
          <p:cNvSpPr txBox="1">
            <a:spLocks noChangeArrowheads="1"/>
          </p:cNvSpPr>
          <p:nvPr/>
        </p:nvSpPr>
        <p:spPr bwMode="auto">
          <a:xfrm>
            <a:off x="6765925" y="442913"/>
            <a:ext cx="14668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</a:rPr>
              <a:t>ψ</a:t>
            </a:r>
            <a:r>
              <a:rPr lang="en-US" altLang="ja-JP" sz="2800">
                <a:solidFill>
                  <a:srgbClr val="000000"/>
                </a:solidFill>
              </a:rPr>
              <a:t>1</a:t>
            </a:r>
            <a:r>
              <a:rPr lang="en-US" altLang="ja-JP" sz="3600">
                <a:solidFill>
                  <a:srgbClr val="000000"/>
                </a:solidFill>
              </a:rPr>
              <a:t>   ψ</a:t>
            </a:r>
            <a:r>
              <a:rPr lang="en-US" altLang="ja-JP" sz="2800">
                <a:solidFill>
                  <a:srgbClr val="000000"/>
                </a:solidFill>
              </a:rPr>
              <a:t>2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23950" y="3629025"/>
            <a:ext cx="1674813" cy="552450"/>
            <a:chOff x="876" y="2286"/>
            <a:chExt cx="692" cy="348"/>
          </a:xfrm>
        </p:grpSpPr>
        <p:sp>
          <p:nvSpPr>
            <p:cNvPr id="153644" name="Line 30"/>
            <p:cNvSpPr>
              <a:spLocks noChangeShapeType="1"/>
            </p:cNvSpPr>
            <p:nvPr/>
          </p:nvSpPr>
          <p:spPr bwMode="auto">
            <a:xfrm flipV="1">
              <a:off x="960" y="2286"/>
              <a:ext cx="528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53645" name="Text Box 31"/>
            <p:cNvSpPr txBox="1">
              <a:spLocks noChangeArrowheads="1"/>
            </p:cNvSpPr>
            <p:nvPr/>
          </p:nvSpPr>
          <p:spPr bwMode="auto">
            <a:xfrm>
              <a:off x="876" y="2297"/>
              <a:ext cx="69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600">
                  <a:solidFill>
                    <a:srgbClr val="3333CC"/>
                  </a:solidFill>
                </a:rPr>
                <a:t>Water  movement</a:t>
              </a:r>
              <a:endParaRPr lang="ja-JP" altLang="en-US" sz="1600">
                <a:solidFill>
                  <a:srgbClr val="3333CC"/>
                </a:solidFill>
              </a:endParaRPr>
            </a:p>
          </p:txBody>
        </p:sp>
      </p:grpSp>
      <p:sp>
        <p:nvSpPr>
          <p:cNvPr id="313376" name="AutoShape 32"/>
          <p:cNvSpPr>
            <a:spLocks noChangeArrowheads="1"/>
          </p:cNvSpPr>
          <p:nvPr/>
        </p:nvSpPr>
        <p:spPr bwMode="auto">
          <a:xfrm>
            <a:off x="5724525" y="5805488"/>
            <a:ext cx="3249613" cy="450850"/>
          </a:xfrm>
          <a:prstGeom prst="wedgeRoundRectCallout">
            <a:avLst>
              <a:gd name="adj1" fmla="val -61269"/>
              <a:gd name="adj2" fmla="val -60171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CC99"/>
                </a:solidFill>
              </a:rPr>
              <a:t>これが 「膨圧」</a:t>
            </a:r>
            <a:r>
              <a:rPr lang="en-US" altLang="ja-JP" sz="2400">
                <a:solidFill>
                  <a:srgbClr val="00CC99"/>
                </a:solidFill>
              </a:rPr>
              <a:t>Turgor</a:t>
            </a:r>
            <a:endParaRPr lang="ja-JP" altLang="en-US" sz="2400">
              <a:solidFill>
                <a:srgbClr val="00CC99"/>
              </a:solidFill>
            </a:endParaRPr>
          </a:p>
        </p:txBody>
      </p:sp>
      <p:sp>
        <p:nvSpPr>
          <p:cNvPr id="153630" name="Text Box 33"/>
          <p:cNvSpPr txBox="1">
            <a:spLocks noChangeArrowheads="1"/>
          </p:cNvSpPr>
          <p:nvPr/>
        </p:nvSpPr>
        <p:spPr bwMode="auto">
          <a:xfrm>
            <a:off x="323850" y="6165850"/>
            <a:ext cx="5243513" cy="42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</a:rPr>
              <a:t> 1 MPa </a:t>
            </a:r>
            <a:r>
              <a:rPr lang="en-US" altLang="ja-JP" sz="2400">
                <a:solidFill>
                  <a:srgbClr val="000000"/>
                </a:solidFill>
                <a:cs typeface="Times New Roman" panose="02020603050405020304" pitchFamily="18" charset="0"/>
              </a:rPr>
              <a:t>≈ 0.4 mol/litter </a:t>
            </a:r>
            <a:r>
              <a:rPr lang="el-GR" altLang="ja-JP" sz="2400">
                <a:solidFill>
                  <a:srgbClr val="000000"/>
                </a:solidFill>
                <a:cs typeface="Times New Roman" panose="02020603050405020304" pitchFamily="18" charset="0"/>
              </a:rPr>
              <a:t>≈</a:t>
            </a:r>
            <a:r>
              <a:rPr lang="en-US" altLang="ja-JP" sz="2400">
                <a:solidFill>
                  <a:srgbClr val="000000"/>
                </a:solidFill>
                <a:cs typeface="Times New Roman" panose="02020603050405020304" pitchFamily="18" charset="0"/>
              </a:rPr>
              <a:t> 10 atm </a:t>
            </a:r>
            <a:r>
              <a:rPr lang="ja-JP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（気圧） </a:t>
            </a:r>
            <a:endParaRPr lang="ja-JP" altLang="el-GR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422900" y="3003550"/>
            <a:ext cx="4270375" cy="2085975"/>
            <a:chOff x="3416" y="1892"/>
            <a:chExt cx="2690" cy="1314"/>
          </a:xfrm>
        </p:grpSpPr>
        <p:sp>
          <p:nvSpPr>
            <p:cNvPr id="153636" name="Text Box 35"/>
            <p:cNvSpPr txBox="1">
              <a:spLocks noChangeArrowheads="1"/>
            </p:cNvSpPr>
            <p:nvPr/>
          </p:nvSpPr>
          <p:spPr bwMode="auto">
            <a:xfrm>
              <a:off x="3684" y="1892"/>
              <a:ext cx="1996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800">
                  <a:solidFill>
                    <a:srgbClr val="000000"/>
                  </a:solidFill>
                </a:rPr>
                <a:t>ψ</a:t>
              </a:r>
              <a:r>
                <a:rPr lang="en-US" altLang="ja-JP" sz="2000" baseline="-25000">
                  <a:solidFill>
                    <a:srgbClr val="000000"/>
                  </a:solidFill>
                </a:rPr>
                <a:t>osm</a:t>
              </a:r>
              <a:r>
                <a:rPr lang="en-US" altLang="ja-JP" sz="2800">
                  <a:solidFill>
                    <a:srgbClr val="000000"/>
                  </a:solidFill>
                </a:rPr>
                <a:t> -0.1 </a:t>
              </a:r>
              <a:r>
                <a:rPr lang="en-US" altLang="ja-JP" sz="2800" b="1">
                  <a:solidFill>
                    <a:srgbClr val="000000"/>
                  </a:solidFill>
                </a:rPr>
                <a:t>&gt;</a:t>
              </a:r>
              <a:r>
                <a:rPr lang="en-US" altLang="ja-JP" sz="2800">
                  <a:solidFill>
                    <a:srgbClr val="000000"/>
                  </a:solidFill>
                </a:rPr>
                <a:t> -0.5	</a:t>
              </a:r>
            </a:p>
          </p:txBody>
        </p:sp>
        <p:sp>
          <p:nvSpPr>
            <p:cNvPr id="153637" name="Text Box 36"/>
            <p:cNvSpPr txBox="1">
              <a:spLocks noChangeArrowheads="1"/>
            </p:cNvSpPr>
            <p:nvPr/>
          </p:nvSpPr>
          <p:spPr bwMode="auto">
            <a:xfrm>
              <a:off x="3722" y="2150"/>
              <a:ext cx="192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800">
                  <a:solidFill>
                    <a:srgbClr val="000000"/>
                  </a:solidFill>
                </a:rPr>
                <a:t>ψ</a:t>
              </a:r>
              <a:r>
                <a:rPr lang="en-US" altLang="ja-JP" sz="2000" baseline="-25000">
                  <a:solidFill>
                    <a:srgbClr val="000000"/>
                  </a:solidFill>
                </a:rPr>
                <a:t>p</a:t>
              </a:r>
              <a:r>
                <a:rPr lang="en-US" altLang="ja-JP" sz="2800">
                  <a:solidFill>
                    <a:srgbClr val="000000"/>
                  </a:solidFill>
                </a:rPr>
                <a:t>	 0   </a:t>
              </a:r>
              <a:r>
                <a:rPr lang="en-US" altLang="ja-JP" sz="2800" b="1">
                  <a:solidFill>
                    <a:srgbClr val="000000"/>
                  </a:solidFill>
                </a:rPr>
                <a:t>&lt;</a:t>
              </a:r>
              <a:r>
                <a:rPr lang="en-US" altLang="ja-JP" sz="2800">
                  <a:solidFill>
                    <a:srgbClr val="000000"/>
                  </a:solidFill>
                </a:rPr>
                <a:t>   0.4	</a:t>
              </a:r>
            </a:p>
          </p:txBody>
        </p:sp>
        <p:sp>
          <p:nvSpPr>
            <p:cNvPr id="153638" name="Text Box 37"/>
            <p:cNvSpPr txBox="1">
              <a:spLocks noChangeArrowheads="1"/>
            </p:cNvSpPr>
            <p:nvPr/>
          </p:nvSpPr>
          <p:spPr bwMode="auto">
            <a:xfrm>
              <a:off x="3708" y="2534"/>
              <a:ext cx="2398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800">
                  <a:solidFill>
                    <a:srgbClr val="000000"/>
                  </a:solidFill>
                </a:rPr>
                <a:t>ψ     -0.1 </a:t>
              </a:r>
              <a:r>
                <a:rPr lang="en-US" altLang="ja-JP" sz="2800" b="1">
                  <a:solidFill>
                    <a:srgbClr val="000000"/>
                  </a:solidFill>
                </a:rPr>
                <a:t>=  </a:t>
              </a:r>
              <a:r>
                <a:rPr lang="en-US" altLang="ja-JP" sz="2800">
                  <a:solidFill>
                    <a:srgbClr val="000000"/>
                  </a:solidFill>
                </a:rPr>
                <a:t>-0.1 	</a:t>
              </a:r>
            </a:p>
          </p:txBody>
        </p:sp>
        <p:sp>
          <p:nvSpPr>
            <p:cNvPr id="153639" name="Text Box 38"/>
            <p:cNvSpPr txBox="1">
              <a:spLocks noChangeArrowheads="1"/>
            </p:cNvSpPr>
            <p:nvPr/>
          </p:nvSpPr>
          <p:spPr bwMode="auto">
            <a:xfrm>
              <a:off x="4208" y="2834"/>
              <a:ext cx="952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800">
                  <a:solidFill>
                    <a:srgbClr val="000000"/>
                  </a:solidFill>
                </a:rPr>
                <a:t>(ψ</a:t>
              </a:r>
              <a:r>
                <a:rPr lang="en-US" altLang="ja-JP" sz="2000">
                  <a:solidFill>
                    <a:srgbClr val="000000"/>
                  </a:solidFill>
                </a:rPr>
                <a:t>1 </a:t>
              </a:r>
              <a:r>
                <a:rPr lang="en-US" altLang="ja-JP" sz="2800">
                  <a:solidFill>
                    <a:srgbClr val="000000"/>
                  </a:solidFill>
                </a:rPr>
                <a:t>=</a:t>
              </a:r>
              <a:r>
                <a:rPr lang="en-US" altLang="ja-JP" sz="3600">
                  <a:solidFill>
                    <a:srgbClr val="000000"/>
                  </a:solidFill>
                </a:rPr>
                <a:t> </a:t>
              </a:r>
              <a:r>
                <a:rPr lang="en-US" altLang="ja-JP" sz="2800">
                  <a:solidFill>
                    <a:srgbClr val="000000"/>
                  </a:solidFill>
                </a:rPr>
                <a:t>ψ</a:t>
              </a:r>
              <a:r>
                <a:rPr lang="en-US" altLang="ja-JP" sz="2000">
                  <a:solidFill>
                    <a:srgbClr val="000000"/>
                  </a:solidFill>
                </a:rPr>
                <a:t>2</a:t>
              </a:r>
              <a:r>
                <a:rPr lang="en-US" altLang="ja-JP" sz="2800">
                  <a:solidFill>
                    <a:srgbClr val="000000"/>
                  </a:solidFill>
                </a:rPr>
                <a:t>)</a:t>
              </a:r>
              <a:endParaRPr lang="en-US" altLang="ja-JP" sz="2000">
                <a:solidFill>
                  <a:srgbClr val="000000"/>
                </a:solidFill>
              </a:endParaRPr>
            </a:p>
          </p:txBody>
        </p:sp>
        <p:grpSp>
          <p:nvGrpSpPr>
            <p:cNvPr id="153640" name="Group 39"/>
            <p:cNvGrpSpPr>
              <a:grpSpLocks/>
            </p:cNvGrpSpPr>
            <p:nvPr/>
          </p:nvGrpSpPr>
          <p:grpSpPr bwMode="auto">
            <a:xfrm>
              <a:off x="3678" y="2322"/>
              <a:ext cx="1980" cy="174"/>
              <a:chOff x="3678" y="2322"/>
              <a:chExt cx="1980" cy="174"/>
            </a:xfrm>
          </p:grpSpPr>
          <p:sp>
            <p:nvSpPr>
              <p:cNvPr id="153642" name="Line 40"/>
              <p:cNvSpPr>
                <a:spLocks noChangeShapeType="1"/>
              </p:cNvSpPr>
              <p:nvPr/>
            </p:nvSpPr>
            <p:spPr bwMode="auto">
              <a:xfrm flipV="1">
                <a:off x="3678" y="2496"/>
                <a:ext cx="19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53643" name="Line 41"/>
              <p:cNvSpPr>
                <a:spLocks noChangeShapeType="1"/>
              </p:cNvSpPr>
              <p:nvPr/>
            </p:nvSpPr>
            <p:spPr bwMode="auto">
              <a:xfrm flipV="1">
                <a:off x="3678" y="2322"/>
                <a:ext cx="0" cy="1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53641" name="Text Box 42"/>
            <p:cNvSpPr txBox="1">
              <a:spLocks noChangeArrowheads="1"/>
            </p:cNvSpPr>
            <p:nvPr/>
          </p:nvSpPr>
          <p:spPr bwMode="auto">
            <a:xfrm>
              <a:off x="3416" y="2227"/>
              <a:ext cx="26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>
                  <a:solidFill>
                    <a:srgbClr val="000000"/>
                  </a:solidFill>
                </a:rPr>
                <a:t>+</a:t>
              </a:r>
            </a:p>
          </p:txBody>
        </p:sp>
      </p:grpSp>
      <p:sp>
        <p:nvSpPr>
          <p:cNvPr id="313387" name="Text Box 43"/>
          <p:cNvSpPr txBox="1">
            <a:spLocks noChangeArrowheads="1"/>
          </p:cNvSpPr>
          <p:nvPr/>
        </p:nvSpPr>
        <p:spPr bwMode="auto">
          <a:xfrm>
            <a:off x="5832475" y="5318125"/>
            <a:ext cx="1612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000000"/>
                </a:solidFill>
              </a:rPr>
              <a:t>+</a:t>
            </a:r>
            <a:r>
              <a:rPr lang="en-US" altLang="ja-JP" sz="3600">
                <a:solidFill>
                  <a:srgbClr val="000000"/>
                </a:solidFill>
              </a:rPr>
              <a:t> </a:t>
            </a:r>
            <a:r>
              <a:rPr lang="ja-JP" altLang="en-US" sz="3600">
                <a:solidFill>
                  <a:srgbClr val="000000"/>
                </a:solidFill>
              </a:rPr>
              <a:t>・・・</a:t>
            </a:r>
          </a:p>
        </p:txBody>
      </p:sp>
      <p:sp>
        <p:nvSpPr>
          <p:cNvPr id="153633" name="AutoShape 15"/>
          <p:cNvSpPr>
            <a:spLocks noChangeArrowheads="1"/>
          </p:cNvSpPr>
          <p:nvPr/>
        </p:nvSpPr>
        <p:spPr bwMode="auto">
          <a:xfrm>
            <a:off x="7594600" y="1870075"/>
            <a:ext cx="581025" cy="7334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</a:rPr>
              <a:t>P</a:t>
            </a:r>
            <a:endParaRPr lang="ja-JP" altLang="en-US" sz="3600">
              <a:solidFill>
                <a:srgbClr val="000000"/>
              </a:solidFill>
            </a:endParaRPr>
          </a:p>
        </p:txBody>
      </p:sp>
      <p:sp>
        <p:nvSpPr>
          <p:cNvPr id="153634" name="Text Box 28"/>
          <p:cNvSpPr txBox="1">
            <a:spLocks noChangeArrowheads="1"/>
          </p:cNvSpPr>
          <p:nvPr/>
        </p:nvSpPr>
        <p:spPr bwMode="auto">
          <a:xfrm>
            <a:off x="3824288" y="398463"/>
            <a:ext cx="14668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</a:rPr>
              <a:t>ψ</a:t>
            </a:r>
            <a:r>
              <a:rPr lang="en-US" altLang="ja-JP" sz="2800">
                <a:solidFill>
                  <a:srgbClr val="000000"/>
                </a:solidFill>
              </a:rPr>
              <a:t>1</a:t>
            </a:r>
            <a:r>
              <a:rPr lang="en-US" altLang="ja-JP" sz="3600">
                <a:solidFill>
                  <a:srgbClr val="000000"/>
                </a:solidFill>
              </a:rPr>
              <a:t>   ψ</a:t>
            </a:r>
            <a:r>
              <a:rPr lang="en-US" altLang="ja-JP" sz="28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53635" name="Text Box 28"/>
          <p:cNvSpPr txBox="1">
            <a:spLocks noChangeArrowheads="1"/>
          </p:cNvSpPr>
          <p:nvPr/>
        </p:nvSpPr>
        <p:spPr bwMode="auto">
          <a:xfrm>
            <a:off x="1246188" y="420688"/>
            <a:ext cx="14684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</a:rPr>
              <a:t>ψ</a:t>
            </a:r>
            <a:r>
              <a:rPr lang="en-US" altLang="ja-JP" sz="2800">
                <a:solidFill>
                  <a:srgbClr val="000000"/>
                </a:solidFill>
              </a:rPr>
              <a:t>1</a:t>
            </a:r>
            <a:r>
              <a:rPr lang="en-US" altLang="ja-JP" sz="3600">
                <a:solidFill>
                  <a:srgbClr val="000000"/>
                </a:solidFill>
              </a:rPr>
              <a:t>   ψ</a:t>
            </a:r>
            <a:r>
              <a:rPr lang="en-US" altLang="ja-JP" sz="2800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31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61" grpId="0"/>
      <p:bldP spid="313362" grpId="0"/>
      <p:bldP spid="313370" grpId="0"/>
      <p:bldP spid="313376" grpId="0" animBg="1"/>
      <p:bldP spid="31338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388938" y="1558925"/>
            <a:ext cx="4006850" cy="23034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4786313" y="1530350"/>
            <a:ext cx="3829050" cy="23399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5652" name="Oval 4"/>
          <p:cNvSpPr>
            <a:spLocks noChangeArrowheads="1"/>
          </p:cNvSpPr>
          <p:nvPr/>
        </p:nvSpPr>
        <p:spPr bwMode="auto">
          <a:xfrm>
            <a:off x="1352550" y="2203450"/>
            <a:ext cx="1104900" cy="830263"/>
          </a:xfrm>
          <a:prstGeom prst="ellipse">
            <a:avLst/>
          </a:prstGeom>
          <a:noFill/>
          <a:ln w="571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5653" name="AutoShape 5"/>
          <p:cNvSpPr>
            <a:spLocks noChangeArrowheads="1"/>
          </p:cNvSpPr>
          <p:nvPr/>
        </p:nvSpPr>
        <p:spPr bwMode="auto">
          <a:xfrm>
            <a:off x="5486400" y="2200275"/>
            <a:ext cx="2798763" cy="654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5654" name="AutoShape 6"/>
          <p:cNvSpPr>
            <a:spLocks noChangeArrowheads="1"/>
          </p:cNvSpPr>
          <p:nvPr/>
        </p:nvSpPr>
        <p:spPr bwMode="auto">
          <a:xfrm>
            <a:off x="5467350" y="2206625"/>
            <a:ext cx="2847975" cy="6540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1050925" y="558800"/>
            <a:ext cx="25320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</a:rPr>
              <a:t>Animal cells</a:t>
            </a:r>
            <a:endParaRPr lang="ja-JP" altLang="en-US" sz="3600">
              <a:solidFill>
                <a:srgbClr val="000000"/>
              </a:solidFill>
            </a:endParaRPr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6308725" y="577850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</a:rPr>
              <a:t>Plant cells</a:t>
            </a:r>
            <a:endParaRPr lang="ja-JP" altLang="en-US" sz="3600">
              <a:solidFill>
                <a:srgbClr val="000000"/>
              </a:solidFill>
            </a:endParaRPr>
          </a:p>
        </p:txBody>
      </p:sp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2851150" y="147638"/>
            <a:ext cx="36242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</a:rPr>
              <a:t>(View from water potential)</a:t>
            </a: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354013" y="3990975"/>
            <a:ext cx="56610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CC6600"/>
                </a:solidFill>
              </a:rPr>
              <a:t>細胞膜 </a:t>
            </a:r>
            <a:r>
              <a:rPr lang="en-US" altLang="ja-JP" sz="3600">
                <a:solidFill>
                  <a:srgbClr val="CC6600"/>
                </a:solidFill>
              </a:rPr>
              <a:t>Plasma-membrane</a:t>
            </a:r>
            <a:endParaRPr lang="ja-JP" altLang="en-US" sz="3600">
              <a:solidFill>
                <a:srgbClr val="CC6600"/>
              </a:solidFill>
            </a:endParaRPr>
          </a:p>
        </p:txBody>
      </p:sp>
      <p:sp>
        <p:nvSpPr>
          <p:cNvPr id="155659" name="Line 11"/>
          <p:cNvSpPr>
            <a:spLocks noChangeShapeType="1"/>
          </p:cNvSpPr>
          <p:nvPr/>
        </p:nvSpPr>
        <p:spPr bwMode="auto">
          <a:xfrm>
            <a:off x="2425700" y="2776538"/>
            <a:ext cx="557213" cy="1292225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5660" name="Line 12"/>
          <p:cNvSpPr>
            <a:spLocks noChangeShapeType="1"/>
          </p:cNvSpPr>
          <p:nvPr/>
        </p:nvSpPr>
        <p:spPr bwMode="auto">
          <a:xfrm flipH="1">
            <a:off x="4183063" y="2863850"/>
            <a:ext cx="1798637" cy="1216025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5661" name="Text Box 13"/>
          <p:cNvSpPr txBox="1">
            <a:spLocks noChangeArrowheads="1"/>
          </p:cNvSpPr>
          <p:nvPr/>
        </p:nvSpPr>
        <p:spPr bwMode="auto">
          <a:xfrm>
            <a:off x="5557838" y="3998913"/>
            <a:ext cx="336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000000"/>
                </a:solidFill>
              </a:rPr>
              <a:t>細胞壁 </a:t>
            </a:r>
            <a:r>
              <a:rPr lang="en-US" altLang="ja-JP" sz="3600">
                <a:solidFill>
                  <a:srgbClr val="000000"/>
                </a:solidFill>
              </a:rPr>
              <a:t>Cell wall</a:t>
            </a:r>
            <a:endParaRPr lang="ja-JP" altLang="en-US" sz="3600">
              <a:solidFill>
                <a:srgbClr val="000000"/>
              </a:solidFill>
            </a:endParaRPr>
          </a:p>
        </p:txBody>
      </p:sp>
      <p:sp>
        <p:nvSpPr>
          <p:cNvPr id="155662" name="Line 14"/>
          <p:cNvSpPr>
            <a:spLocks noChangeShapeType="1"/>
          </p:cNvSpPr>
          <p:nvPr/>
        </p:nvSpPr>
        <p:spPr bwMode="auto">
          <a:xfrm>
            <a:off x="7194550" y="2886075"/>
            <a:ext cx="384175" cy="1125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5663" name="Text Box 15"/>
          <p:cNvSpPr txBox="1">
            <a:spLocks noChangeArrowheads="1"/>
          </p:cNvSpPr>
          <p:nvPr/>
        </p:nvSpPr>
        <p:spPr bwMode="auto">
          <a:xfrm>
            <a:off x="436563" y="4781550"/>
            <a:ext cx="36941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z="2800">
                <a:solidFill>
                  <a:srgbClr val="000000"/>
                </a:solidFill>
              </a:rPr>
              <a:t>Inner ψ</a:t>
            </a:r>
            <a:r>
              <a:rPr lang="en-US" altLang="ja-JP" sz="2800" baseline="-25000">
                <a:solidFill>
                  <a:srgbClr val="000000"/>
                </a:solidFill>
              </a:rPr>
              <a:t>osm</a:t>
            </a:r>
            <a:r>
              <a:rPr lang="en-US" altLang="ja-JP" sz="2800">
                <a:solidFill>
                  <a:srgbClr val="000000"/>
                </a:solidFill>
              </a:rPr>
              <a:t> = Outer ψ</a:t>
            </a:r>
            <a:r>
              <a:rPr lang="en-US" altLang="ja-JP" sz="2800" baseline="-25000">
                <a:solidFill>
                  <a:srgbClr val="000000"/>
                </a:solidFill>
              </a:rPr>
              <a:t>osm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z="2800">
                <a:solidFill>
                  <a:srgbClr val="000000"/>
                </a:solidFill>
              </a:rPr>
              <a:t>Inner ψ</a:t>
            </a:r>
            <a:r>
              <a:rPr lang="en-US" altLang="ja-JP" sz="2800" baseline="-25000">
                <a:solidFill>
                  <a:srgbClr val="000000"/>
                </a:solidFill>
              </a:rPr>
              <a:t>w</a:t>
            </a:r>
            <a:r>
              <a:rPr lang="en-US" altLang="ja-JP" sz="2800">
                <a:solidFill>
                  <a:srgbClr val="000000"/>
                </a:solidFill>
              </a:rPr>
              <a:t> = Outer ψ</a:t>
            </a:r>
            <a:r>
              <a:rPr lang="en-US" altLang="ja-JP" sz="2800" baseline="-25000">
                <a:solidFill>
                  <a:srgbClr val="000000"/>
                </a:solidFill>
              </a:rPr>
              <a:t>w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ja-JP" altLang="en-US" sz="280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2800">
              <a:solidFill>
                <a:srgbClr val="000000"/>
              </a:solidFill>
            </a:endParaRPr>
          </a:p>
        </p:txBody>
      </p:sp>
      <p:sp>
        <p:nvSpPr>
          <p:cNvPr id="155664" name="Text Box 16"/>
          <p:cNvSpPr txBox="1">
            <a:spLocks noChangeArrowheads="1"/>
          </p:cNvSpPr>
          <p:nvPr/>
        </p:nvSpPr>
        <p:spPr bwMode="auto">
          <a:xfrm>
            <a:off x="4899025" y="4721225"/>
            <a:ext cx="36893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z="2800">
                <a:solidFill>
                  <a:srgbClr val="000000"/>
                </a:solidFill>
              </a:rPr>
              <a:t>Inner ψ</a:t>
            </a:r>
            <a:r>
              <a:rPr lang="en-US" altLang="ja-JP" sz="2800" baseline="-25000">
                <a:solidFill>
                  <a:srgbClr val="000000"/>
                </a:solidFill>
              </a:rPr>
              <a:t>osm</a:t>
            </a:r>
            <a:r>
              <a:rPr lang="en-US" altLang="ja-JP" sz="2800">
                <a:solidFill>
                  <a:srgbClr val="000000"/>
                </a:solidFill>
              </a:rPr>
              <a:t> ≠ Outer ψ</a:t>
            </a:r>
            <a:r>
              <a:rPr lang="en-US" altLang="ja-JP" sz="2800" baseline="-25000">
                <a:solidFill>
                  <a:srgbClr val="000000"/>
                </a:solidFill>
              </a:rPr>
              <a:t>osm</a:t>
            </a:r>
            <a:endParaRPr lang="ja-JP" altLang="en-US" sz="2800" baseline="-2500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z="2800">
                <a:solidFill>
                  <a:srgbClr val="000000"/>
                </a:solidFill>
              </a:rPr>
              <a:t>Presser at call wall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z="2800">
                <a:solidFill>
                  <a:srgbClr val="000000"/>
                </a:solidFill>
              </a:rPr>
              <a:t>Inner ψ</a:t>
            </a:r>
            <a:r>
              <a:rPr lang="en-US" altLang="ja-JP" sz="2800" baseline="-25000">
                <a:solidFill>
                  <a:srgbClr val="000000"/>
                </a:solidFill>
              </a:rPr>
              <a:t>w</a:t>
            </a:r>
            <a:r>
              <a:rPr lang="en-US" altLang="ja-JP" sz="2800">
                <a:solidFill>
                  <a:srgbClr val="000000"/>
                </a:solidFill>
              </a:rPr>
              <a:t> = Outer ψ</a:t>
            </a:r>
            <a:r>
              <a:rPr lang="en-US" altLang="ja-JP" sz="2800" baseline="-25000">
                <a:solidFill>
                  <a:srgbClr val="000000"/>
                </a:solidFill>
              </a:rPr>
              <a:t>w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ja-JP" sz="280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3"/>
          <p:cNvSpPr txBox="1">
            <a:spLocks noChangeArrowheads="1"/>
          </p:cNvSpPr>
          <p:nvPr/>
        </p:nvSpPr>
        <p:spPr bwMode="auto">
          <a:xfrm>
            <a:off x="1495425" y="279400"/>
            <a:ext cx="63849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43025" algn="l"/>
              </a:tabLs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43025" algn="l"/>
              </a:tabLs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43025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43025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4C"/>
                </a:solidFill>
              </a:rPr>
              <a:t>土壌水分が足りない場合（乾燥地、塩ストレス）</a:t>
            </a:r>
            <a:endParaRPr lang="en-US" altLang="ja-JP" sz="2400">
              <a:solidFill>
                <a:srgbClr val="00004C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4C"/>
                </a:solidFill>
              </a:rPr>
              <a:t>At low water potential of soil (drought/ salt stress)</a:t>
            </a:r>
            <a:endParaRPr lang="ja-JP" altLang="en-US" sz="2400">
              <a:solidFill>
                <a:srgbClr val="00004C"/>
              </a:solidFill>
            </a:endParaRPr>
          </a:p>
        </p:txBody>
      </p:sp>
      <p:grpSp>
        <p:nvGrpSpPr>
          <p:cNvPr id="157699" name="グループ化 34"/>
          <p:cNvGrpSpPr>
            <a:grpSpLocks/>
          </p:cNvGrpSpPr>
          <p:nvPr/>
        </p:nvGrpSpPr>
        <p:grpSpPr bwMode="auto">
          <a:xfrm>
            <a:off x="193675" y="1035050"/>
            <a:ext cx="2682875" cy="2727325"/>
            <a:chOff x="357514" y="3714751"/>
            <a:chExt cx="2683033" cy="2726158"/>
          </a:xfrm>
        </p:grpSpPr>
        <p:cxnSp>
          <p:nvCxnSpPr>
            <p:cNvPr id="157738" name="直線矢印コネクタ 5"/>
            <p:cNvCxnSpPr>
              <a:cxnSpLocks noChangeShapeType="1"/>
            </p:cNvCxnSpPr>
            <p:nvPr/>
          </p:nvCxnSpPr>
          <p:spPr bwMode="auto">
            <a:xfrm rot="16200000" flipH="1">
              <a:off x="214282" y="4572008"/>
              <a:ext cx="1428760" cy="1588"/>
            </a:xfrm>
            <a:prstGeom prst="straightConnector1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7739" name="テキスト ボックス 7"/>
            <p:cNvSpPr txBox="1">
              <a:spLocks noChangeArrowheads="1"/>
            </p:cNvSpPr>
            <p:nvPr/>
          </p:nvSpPr>
          <p:spPr bwMode="auto">
            <a:xfrm>
              <a:off x="357514" y="3929016"/>
              <a:ext cx="461614" cy="1776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>
                  <a:solidFill>
                    <a:srgbClr val="00004C"/>
                  </a:solidFill>
                </a:rPr>
                <a:t>水ポテンシャル </a:t>
              </a:r>
            </a:p>
          </p:txBody>
        </p:sp>
        <p:sp>
          <p:nvSpPr>
            <p:cNvPr id="157740" name="テキスト ボックス 8"/>
            <p:cNvSpPr txBox="1">
              <a:spLocks noChangeArrowheads="1"/>
            </p:cNvSpPr>
            <p:nvPr/>
          </p:nvSpPr>
          <p:spPr bwMode="auto">
            <a:xfrm>
              <a:off x="1071537" y="3714751"/>
              <a:ext cx="1422027" cy="369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>
                  <a:solidFill>
                    <a:srgbClr val="00004C"/>
                  </a:solidFill>
                </a:rPr>
                <a:t>－　</a:t>
              </a:r>
              <a:r>
                <a:rPr lang="en-US" altLang="ja-JP" sz="2000">
                  <a:solidFill>
                    <a:srgbClr val="00004C"/>
                  </a:solidFill>
                </a:rPr>
                <a:t>0</a:t>
              </a:r>
              <a:r>
                <a:rPr lang="ja-JP" altLang="en-US" sz="2000">
                  <a:solidFill>
                    <a:srgbClr val="00004C"/>
                  </a:solidFill>
                </a:rPr>
                <a:t>　純水</a:t>
              </a:r>
            </a:p>
          </p:txBody>
        </p:sp>
        <p:cxnSp>
          <p:nvCxnSpPr>
            <p:cNvPr id="157741" name="直線コネクタ 10"/>
            <p:cNvCxnSpPr>
              <a:cxnSpLocks noChangeShapeType="1"/>
            </p:cNvCxnSpPr>
            <p:nvPr/>
          </p:nvCxnSpPr>
          <p:spPr bwMode="auto">
            <a:xfrm>
              <a:off x="1142976" y="4357694"/>
              <a:ext cx="714380" cy="1588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7742" name="直線コネクタ 11"/>
            <p:cNvCxnSpPr>
              <a:cxnSpLocks noChangeShapeType="1"/>
            </p:cNvCxnSpPr>
            <p:nvPr/>
          </p:nvCxnSpPr>
          <p:spPr bwMode="auto">
            <a:xfrm>
              <a:off x="2214546" y="4714884"/>
              <a:ext cx="714380" cy="1588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7743" name="右中かっこ 18"/>
            <p:cNvSpPr>
              <a:spLocks/>
            </p:cNvSpPr>
            <p:nvPr/>
          </p:nvSpPr>
          <p:spPr bwMode="auto">
            <a:xfrm rot="5400000">
              <a:off x="1964514" y="5630384"/>
              <a:ext cx="357190" cy="383577"/>
            </a:xfrm>
            <a:prstGeom prst="rightBrace">
              <a:avLst>
                <a:gd name="adj1" fmla="val 8327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44" name="テキスト ボックス 21"/>
            <p:cNvSpPr txBox="1">
              <a:spLocks noChangeArrowheads="1"/>
            </p:cNvSpPr>
            <p:nvPr/>
          </p:nvSpPr>
          <p:spPr bwMode="auto">
            <a:xfrm>
              <a:off x="1785919" y="6071660"/>
              <a:ext cx="590481" cy="369249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solidFill>
                    <a:srgbClr val="00004C"/>
                  </a:solidFill>
                </a:rPr>
                <a:t>Wet</a:t>
              </a: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45" name="テキスト ボックス 24"/>
            <p:cNvSpPr txBox="1">
              <a:spLocks noChangeArrowheads="1"/>
            </p:cNvSpPr>
            <p:nvPr/>
          </p:nvSpPr>
          <p:spPr bwMode="auto">
            <a:xfrm>
              <a:off x="1214416" y="5071759"/>
              <a:ext cx="596572" cy="369249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solidFill>
                    <a:srgbClr val="00004C"/>
                  </a:solidFill>
                </a:rPr>
                <a:t>Soil</a:t>
              </a: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46" name="テキスト ボックス 25"/>
            <p:cNvSpPr txBox="1">
              <a:spLocks noChangeArrowheads="1"/>
            </p:cNvSpPr>
            <p:nvPr/>
          </p:nvSpPr>
          <p:spPr bwMode="auto">
            <a:xfrm>
              <a:off x="2357423" y="5071759"/>
              <a:ext cx="683124" cy="369249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solidFill>
                    <a:srgbClr val="00004C"/>
                  </a:solidFill>
                </a:rPr>
                <a:t>Root</a:t>
              </a:r>
              <a:endParaRPr lang="ja-JP" altLang="en-US" sz="2000">
                <a:solidFill>
                  <a:srgbClr val="00004C"/>
                </a:solidFill>
              </a:endParaRPr>
            </a:p>
          </p:txBody>
        </p:sp>
      </p:grpSp>
      <p:grpSp>
        <p:nvGrpSpPr>
          <p:cNvPr id="3" name="グループ化 35"/>
          <p:cNvGrpSpPr>
            <a:grpSpLocks/>
          </p:cNvGrpSpPr>
          <p:nvPr/>
        </p:nvGrpSpPr>
        <p:grpSpPr bwMode="auto">
          <a:xfrm>
            <a:off x="3411538" y="1809750"/>
            <a:ext cx="2679700" cy="1939925"/>
            <a:chOff x="3719003" y="4500570"/>
            <a:chExt cx="2678628" cy="1937707"/>
          </a:xfrm>
        </p:grpSpPr>
        <p:cxnSp>
          <p:nvCxnSpPr>
            <p:cNvPr id="157732" name="直線コネクタ 12"/>
            <p:cNvCxnSpPr>
              <a:cxnSpLocks noChangeShapeType="1"/>
            </p:cNvCxnSpPr>
            <p:nvPr/>
          </p:nvCxnSpPr>
          <p:spPr bwMode="auto">
            <a:xfrm>
              <a:off x="4071934" y="4500570"/>
              <a:ext cx="714380" cy="1588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7733" name="直線コネクタ 13"/>
            <p:cNvCxnSpPr>
              <a:cxnSpLocks noChangeShapeType="1"/>
            </p:cNvCxnSpPr>
            <p:nvPr/>
          </p:nvCxnSpPr>
          <p:spPr bwMode="auto">
            <a:xfrm>
              <a:off x="5214942" y="4714884"/>
              <a:ext cx="714380" cy="1588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7734" name="右中かっこ 19"/>
            <p:cNvSpPr>
              <a:spLocks/>
            </p:cNvSpPr>
            <p:nvPr/>
          </p:nvSpPr>
          <p:spPr bwMode="auto">
            <a:xfrm rot="5400000">
              <a:off x="4822034" y="5630405"/>
              <a:ext cx="357190" cy="383528"/>
            </a:xfrm>
            <a:prstGeom prst="rightBrace">
              <a:avLst>
                <a:gd name="adj1" fmla="val 8326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35" name="テキスト ボックス 22"/>
            <p:cNvSpPr txBox="1">
              <a:spLocks noChangeArrowheads="1"/>
            </p:cNvSpPr>
            <p:nvPr/>
          </p:nvSpPr>
          <p:spPr bwMode="auto">
            <a:xfrm>
              <a:off x="3719003" y="6069207"/>
              <a:ext cx="2678628" cy="36907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solidFill>
                    <a:srgbClr val="00004C"/>
                  </a:solidFill>
                </a:rPr>
                <a:t>Weak drought/salt stress</a:t>
              </a: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36" name="テキスト ボックス 26"/>
            <p:cNvSpPr txBox="1">
              <a:spLocks noChangeArrowheads="1"/>
            </p:cNvSpPr>
            <p:nvPr/>
          </p:nvSpPr>
          <p:spPr bwMode="auto">
            <a:xfrm>
              <a:off x="4143929" y="5071664"/>
              <a:ext cx="553226" cy="36907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solidFill>
                    <a:srgbClr val="00004C"/>
                  </a:solidFill>
                </a:rPr>
                <a:t>soil</a:t>
              </a: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37" name="テキスト ボックス 27"/>
            <p:cNvSpPr txBox="1">
              <a:spLocks noChangeArrowheads="1"/>
            </p:cNvSpPr>
            <p:nvPr/>
          </p:nvSpPr>
          <p:spPr bwMode="auto">
            <a:xfrm>
              <a:off x="5286659" y="5071664"/>
              <a:ext cx="683039" cy="36907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solidFill>
                    <a:srgbClr val="00004C"/>
                  </a:solidFill>
                </a:rPr>
                <a:t>Root</a:t>
              </a:r>
              <a:endParaRPr lang="ja-JP" altLang="en-US" sz="2000">
                <a:solidFill>
                  <a:srgbClr val="00004C"/>
                </a:solidFill>
              </a:endParaRPr>
            </a:p>
          </p:txBody>
        </p:sp>
      </p:grpSp>
      <p:sp>
        <p:nvSpPr>
          <p:cNvPr id="31" name="右矢印 30"/>
          <p:cNvSpPr>
            <a:spLocks noChangeArrowheads="1"/>
          </p:cNvSpPr>
          <p:nvPr/>
        </p:nvSpPr>
        <p:spPr bwMode="auto">
          <a:xfrm rot="1500493">
            <a:off x="1828800" y="1473200"/>
            <a:ext cx="285750" cy="7350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ja-JP" altLang="en-US" sz="2000">
              <a:solidFill>
                <a:srgbClr val="00004C"/>
              </a:solidFill>
            </a:endParaRPr>
          </a:p>
        </p:txBody>
      </p:sp>
      <p:sp>
        <p:nvSpPr>
          <p:cNvPr id="32" name="右矢印 31"/>
          <p:cNvSpPr>
            <a:spLocks noChangeArrowheads="1"/>
          </p:cNvSpPr>
          <p:nvPr/>
        </p:nvSpPr>
        <p:spPr bwMode="auto">
          <a:xfrm rot="770902">
            <a:off x="4584700" y="1539875"/>
            <a:ext cx="285750" cy="7350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ja-JP" altLang="en-US" sz="2000">
              <a:solidFill>
                <a:srgbClr val="00004C"/>
              </a:solidFill>
            </a:endParaRPr>
          </a:p>
        </p:txBody>
      </p:sp>
      <p:grpSp>
        <p:nvGrpSpPr>
          <p:cNvPr id="4" name="グループ化 36"/>
          <p:cNvGrpSpPr>
            <a:grpSpLocks/>
          </p:cNvGrpSpPr>
          <p:nvPr/>
        </p:nvGrpSpPr>
        <p:grpSpPr bwMode="auto">
          <a:xfrm>
            <a:off x="6162675" y="1749425"/>
            <a:ext cx="2849563" cy="1990725"/>
            <a:chOff x="6458728" y="4442340"/>
            <a:chExt cx="2848185" cy="1987230"/>
          </a:xfrm>
        </p:grpSpPr>
        <p:cxnSp>
          <p:nvCxnSpPr>
            <p:cNvPr id="157725" name="直線コネクタ 14"/>
            <p:cNvCxnSpPr>
              <a:cxnSpLocks noChangeShapeType="1"/>
            </p:cNvCxnSpPr>
            <p:nvPr/>
          </p:nvCxnSpPr>
          <p:spPr bwMode="auto">
            <a:xfrm>
              <a:off x="6929454" y="4857760"/>
              <a:ext cx="714380" cy="1588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7726" name="直線コネクタ 15"/>
            <p:cNvCxnSpPr>
              <a:cxnSpLocks noChangeShapeType="1"/>
            </p:cNvCxnSpPr>
            <p:nvPr/>
          </p:nvCxnSpPr>
          <p:spPr bwMode="auto">
            <a:xfrm>
              <a:off x="8072462" y="4714884"/>
              <a:ext cx="714380" cy="1588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7727" name="右中かっこ 20"/>
            <p:cNvSpPr>
              <a:spLocks/>
            </p:cNvSpPr>
            <p:nvPr/>
          </p:nvSpPr>
          <p:spPr bwMode="auto">
            <a:xfrm rot="5400000">
              <a:off x="7608115" y="5630404"/>
              <a:ext cx="357190" cy="383528"/>
            </a:xfrm>
            <a:prstGeom prst="rightBrace">
              <a:avLst>
                <a:gd name="adj1" fmla="val 8326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28" name="テキスト ボックス 23"/>
            <p:cNvSpPr txBox="1">
              <a:spLocks noChangeArrowheads="1"/>
            </p:cNvSpPr>
            <p:nvPr/>
          </p:nvSpPr>
          <p:spPr bwMode="auto">
            <a:xfrm>
              <a:off x="6458728" y="6060672"/>
              <a:ext cx="2848185" cy="36889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solidFill>
                    <a:srgbClr val="00004C"/>
                  </a:solidFill>
                </a:rPr>
                <a:t>Strong drought/salt  stress</a:t>
              </a: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29" name="テキスト ボックス 28"/>
            <p:cNvSpPr txBox="1">
              <a:spLocks noChangeArrowheads="1"/>
            </p:cNvSpPr>
            <p:nvPr/>
          </p:nvSpPr>
          <p:spPr bwMode="auto">
            <a:xfrm>
              <a:off x="7000820" y="5072360"/>
              <a:ext cx="553226" cy="36889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solidFill>
                    <a:srgbClr val="00004C"/>
                  </a:solidFill>
                </a:rPr>
                <a:t>soil</a:t>
              </a: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30" name="テキスト ボックス 29"/>
            <p:cNvSpPr txBox="1">
              <a:spLocks noChangeArrowheads="1"/>
            </p:cNvSpPr>
            <p:nvPr/>
          </p:nvSpPr>
          <p:spPr bwMode="auto">
            <a:xfrm>
              <a:off x="8143550" y="5072360"/>
              <a:ext cx="683039" cy="36889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solidFill>
                    <a:srgbClr val="00004C"/>
                  </a:solidFill>
                </a:rPr>
                <a:t>Root</a:t>
              </a:r>
              <a:endParaRPr lang="ja-JP" altLang="en-US" sz="2000">
                <a:solidFill>
                  <a:srgbClr val="00004C"/>
                </a:solidFill>
              </a:endParaRPr>
            </a:p>
          </p:txBody>
        </p:sp>
        <p:sp>
          <p:nvSpPr>
            <p:cNvPr id="157731" name="右矢印 32"/>
            <p:cNvSpPr>
              <a:spLocks noChangeArrowheads="1"/>
            </p:cNvSpPr>
            <p:nvPr/>
          </p:nvSpPr>
          <p:spPr bwMode="auto">
            <a:xfrm rot="9613773">
              <a:off x="7725999" y="4442340"/>
              <a:ext cx="285752" cy="7328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ja-JP" altLang="en-US" sz="2000">
                <a:solidFill>
                  <a:srgbClr val="00004C"/>
                </a:solidFill>
              </a:endParaRPr>
            </a:p>
          </p:txBody>
        </p:sp>
      </p:grpSp>
      <p:sp>
        <p:nvSpPr>
          <p:cNvPr id="85" name="テキスト ボックス 84"/>
          <p:cNvSpPr txBox="1">
            <a:spLocks noChangeArrowheads="1"/>
          </p:cNvSpPr>
          <p:nvPr/>
        </p:nvSpPr>
        <p:spPr bwMode="auto">
          <a:xfrm>
            <a:off x="142875" y="4286250"/>
            <a:ext cx="2571750" cy="10890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4C"/>
                </a:solidFill>
              </a:rPr>
              <a:t>細胞液の水ポテンシャルを下げる（浸透圧を上げる）</a:t>
            </a:r>
            <a:endParaRPr lang="en-US" altLang="ja-JP" sz="2400">
              <a:solidFill>
                <a:srgbClr val="00004C"/>
              </a:solidFill>
            </a:endParaRPr>
          </a:p>
        </p:txBody>
      </p:sp>
      <p:sp>
        <p:nvSpPr>
          <p:cNvPr id="157705" name="正方形/長方形 47"/>
          <p:cNvSpPr>
            <a:spLocks noChangeArrowheads="1"/>
          </p:cNvSpPr>
          <p:nvPr/>
        </p:nvSpPr>
        <p:spPr bwMode="auto">
          <a:xfrm>
            <a:off x="198438" y="2852738"/>
            <a:ext cx="695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4C"/>
                </a:solidFill>
              </a:rPr>
              <a:t>ψ</a:t>
            </a:r>
            <a:r>
              <a:rPr lang="en-US" altLang="ja-JP" sz="3600" baseline="-25000">
                <a:solidFill>
                  <a:srgbClr val="00004C"/>
                </a:solidFill>
              </a:rPr>
              <a:t>w</a:t>
            </a:r>
            <a:endParaRPr lang="ja-JP" altLang="en-US" sz="3600">
              <a:solidFill>
                <a:srgbClr val="00004C"/>
              </a:solidFill>
            </a:endParaRPr>
          </a:p>
        </p:txBody>
      </p:sp>
      <p:grpSp>
        <p:nvGrpSpPr>
          <p:cNvPr id="5" name="グループ化 49"/>
          <p:cNvGrpSpPr>
            <a:grpSpLocks/>
          </p:cNvGrpSpPr>
          <p:nvPr/>
        </p:nvGrpSpPr>
        <p:grpSpPr bwMode="auto">
          <a:xfrm>
            <a:off x="2720975" y="4117975"/>
            <a:ext cx="6126163" cy="2322513"/>
            <a:chOff x="2721165" y="4117975"/>
            <a:chExt cx="6125976" cy="2322306"/>
          </a:xfrm>
        </p:grpSpPr>
        <p:grpSp>
          <p:nvGrpSpPr>
            <p:cNvPr id="157707" name="グループ化 46"/>
            <p:cNvGrpSpPr>
              <a:grpSpLocks/>
            </p:cNvGrpSpPr>
            <p:nvPr/>
          </p:nvGrpSpPr>
          <p:grpSpPr bwMode="auto">
            <a:xfrm>
              <a:off x="2786362" y="4117975"/>
              <a:ext cx="6060779" cy="1753632"/>
              <a:chOff x="2786360" y="4117975"/>
              <a:chExt cx="6060778" cy="1753632"/>
            </a:xfrm>
          </p:grpSpPr>
          <p:cxnSp>
            <p:nvCxnSpPr>
              <p:cNvPr id="157709" name="直線矢印コネクタ 5"/>
              <p:cNvCxnSpPr>
                <a:cxnSpLocks noChangeShapeType="1"/>
              </p:cNvCxnSpPr>
              <p:nvPr/>
            </p:nvCxnSpPr>
            <p:spPr bwMode="auto">
              <a:xfrm rot="16200000" flipH="1">
                <a:off x="2715419" y="4831556"/>
                <a:ext cx="1428750" cy="1588"/>
              </a:xfrm>
              <a:prstGeom prst="straightConnector1">
                <a:avLst/>
              </a:prstGeom>
              <a:noFill/>
              <a:ln w="19050" algn="ctr">
                <a:solidFill>
                  <a:schemeClr val="bg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7710" name="テキスト ボックス 7"/>
              <p:cNvSpPr txBox="1">
                <a:spLocks noChangeArrowheads="1"/>
              </p:cNvSpPr>
              <p:nvPr/>
            </p:nvSpPr>
            <p:spPr bwMode="auto">
              <a:xfrm>
                <a:off x="2786360" y="4117975"/>
                <a:ext cx="461665" cy="1712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2000">
                    <a:solidFill>
                      <a:srgbClr val="00004C"/>
                    </a:solidFill>
                  </a:rPr>
                  <a:t>水ポテンシャル</a:t>
                </a:r>
              </a:p>
            </p:txBody>
          </p:sp>
          <p:cxnSp>
            <p:nvCxnSpPr>
              <p:cNvPr id="157711" name="直線コネクタ 12"/>
              <p:cNvCxnSpPr>
                <a:cxnSpLocks noChangeShapeType="1"/>
              </p:cNvCxnSpPr>
              <p:nvPr/>
            </p:nvCxnSpPr>
            <p:spPr bwMode="auto">
              <a:xfrm>
                <a:off x="3786188" y="4344988"/>
                <a:ext cx="714375" cy="1587"/>
              </a:xfrm>
              <a:prstGeom prst="line">
                <a:avLst/>
              </a:prstGeom>
              <a:noFill/>
              <a:ln w="19050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712" name="直線コネクタ 13"/>
              <p:cNvCxnSpPr>
                <a:cxnSpLocks noChangeShapeType="1"/>
              </p:cNvCxnSpPr>
              <p:nvPr/>
            </p:nvCxnSpPr>
            <p:spPr bwMode="auto">
              <a:xfrm>
                <a:off x="4929188" y="4559300"/>
                <a:ext cx="714375" cy="1588"/>
              </a:xfrm>
              <a:prstGeom prst="line">
                <a:avLst/>
              </a:prstGeom>
              <a:noFill/>
              <a:ln w="19050" algn="ctr">
                <a:solidFill>
                  <a:schemeClr val="bg2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7713" name="テキスト ボックス 26"/>
              <p:cNvSpPr txBox="1">
                <a:spLocks noChangeArrowheads="1"/>
              </p:cNvSpPr>
              <p:nvPr/>
            </p:nvSpPr>
            <p:spPr bwMode="auto">
              <a:xfrm>
                <a:off x="3857623" y="5487988"/>
                <a:ext cx="553357" cy="369332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2000">
                    <a:solidFill>
                      <a:srgbClr val="00004C"/>
                    </a:solidFill>
                  </a:rPr>
                  <a:t>soil</a:t>
                </a:r>
                <a:endParaRPr lang="ja-JP" altLang="en-US" sz="2000">
                  <a:solidFill>
                    <a:srgbClr val="00004C"/>
                  </a:solidFill>
                </a:endParaRPr>
              </a:p>
            </p:txBody>
          </p:sp>
          <p:sp>
            <p:nvSpPr>
              <p:cNvPr id="157714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5000625" y="5487988"/>
                <a:ext cx="683200" cy="369332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2000">
                    <a:solidFill>
                      <a:srgbClr val="00004C"/>
                    </a:solidFill>
                  </a:rPr>
                  <a:t>Root</a:t>
                </a:r>
                <a:endParaRPr lang="ja-JP" altLang="en-US" sz="2000">
                  <a:solidFill>
                    <a:srgbClr val="00004C"/>
                  </a:solidFill>
                </a:endParaRPr>
              </a:p>
            </p:txBody>
          </p:sp>
          <p:sp>
            <p:nvSpPr>
              <p:cNvPr id="157715" name="右矢印 31"/>
              <p:cNvSpPr>
                <a:spLocks noChangeArrowheads="1"/>
              </p:cNvSpPr>
              <p:nvPr/>
            </p:nvSpPr>
            <p:spPr bwMode="auto">
              <a:xfrm rot="2261249">
                <a:off x="4524375" y="4190088"/>
                <a:ext cx="285750" cy="73366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endParaRPr lang="ja-JP" altLang="en-US" sz="2000">
                  <a:solidFill>
                    <a:srgbClr val="00004C"/>
                  </a:solidFill>
                </a:endParaRPr>
              </a:p>
            </p:txBody>
          </p:sp>
          <p:cxnSp>
            <p:nvCxnSpPr>
              <p:cNvPr id="157716" name="直線コネクタ 12"/>
              <p:cNvCxnSpPr>
                <a:cxnSpLocks noChangeShapeType="1"/>
              </p:cNvCxnSpPr>
              <p:nvPr/>
            </p:nvCxnSpPr>
            <p:spPr bwMode="auto">
              <a:xfrm>
                <a:off x="4929188" y="4916488"/>
                <a:ext cx="714375" cy="1587"/>
              </a:xfrm>
              <a:prstGeom prst="line">
                <a:avLst/>
              </a:prstGeom>
              <a:noFill/>
              <a:ln w="19050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717" name="直線矢印コネクタ 36"/>
              <p:cNvCxnSpPr>
                <a:cxnSpLocks noChangeShapeType="1"/>
              </p:cNvCxnSpPr>
              <p:nvPr/>
            </p:nvCxnSpPr>
            <p:spPr bwMode="auto">
              <a:xfrm rot="5400000">
                <a:off x="5751513" y="4738688"/>
                <a:ext cx="357187" cy="1587"/>
              </a:xfrm>
              <a:prstGeom prst="straightConnector1">
                <a:avLst/>
              </a:prstGeom>
              <a:noFill/>
              <a:ln w="63500" algn="ctr">
                <a:solidFill>
                  <a:schemeClr val="bg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718" name="直線コネクタ 14"/>
              <p:cNvCxnSpPr>
                <a:cxnSpLocks noChangeShapeType="1"/>
              </p:cNvCxnSpPr>
              <p:nvPr/>
            </p:nvCxnSpPr>
            <p:spPr bwMode="auto">
              <a:xfrm>
                <a:off x="6700838" y="4675188"/>
                <a:ext cx="715962" cy="1587"/>
              </a:xfrm>
              <a:prstGeom prst="line">
                <a:avLst/>
              </a:prstGeom>
              <a:noFill/>
              <a:ln w="19050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719" name="直線コネクタ 15"/>
              <p:cNvCxnSpPr>
                <a:cxnSpLocks noChangeShapeType="1"/>
              </p:cNvCxnSpPr>
              <p:nvPr/>
            </p:nvCxnSpPr>
            <p:spPr bwMode="auto">
              <a:xfrm>
                <a:off x="7845425" y="4532313"/>
                <a:ext cx="714375" cy="1587"/>
              </a:xfrm>
              <a:prstGeom prst="line">
                <a:avLst/>
              </a:prstGeom>
              <a:noFill/>
              <a:ln w="19050" algn="ctr">
                <a:solidFill>
                  <a:schemeClr val="bg2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7720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6843713" y="5502275"/>
                <a:ext cx="596638" cy="369332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2000">
                    <a:solidFill>
                      <a:srgbClr val="00004C"/>
                    </a:solidFill>
                  </a:rPr>
                  <a:t>Soil</a:t>
                </a:r>
                <a:endParaRPr lang="ja-JP" altLang="en-US" sz="2000">
                  <a:solidFill>
                    <a:srgbClr val="00004C"/>
                  </a:solidFill>
                </a:endParaRPr>
              </a:p>
            </p:txBody>
          </p:sp>
          <p:sp>
            <p:nvSpPr>
              <p:cNvPr id="157721" name="テキスト ボックス 29"/>
              <p:cNvSpPr txBox="1">
                <a:spLocks noChangeArrowheads="1"/>
              </p:cNvSpPr>
              <p:nvPr/>
            </p:nvSpPr>
            <p:spPr bwMode="auto">
              <a:xfrm>
                <a:off x="7986711" y="5502275"/>
                <a:ext cx="596638" cy="369332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2000">
                    <a:solidFill>
                      <a:srgbClr val="00004C"/>
                    </a:solidFill>
                  </a:rPr>
                  <a:t>root</a:t>
                </a:r>
                <a:endParaRPr lang="ja-JP" altLang="en-US" sz="2000">
                  <a:solidFill>
                    <a:srgbClr val="00004C"/>
                  </a:solidFill>
                </a:endParaRPr>
              </a:p>
            </p:txBody>
          </p:sp>
          <p:sp>
            <p:nvSpPr>
              <p:cNvPr id="157722" name="右矢印 32"/>
              <p:cNvSpPr>
                <a:spLocks noChangeArrowheads="1"/>
              </p:cNvSpPr>
              <p:nvPr/>
            </p:nvSpPr>
            <p:spPr bwMode="auto">
              <a:xfrm rot="2748124">
                <a:off x="7552530" y="4541718"/>
                <a:ext cx="285750" cy="73366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endParaRPr lang="ja-JP" altLang="en-US" sz="2000">
                  <a:solidFill>
                    <a:srgbClr val="00004C"/>
                  </a:solidFill>
                </a:endParaRPr>
              </a:p>
            </p:txBody>
          </p:sp>
          <p:cxnSp>
            <p:nvCxnSpPr>
              <p:cNvPr id="157723" name="直線コネクタ 14"/>
              <p:cNvCxnSpPr>
                <a:cxnSpLocks noChangeShapeType="1"/>
              </p:cNvCxnSpPr>
              <p:nvPr/>
            </p:nvCxnSpPr>
            <p:spPr bwMode="auto">
              <a:xfrm>
                <a:off x="7845425" y="5145088"/>
                <a:ext cx="714375" cy="1587"/>
              </a:xfrm>
              <a:prstGeom prst="line">
                <a:avLst/>
              </a:prstGeom>
              <a:noFill/>
              <a:ln w="19050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724" name="直線矢印コネクタ 40"/>
              <p:cNvCxnSpPr>
                <a:cxnSpLocks noChangeShapeType="1"/>
              </p:cNvCxnSpPr>
              <p:nvPr/>
            </p:nvCxnSpPr>
            <p:spPr bwMode="auto">
              <a:xfrm rot="5400000">
                <a:off x="8560594" y="4858544"/>
                <a:ext cx="571500" cy="1588"/>
              </a:xfrm>
              <a:prstGeom prst="straightConnector1">
                <a:avLst/>
              </a:prstGeom>
              <a:noFill/>
              <a:ln w="63500" algn="ctr">
                <a:solidFill>
                  <a:schemeClr val="bg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57708" name="正方形/長方形 48"/>
            <p:cNvSpPr>
              <a:spLocks noChangeArrowheads="1"/>
            </p:cNvSpPr>
            <p:nvPr/>
          </p:nvSpPr>
          <p:spPr bwMode="auto">
            <a:xfrm>
              <a:off x="2721165" y="5793950"/>
              <a:ext cx="69602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3600">
                  <a:solidFill>
                    <a:srgbClr val="00004C"/>
                  </a:solidFill>
                </a:rPr>
                <a:t>ψ</a:t>
              </a:r>
              <a:r>
                <a:rPr lang="en-US" altLang="ja-JP" sz="3600" baseline="-25000">
                  <a:solidFill>
                    <a:srgbClr val="00004C"/>
                  </a:solidFill>
                </a:rPr>
                <a:t>w</a:t>
              </a:r>
              <a:endParaRPr lang="ja-JP" altLang="en-US" sz="3600">
                <a:solidFill>
                  <a:srgbClr val="00004C"/>
                </a:solidFill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8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3"/>
          <p:cNvSpPr>
            <a:spLocks noChangeArrowheads="1"/>
          </p:cNvSpPr>
          <p:nvPr/>
        </p:nvSpPr>
        <p:spPr bwMode="auto">
          <a:xfrm>
            <a:off x="1808163" y="1400175"/>
            <a:ext cx="6426200" cy="4430713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9747" name="AutoShape 2"/>
          <p:cNvSpPr>
            <a:spLocks noChangeArrowheads="1"/>
          </p:cNvSpPr>
          <p:nvPr/>
        </p:nvSpPr>
        <p:spPr bwMode="auto">
          <a:xfrm>
            <a:off x="2643188" y="2000250"/>
            <a:ext cx="5105400" cy="33305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25400">
            <a:solidFill>
              <a:schemeClr val="accent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9748" name="Oval 6" descr="小波"/>
          <p:cNvSpPr>
            <a:spLocks noChangeArrowheads="1"/>
          </p:cNvSpPr>
          <p:nvPr/>
        </p:nvSpPr>
        <p:spPr bwMode="auto">
          <a:xfrm>
            <a:off x="1858963" y="1962150"/>
            <a:ext cx="719137" cy="7508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9749" name="Oval 7"/>
          <p:cNvSpPr>
            <a:spLocks noChangeArrowheads="1"/>
          </p:cNvSpPr>
          <p:nvPr/>
        </p:nvSpPr>
        <p:spPr bwMode="auto">
          <a:xfrm>
            <a:off x="1928813" y="4857750"/>
            <a:ext cx="358775" cy="1730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9750" name="Line 15"/>
          <p:cNvSpPr>
            <a:spLocks noChangeShapeType="1"/>
          </p:cNvSpPr>
          <p:nvPr/>
        </p:nvSpPr>
        <p:spPr bwMode="auto">
          <a:xfrm flipH="1" flipV="1">
            <a:off x="1382713" y="765175"/>
            <a:ext cx="354012" cy="29432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9751" name="AutoShape 16"/>
          <p:cNvSpPr>
            <a:spLocks noChangeArrowheads="1"/>
          </p:cNvSpPr>
          <p:nvPr/>
        </p:nvSpPr>
        <p:spPr bwMode="auto">
          <a:xfrm>
            <a:off x="2236788" y="3208338"/>
            <a:ext cx="334962" cy="1365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9752" name="AutoShape 17"/>
          <p:cNvSpPr>
            <a:spLocks noChangeArrowheads="1"/>
          </p:cNvSpPr>
          <p:nvPr/>
        </p:nvSpPr>
        <p:spPr bwMode="auto">
          <a:xfrm>
            <a:off x="2236788" y="3117850"/>
            <a:ext cx="334962" cy="1365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9753" name="Oval 18"/>
          <p:cNvSpPr>
            <a:spLocks noChangeArrowheads="1"/>
          </p:cNvSpPr>
          <p:nvPr/>
        </p:nvSpPr>
        <p:spPr bwMode="auto">
          <a:xfrm>
            <a:off x="2038350" y="3457575"/>
            <a:ext cx="261938" cy="114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9754" name="Text Box 20"/>
          <p:cNvSpPr txBox="1">
            <a:spLocks noChangeArrowheads="1"/>
          </p:cNvSpPr>
          <p:nvPr/>
        </p:nvSpPr>
        <p:spPr bwMode="auto">
          <a:xfrm>
            <a:off x="1920875" y="2000250"/>
            <a:ext cx="641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核</a:t>
            </a:r>
          </a:p>
        </p:txBody>
      </p:sp>
      <p:sp>
        <p:nvSpPr>
          <p:cNvPr id="18447" name="Text Box 21"/>
          <p:cNvSpPr txBox="1">
            <a:spLocks noChangeArrowheads="1"/>
          </p:cNvSpPr>
          <p:nvPr/>
        </p:nvSpPr>
        <p:spPr bwMode="auto">
          <a:xfrm>
            <a:off x="3227388" y="2722563"/>
            <a:ext cx="42291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3200" dirty="0">
                <a:solidFill>
                  <a:srgbClr val="0000CC"/>
                </a:solidFill>
              </a:rPr>
              <a:t>液胞：</a:t>
            </a: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無機イオン 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Ions</a:t>
            </a:r>
            <a:b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dirty="0" smtClean="0">
                <a:solidFill>
                  <a:srgbClr val="0000FF"/>
                </a:solidFill>
              </a:rPr>
              <a:t>Vacuole   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32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eaLnBrk="1" hangingPunct="1">
              <a:defRPr/>
            </a:pP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</a:t>
            </a:r>
            <a:r>
              <a:rPr lang="en-US" altLang="ja-JP" sz="32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ja-JP" altLang="en-US" sz="32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塩生植物）</a:t>
            </a:r>
            <a:endParaRPr lang="en-US" altLang="ja-JP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</a:t>
            </a:r>
            <a:r>
              <a:rPr lang="en-US" altLang="ja-JP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altLang="ja-JP" sz="32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eaLnBrk="1" hangingPunct="1">
              <a:defRPr/>
            </a:pP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　　その他 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</a:t>
            </a:r>
            <a:endParaRPr lang="ja-JP" alt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9756" name="AutoShape 22"/>
          <p:cNvSpPr>
            <a:spLocks noChangeArrowheads="1"/>
          </p:cNvSpPr>
          <p:nvPr/>
        </p:nvSpPr>
        <p:spPr bwMode="auto">
          <a:xfrm>
            <a:off x="1728788" y="1298575"/>
            <a:ext cx="6613525" cy="46339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99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54" name="Text Box 32"/>
          <p:cNvSpPr txBox="1">
            <a:spLocks noChangeArrowheads="1"/>
          </p:cNvSpPr>
          <p:nvPr/>
        </p:nvSpPr>
        <p:spPr bwMode="auto">
          <a:xfrm>
            <a:off x="2428875" y="1428750"/>
            <a:ext cx="5643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200" dirty="0">
                <a:solidFill>
                  <a:prstClr val="black"/>
                </a:solidFill>
              </a:rPr>
              <a:t>細胞質：</a:t>
            </a: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糖、アミノ酸、有機物質</a:t>
            </a:r>
          </a:p>
        </p:txBody>
      </p:sp>
      <p:sp>
        <p:nvSpPr>
          <p:cNvPr id="159758" name="Text Box 34"/>
          <p:cNvSpPr txBox="1">
            <a:spLocks noChangeArrowheads="1"/>
          </p:cNvSpPr>
          <p:nvPr/>
        </p:nvSpPr>
        <p:spPr bwMode="auto">
          <a:xfrm>
            <a:off x="642938" y="1643063"/>
            <a:ext cx="5540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CC"/>
                </a:solidFill>
                <a:latin typeface="Arial" panose="020B0604020202020204" pitchFamily="34" charset="0"/>
              </a:rPr>
              <a:t>細胞外（土壌）水環境</a:t>
            </a:r>
          </a:p>
        </p:txBody>
      </p:sp>
      <p:sp>
        <p:nvSpPr>
          <p:cNvPr id="159759" name="Text Box 35"/>
          <p:cNvSpPr txBox="1">
            <a:spLocks noChangeArrowheads="1"/>
          </p:cNvSpPr>
          <p:nvPr/>
        </p:nvSpPr>
        <p:spPr bwMode="auto">
          <a:xfrm>
            <a:off x="182563" y="5353050"/>
            <a:ext cx="25606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FF3300"/>
                </a:solidFill>
                <a:latin typeface="Arial" panose="020B0604020202020204" pitchFamily="34" charset="0"/>
              </a:rPr>
              <a:t>乾燥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FF3300"/>
                </a:solidFill>
                <a:latin typeface="Arial" panose="020B0604020202020204" pitchFamily="34" charset="0"/>
              </a:rPr>
              <a:t>塩ストレス</a:t>
            </a:r>
            <a:endParaRPr lang="en-US" altLang="ja-JP" sz="28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3300"/>
                </a:solidFill>
                <a:latin typeface="Arial" panose="020B0604020202020204" pitchFamily="34" charset="0"/>
              </a:rPr>
              <a:t>Osmotic stress</a:t>
            </a:r>
            <a:endParaRPr lang="ja-JP" altLang="en-US" sz="2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59760" name="テキスト ボックス 26"/>
          <p:cNvSpPr txBox="1">
            <a:spLocks noChangeArrowheads="1"/>
          </p:cNvSpPr>
          <p:nvPr/>
        </p:nvSpPr>
        <p:spPr bwMode="auto">
          <a:xfrm>
            <a:off x="2571750" y="5357813"/>
            <a:ext cx="4735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2060"/>
                </a:solidFill>
                <a:latin typeface="ＭＳ Ｐゴシック" panose="020B0600070205080204" pitchFamily="50" charset="-128"/>
              </a:rPr>
              <a:t>Cytosol: </a:t>
            </a:r>
            <a:r>
              <a:rPr lang="en-US" altLang="ja-JP" sz="1800">
                <a:solidFill>
                  <a:srgbClr val="FF0000"/>
                </a:solidFill>
                <a:latin typeface="ＭＳ Ｐゴシック" panose="020B0600070205080204" pitchFamily="50" charset="-128"/>
              </a:rPr>
              <a:t>sugar, amino acids, organic chemicals</a:t>
            </a:r>
            <a:endParaRPr lang="ja-JP" altLang="en-US" sz="1800">
              <a:solidFill>
                <a:srgbClr val="FF00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9761" name="テキスト ボックス 16"/>
          <p:cNvSpPr txBox="1">
            <a:spLocks noChangeArrowheads="1"/>
          </p:cNvSpPr>
          <p:nvPr/>
        </p:nvSpPr>
        <p:spPr bwMode="auto">
          <a:xfrm>
            <a:off x="252413" y="265113"/>
            <a:ext cx="88915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</a:rPr>
              <a:t>細胞の水ポテンシャルを下げる（浸透圧を上げる）には・・・</a:t>
            </a:r>
            <a:endParaRPr lang="en-US" altLang="ja-JP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  <a:latin typeface="Arial" panose="020B0604020202020204" pitchFamily="34" charset="0"/>
              </a:rPr>
              <a:t>For lower water potential (rise osmotic potential)…</a:t>
            </a:r>
            <a:endParaRPr lang="ja-JP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9762" name="テキスト ボックス 17"/>
          <p:cNvSpPr txBox="1">
            <a:spLocks noChangeArrowheads="1"/>
          </p:cNvSpPr>
          <p:nvPr/>
        </p:nvSpPr>
        <p:spPr bwMode="auto">
          <a:xfrm>
            <a:off x="2643188" y="6005513"/>
            <a:ext cx="5159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（細胞質には、ほぼ一定量（</a:t>
            </a:r>
            <a:r>
              <a:rPr lang="en-US" altLang="ja-JP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150mM</a:t>
            </a:r>
            <a:r>
              <a:rPr lang="ja-JP" altLang="en-US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くらい）の</a:t>
            </a:r>
            <a:r>
              <a:rPr lang="en-US" altLang="ja-JP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K</a:t>
            </a:r>
            <a:r>
              <a:rPr lang="en-US" altLang="ja-JP" sz="1800" baseline="300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+</a:t>
            </a:r>
            <a:r>
              <a:rPr lang="ja-JP" altLang="en-US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あり）</a:t>
            </a:r>
            <a:endParaRPr lang="en-US" altLang="ja-JP" sz="18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（</a:t>
            </a:r>
            <a:r>
              <a:rPr lang="en-US" altLang="ja-JP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Constant 150 </a:t>
            </a:r>
            <a:r>
              <a:rPr lang="en-US" altLang="ja-JP" sz="1800" dirty="0" err="1">
                <a:solidFill>
                  <a:srgbClr val="000000"/>
                </a:solidFill>
                <a:latin typeface="ＭＳ Ｐゴシック" panose="020B0600070205080204" pitchFamily="50" charset="-128"/>
              </a:rPr>
              <a:t>mM</a:t>
            </a:r>
            <a:r>
              <a:rPr lang="en-US" altLang="ja-JP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 K</a:t>
            </a:r>
            <a:r>
              <a:rPr lang="en-US" altLang="ja-JP" sz="1800" baseline="300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+ </a:t>
            </a:r>
            <a:r>
              <a:rPr lang="en-US" altLang="ja-JP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in cytosol</a:t>
            </a:r>
            <a:r>
              <a:rPr lang="ja-JP" altLang="en-US" sz="18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"/>
            <a:ext cx="40671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テキスト ボックス 4"/>
          <p:cNvSpPr txBox="1">
            <a:spLocks noChangeArrowheads="1"/>
          </p:cNvSpPr>
          <p:nvPr/>
        </p:nvSpPr>
        <p:spPr bwMode="auto">
          <a:xfrm>
            <a:off x="285750" y="571500"/>
            <a:ext cx="41703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0070C0"/>
                </a:solidFill>
                <a:latin typeface="Arial" panose="020B0604020202020204" pitchFamily="34" charset="0"/>
              </a:rPr>
              <a:t>細胞質に蓄積される</a:t>
            </a:r>
            <a:endParaRPr lang="en-US" altLang="ja-JP" sz="36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0070C0"/>
                </a:solidFill>
                <a:latin typeface="Arial" panose="020B0604020202020204" pitchFamily="34" charset="0"/>
              </a:rPr>
              <a:t>特殊な有機物質　→</a:t>
            </a:r>
            <a:endParaRPr lang="en-US" altLang="ja-JP" sz="36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適合溶質（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compatible solute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）とよばれる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浸透圧を上げる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シャペロン活性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スカベンジャー活性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0772" name="テキスト ボックス 5"/>
          <p:cNvSpPr txBox="1">
            <a:spLocks noChangeArrowheads="1"/>
          </p:cNvSpPr>
          <p:nvPr/>
        </p:nvSpPr>
        <p:spPr bwMode="auto">
          <a:xfrm>
            <a:off x="571500" y="3857625"/>
            <a:ext cx="41433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ベタインとは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、本来はアミノ酸のアミノ基に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つのメチル基が付いた化合物の総称。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US" altLang="ja-JP" baseline="-25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en-US" altLang="ja-JP" baseline="30000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-    </a:t>
            </a:r>
            <a:r>
              <a:rPr lang="ja-JP" altLang="en-US">
                <a:solidFill>
                  <a:srgbClr val="000000"/>
                </a:solidFill>
                <a:latin typeface="Arial" panose="020B0604020202020204" pitchFamily="34" charset="0"/>
              </a:rPr>
              <a:t>→　</a:t>
            </a: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(CH</a:t>
            </a:r>
            <a:r>
              <a:rPr lang="en-US" altLang="ja-JP" baseline="-25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en-US" altLang="ja-JP" baseline="-25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en-US" altLang="ja-JP" baseline="30000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もっとも存在量の多いグリシンベタイン（＝トリメチルグリシン）を、単にベタインと呼ぶことも多い。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Betain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28625"/>
            <a:ext cx="29591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7688"/>
            <a:ext cx="568642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4735512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500438"/>
            <a:ext cx="3259137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テキスト ボックス 5"/>
          <p:cNvSpPr txBox="1">
            <a:spLocks noChangeArrowheads="1"/>
          </p:cNvSpPr>
          <p:nvPr/>
        </p:nvSpPr>
        <p:spPr bwMode="auto">
          <a:xfrm>
            <a:off x="1193800" y="104775"/>
            <a:ext cx="18573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タバコ葉の例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（プロリン蓄積）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Proline accumulation</a:t>
            </a:r>
          </a:p>
        </p:txBody>
      </p:sp>
      <p:sp>
        <p:nvSpPr>
          <p:cNvPr id="161799" name="テキスト ボックス 6"/>
          <p:cNvSpPr txBox="1">
            <a:spLocks noChangeArrowheads="1"/>
          </p:cNvSpPr>
          <p:nvPr/>
        </p:nvSpPr>
        <p:spPr bwMode="auto">
          <a:xfrm>
            <a:off x="142875" y="4000500"/>
            <a:ext cx="536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グリシンベタインの合成系 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Glycine betaine synthesis</a:t>
            </a:r>
          </a:p>
        </p:txBody>
      </p:sp>
      <p:sp>
        <p:nvSpPr>
          <p:cNvPr id="161800" name="上矢印 7"/>
          <p:cNvSpPr>
            <a:spLocks noChangeArrowheads="1"/>
          </p:cNvSpPr>
          <p:nvPr/>
        </p:nvSpPr>
        <p:spPr bwMode="auto">
          <a:xfrm>
            <a:off x="3714750" y="5000625"/>
            <a:ext cx="142875" cy="287338"/>
          </a:xfrm>
          <a:prstGeom prst="upArrow">
            <a:avLst>
              <a:gd name="adj1" fmla="val 50000"/>
              <a:gd name="adj2" fmla="val 4987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61801" name="テキスト ボックス 8"/>
          <p:cNvSpPr txBox="1">
            <a:spLocks noChangeArrowheads="1"/>
          </p:cNvSpPr>
          <p:nvPr/>
        </p:nvSpPr>
        <p:spPr bwMode="auto">
          <a:xfrm>
            <a:off x="3132138" y="5362575"/>
            <a:ext cx="2249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塩ストレス誘導性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Salt stress-inducible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8313" y="836613"/>
            <a:ext cx="7981950" cy="108108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ja-JP" kern="0" dirty="0" smtClean="0"/>
              <a:t>Water flux</a:t>
            </a:r>
            <a:r>
              <a:rPr lang="ja-JP" altLang="en-US" kern="0" dirty="0" smtClean="0"/>
              <a:t>＝</a:t>
            </a:r>
            <a:r>
              <a:rPr lang="en-US" altLang="ja-JP" kern="0" dirty="0" smtClean="0"/>
              <a:t>(</a:t>
            </a:r>
            <a:r>
              <a:rPr lang="ja-JP" altLang="en-US" kern="0" dirty="0" smtClean="0"/>
              <a:t>駆動力）</a:t>
            </a:r>
            <a:r>
              <a:rPr lang="en-US" altLang="ja-JP" kern="0" dirty="0" smtClean="0"/>
              <a:t>×</a:t>
            </a:r>
            <a:r>
              <a:rPr lang="ja-JP" altLang="en-US" kern="0" dirty="0" smtClean="0"/>
              <a:t>（水の動きやすさ：透過性）</a:t>
            </a:r>
            <a:endParaRPr lang="en-US" altLang="ja-JP" kern="0" dirty="0" smtClean="0"/>
          </a:p>
          <a:p>
            <a:pPr eaLnBrk="1" hangingPunct="1">
              <a:buFontTx/>
              <a:buNone/>
              <a:defRPr/>
            </a:pPr>
            <a:r>
              <a:rPr lang="en-US" altLang="ja-JP" kern="0" dirty="0" smtClean="0"/>
              <a:t>   </a:t>
            </a:r>
            <a:r>
              <a:rPr lang="ja-JP" altLang="en-US" kern="0" dirty="0" smtClean="0"/>
              <a:t>水の動き</a:t>
            </a:r>
            <a:r>
              <a:rPr lang="en-US" altLang="ja-JP" kern="0" dirty="0" smtClean="0"/>
              <a:t>    </a:t>
            </a:r>
            <a:r>
              <a:rPr lang="en-US" altLang="ja-JP" sz="2800" kern="0" dirty="0" smtClean="0"/>
              <a:t>Driving force     water permeability</a:t>
            </a:r>
          </a:p>
          <a:p>
            <a:pPr eaLnBrk="1" hangingPunct="1">
              <a:buFontTx/>
              <a:buNone/>
              <a:defRPr/>
            </a:pPr>
            <a:endParaRPr lang="ja-JP" altLang="en-US" kern="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388" y="2349500"/>
            <a:ext cx="52562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  <a:t>Difference of osmotic potential (previously)</a:t>
            </a:r>
            <a:b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</a:br>
            <a:endParaRPr lang="ja-JP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下矢印 5"/>
          <p:cNvSpPr/>
          <p:nvPr/>
        </p:nvSpPr>
        <p:spPr>
          <a:xfrm rot="13481691">
            <a:off x="2536825" y="1714500"/>
            <a:ext cx="360363" cy="700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84538"/>
            <a:ext cx="4340225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umanity's Top Ten Problems for the next 50 years">
            <a:hlinkClick r:id="rId3" tooltip="Energy Vis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48712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角丸四角形 11"/>
          <p:cNvSpPr/>
          <p:nvPr/>
        </p:nvSpPr>
        <p:spPr>
          <a:xfrm>
            <a:off x="395288" y="1773238"/>
            <a:ext cx="2305050" cy="12239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white"/>
              </a:solidFill>
            </a:endParaRPr>
          </a:p>
        </p:txBody>
      </p:sp>
      <p:sp>
        <p:nvSpPr>
          <p:cNvPr id="98308" name="テキスト ボックス 2"/>
          <p:cNvSpPr txBox="1">
            <a:spLocks noChangeArrowheads="1"/>
          </p:cNvSpPr>
          <p:nvPr/>
        </p:nvSpPr>
        <p:spPr bwMode="auto">
          <a:xfrm>
            <a:off x="900113" y="6381750"/>
            <a:ext cx="7186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chemeClr val="bg1"/>
                </a:solidFill>
                <a:latin typeface="Arial" panose="020B0604020202020204" pitchFamily="34" charset="0"/>
              </a:rPr>
              <a:t>By Dr. Richard Errett Smalley (2003</a:t>
            </a:r>
            <a:r>
              <a:rPr lang="ja-JP" altLang="en-US" sz="1800">
                <a:solidFill>
                  <a:schemeClr val="bg1"/>
                </a:solidFill>
                <a:latin typeface="Arial" panose="020B0604020202020204" pitchFamily="34" charset="0"/>
              </a:rPr>
              <a:t>）　　</a:t>
            </a:r>
            <a:r>
              <a:rPr lang="en-US" altLang="ja-JP" sz="1800">
                <a:solidFill>
                  <a:schemeClr val="bg1"/>
                </a:solidFill>
                <a:latin typeface="Arial" panose="020B0604020202020204" pitchFamily="34" charset="0"/>
              </a:rPr>
              <a:t>Novel Prize, Chemistry 1996</a:t>
            </a:r>
            <a:endParaRPr lang="ja-JP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8313" y="836613"/>
            <a:ext cx="7981950" cy="108108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ja-JP" kern="0" dirty="0" smtClean="0"/>
              <a:t>Water flux</a:t>
            </a:r>
            <a:r>
              <a:rPr lang="ja-JP" altLang="en-US" kern="0" dirty="0" smtClean="0"/>
              <a:t>＝</a:t>
            </a:r>
            <a:r>
              <a:rPr lang="en-US" altLang="ja-JP" kern="0" dirty="0" smtClean="0"/>
              <a:t>(</a:t>
            </a:r>
            <a:r>
              <a:rPr lang="ja-JP" altLang="en-US" kern="0" dirty="0" smtClean="0"/>
              <a:t>駆動力）</a:t>
            </a:r>
            <a:r>
              <a:rPr lang="en-US" altLang="ja-JP" kern="0" dirty="0" smtClean="0"/>
              <a:t>×</a:t>
            </a:r>
            <a:r>
              <a:rPr lang="ja-JP" altLang="en-US" kern="0" dirty="0" smtClean="0"/>
              <a:t>（水の動きやすさ：透過性）</a:t>
            </a:r>
            <a:endParaRPr lang="en-US" altLang="ja-JP" kern="0" dirty="0" smtClean="0"/>
          </a:p>
          <a:p>
            <a:pPr eaLnBrk="1" hangingPunct="1">
              <a:buFontTx/>
              <a:buNone/>
              <a:defRPr/>
            </a:pPr>
            <a:r>
              <a:rPr lang="en-US" altLang="ja-JP" kern="0" dirty="0" smtClean="0"/>
              <a:t>   </a:t>
            </a:r>
            <a:r>
              <a:rPr lang="ja-JP" altLang="en-US" kern="0" dirty="0" smtClean="0"/>
              <a:t>水の動き</a:t>
            </a:r>
            <a:r>
              <a:rPr lang="en-US" altLang="ja-JP" kern="0" dirty="0" smtClean="0"/>
              <a:t>    </a:t>
            </a:r>
            <a:r>
              <a:rPr lang="en-US" altLang="ja-JP" sz="2800" kern="0" dirty="0" smtClean="0"/>
              <a:t>Driving force     water permeability</a:t>
            </a:r>
          </a:p>
          <a:p>
            <a:pPr eaLnBrk="1" hangingPunct="1">
              <a:buFontTx/>
              <a:buNone/>
              <a:defRPr/>
            </a:pPr>
            <a:endParaRPr lang="ja-JP" altLang="en-US" kern="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388" y="2349500"/>
            <a:ext cx="52562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  <a:t>Difference of osmotic potential (previously)</a:t>
            </a:r>
            <a:b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</a:br>
            <a:endParaRPr lang="ja-JP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48263" y="3789363"/>
            <a:ext cx="3530600" cy="1322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根の場合：根の水透過性　</a:t>
            </a:r>
            <a:r>
              <a:rPr lang="en-US" altLang="ja-JP" sz="20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</a:t>
            </a:r>
            <a:r>
              <a:rPr lang="en-US" altLang="ja-JP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</a:t>
            </a:r>
            <a:r>
              <a:rPr lang="en-US" altLang="ja-JP" sz="2000" baseline="-25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</a:t>
            </a:r>
            <a:endParaRPr lang="en-US" altLang="ja-JP" sz="2000" baseline="-25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altLang="ja-JP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Root</a:t>
            </a:r>
            <a:r>
              <a:rPr lang="ja-JP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hydraulic</a:t>
            </a:r>
            <a:r>
              <a:rPr lang="ja-JP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conductivity</a:t>
            </a:r>
          </a:p>
          <a:p>
            <a:pPr>
              <a:defRPr/>
            </a:pPr>
            <a:r>
              <a:rPr lang="ja-JP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（</a:t>
            </a:r>
            <a:r>
              <a:rPr lang="en-US" altLang="ja-JP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conductivity per surface are)</a:t>
            </a:r>
          </a:p>
          <a:p>
            <a:pPr>
              <a:defRPr/>
            </a:pPr>
            <a:endParaRPr lang="ja-JP" altLang="en-U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下矢印 5"/>
          <p:cNvSpPr/>
          <p:nvPr/>
        </p:nvSpPr>
        <p:spPr>
          <a:xfrm rot="13481691">
            <a:off x="2533650" y="1725613"/>
            <a:ext cx="360363" cy="700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下矢印 6"/>
          <p:cNvSpPr/>
          <p:nvPr/>
        </p:nvSpPr>
        <p:spPr>
          <a:xfrm rot="9876901">
            <a:off x="6161088" y="2036763"/>
            <a:ext cx="358775" cy="145415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4427538" y="5229225"/>
            <a:ext cx="3303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/>
              <a:t>どうやって測定するか？</a:t>
            </a:r>
            <a:r>
              <a:rPr lang="en-US" altLang="ja-JP" sz="2400"/>
              <a:t/>
            </a:r>
            <a:br>
              <a:rPr lang="en-US" altLang="ja-JP" sz="2400"/>
            </a:br>
            <a:r>
              <a:rPr lang="en-US" altLang="ja-JP" sz="2400"/>
              <a:t>How to measure?</a:t>
            </a:r>
          </a:p>
        </p:txBody>
      </p:sp>
      <p:grpSp>
        <p:nvGrpSpPr>
          <p:cNvPr id="163848" name="グループ化 15"/>
          <p:cNvGrpSpPr>
            <a:grpSpLocks/>
          </p:cNvGrpSpPr>
          <p:nvPr/>
        </p:nvGrpSpPr>
        <p:grpSpPr bwMode="auto">
          <a:xfrm>
            <a:off x="971550" y="3146425"/>
            <a:ext cx="2849563" cy="3681413"/>
            <a:chOff x="971600" y="3146648"/>
            <a:chExt cx="2848885" cy="3681239"/>
          </a:xfrm>
        </p:grpSpPr>
        <p:pic>
          <p:nvPicPr>
            <p:cNvPr id="163849" name="図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146648"/>
              <a:ext cx="1450185" cy="3681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フリーフォーム 13"/>
            <p:cNvSpPr/>
            <p:nvPr/>
          </p:nvSpPr>
          <p:spPr>
            <a:xfrm rot="18777826">
              <a:off x="1590475" y="5538960"/>
              <a:ext cx="1081036" cy="649134"/>
            </a:xfrm>
            <a:custGeom>
              <a:avLst/>
              <a:gdLst>
                <a:gd name="connsiteX0" fmla="*/ 0 w 982583"/>
                <a:gd name="connsiteY0" fmla="*/ 0 h 1215072"/>
                <a:gd name="connsiteX1" fmla="*/ 314325 w 982583"/>
                <a:gd name="connsiteY1" fmla="*/ 971550 h 1215072"/>
                <a:gd name="connsiteX2" fmla="*/ 923925 w 982583"/>
                <a:gd name="connsiteY2" fmla="*/ 1190625 h 1215072"/>
                <a:gd name="connsiteX3" fmla="*/ 923925 w 982583"/>
                <a:gd name="connsiteY3" fmla="*/ 1200150 h 121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583" h="1215072">
                  <a:moveTo>
                    <a:pt x="0" y="0"/>
                  </a:moveTo>
                  <a:cubicBezTo>
                    <a:pt x="80169" y="386556"/>
                    <a:pt x="160338" y="773113"/>
                    <a:pt x="314325" y="971550"/>
                  </a:cubicBezTo>
                  <a:cubicBezTo>
                    <a:pt x="468312" y="1169987"/>
                    <a:pt x="923925" y="1190625"/>
                    <a:pt x="923925" y="1190625"/>
                  </a:cubicBezTo>
                  <a:cubicBezTo>
                    <a:pt x="1025525" y="1228725"/>
                    <a:pt x="974725" y="1214437"/>
                    <a:pt x="923925" y="1200150"/>
                  </a:cubicBezTo>
                </a:path>
              </a:pathLst>
            </a:custGeom>
            <a:noFill/>
            <a:ln w="95250">
              <a:solidFill>
                <a:srgbClr val="0070C0"/>
              </a:solidFill>
              <a:prstDash val="sysDot"/>
              <a:head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63851" name="テキスト ボックス 14"/>
            <p:cNvSpPr txBox="1">
              <a:spLocks noChangeArrowheads="1"/>
            </p:cNvSpPr>
            <p:nvPr/>
          </p:nvSpPr>
          <p:spPr bwMode="auto">
            <a:xfrm>
              <a:off x="2771800" y="5085184"/>
              <a:ext cx="10486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3600">
                  <a:solidFill>
                    <a:srgbClr val="0070C0"/>
                  </a:solidFill>
                </a:rPr>
                <a:t>H</a:t>
              </a:r>
              <a:r>
                <a:rPr lang="en-US" altLang="ja-JP" sz="3600" baseline="-25000">
                  <a:solidFill>
                    <a:srgbClr val="0070C0"/>
                  </a:solidFill>
                </a:rPr>
                <a:t>2</a:t>
              </a:r>
              <a:r>
                <a:rPr lang="en-US" altLang="ja-JP" sz="3600">
                  <a:solidFill>
                    <a:srgbClr val="0070C0"/>
                  </a:solidFill>
                </a:rPr>
                <a:t>O</a:t>
              </a:r>
              <a:endParaRPr lang="ja-JP" altLang="en-US" sz="360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テキスト ボックス 21"/>
          <p:cNvSpPr txBox="1">
            <a:spLocks noChangeArrowheads="1"/>
          </p:cNvSpPr>
          <p:nvPr/>
        </p:nvSpPr>
        <p:spPr bwMode="auto">
          <a:xfrm>
            <a:off x="123825" y="4911253"/>
            <a:ext cx="1260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2060"/>
                </a:solidFill>
                <a:latin typeface="Calibri" panose="020F0502020204030204" pitchFamily="34" charset="0"/>
              </a:rPr>
              <a:t>Pressure</a:t>
            </a:r>
            <a:endParaRPr lang="ja-JP" alt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右矢印 25"/>
          <p:cNvSpPr/>
          <p:nvPr/>
        </p:nvSpPr>
        <p:spPr>
          <a:xfrm rot="17771608">
            <a:off x="396081" y="4472310"/>
            <a:ext cx="722313" cy="24765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547688" y="3085628"/>
            <a:ext cx="1660525" cy="1555750"/>
          </a:xfrm>
          <a:prstGeom prst="roundRect">
            <a:avLst/>
          </a:prstGeom>
          <a:solidFill>
            <a:srgbClr val="3366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29" name="直線矢印コネクタ 28"/>
          <p:cNvCxnSpPr>
            <a:endCxn id="164870" idx="1"/>
          </p:cNvCxnSpPr>
          <p:nvPr/>
        </p:nvCxnSpPr>
        <p:spPr>
          <a:xfrm flipV="1">
            <a:off x="1493838" y="1475903"/>
            <a:ext cx="520700" cy="347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870" name="テキスト ボックス 27"/>
          <p:cNvSpPr txBox="1">
            <a:spLocks noChangeArrowheads="1"/>
          </p:cNvSpPr>
          <p:nvPr/>
        </p:nvSpPr>
        <p:spPr bwMode="auto">
          <a:xfrm>
            <a:off x="2014538" y="1275878"/>
            <a:ext cx="2168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 err="1">
                <a:solidFill>
                  <a:srgbClr val="008000"/>
                </a:solidFill>
                <a:latin typeface="Calibri" panose="020F0502020204030204" pitchFamily="34" charset="0"/>
              </a:rPr>
              <a:t>Jv</a:t>
            </a:r>
            <a:r>
              <a:rPr lang="ja-JP" altLang="en-US" sz="2000" dirty="0">
                <a:solidFill>
                  <a:srgbClr val="008000"/>
                </a:solidFill>
                <a:latin typeface="Calibri" panose="020F0502020204030204" pitchFamily="34" charset="0"/>
              </a:rPr>
              <a:t>：流量（</a:t>
            </a:r>
            <a:r>
              <a:rPr lang="en-US" altLang="ja-JP" sz="2000" dirty="0">
                <a:solidFill>
                  <a:srgbClr val="008000"/>
                </a:solidFill>
                <a:latin typeface="Calibri" panose="020F0502020204030204" pitchFamily="34" charset="0"/>
              </a:rPr>
              <a:t>Sap flow</a:t>
            </a:r>
            <a:r>
              <a:rPr lang="ja-JP" altLang="en-US" sz="2000" dirty="0">
                <a:solidFill>
                  <a:srgbClr val="008000"/>
                </a:solidFill>
                <a:latin typeface="Calibri" panose="020F0502020204030204" pitchFamily="34" charset="0"/>
              </a:rPr>
              <a:t>）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560388" y="3106266"/>
            <a:ext cx="1658937" cy="155575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164907" name="Group 6"/>
          <p:cNvGrpSpPr>
            <a:grpSpLocks/>
          </p:cNvGrpSpPr>
          <p:nvPr/>
        </p:nvGrpSpPr>
        <p:grpSpPr bwMode="auto">
          <a:xfrm>
            <a:off x="649288" y="2303512"/>
            <a:ext cx="1500187" cy="845213"/>
            <a:chOff x="1973" y="1525"/>
            <a:chExt cx="1315" cy="802"/>
          </a:xfrm>
        </p:grpSpPr>
        <p:sp>
          <p:nvSpPr>
            <p:cNvPr id="164917" name="AutoShape 7"/>
            <p:cNvSpPr>
              <a:spLocks noChangeArrowheads="1"/>
            </p:cNvSpPr>
            <p:nvPr/>
          </p:nvSpPr>
          <p:spPr bwMode="auto">
            <a:xfrm rot="10800000">
              <a:off x="1973" y="1525"/>
              <a:ext cx="1315" cy="2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1 w 21600"/>
                <a:gd name="T13" fmla="*/ 4492 h 21600"/>
                <a:gd name="T14" fmla="*/ 17099 w 21600"/>
                <a:gd name="T15" fmla="*/ 1710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918" name="Rectangle 8"/>
            <p:cNvSpPr>
              <a:spLocks noChangeArrowheads="1"/>
            </p:cNvSpPr>
            <p:nvPr/>
          </p:nvSpPr>
          <p:spPr bwMode="auto">
            <a:xfrm>
              <a:off x="1973" y="1751"/>
              <a:ext cx="1315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4919" name="Rectangle 9"/>
            <p:cNvSpPr>
              <a:spLocks noChangeArrowheads="1"/>
            </p:cNvSpPr>
            <p:nvPr/>
          </p:nvSpPr>
          <p:spPr bwMode="auto">
            <a:xfrm>
              <a:off x="2109" y="1797"/>
              <a:ext cx="1043" cy="53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4908" name="Oval 18"/>
          <p:cNvSpPr>
            <a:spLocks noChangeArrowheads="1"/>
          </p:cNvSpPr>
          <p:nvPr/>
        </p:nvSpPr>
        <p:spPr bwMode="auto">
          <a:xfrm rot="2464733">
            <a:off x="1304123" y="2785140"/>
            <a:ext cx="286348" cy="175999"/>
          </a:xfrm>
          <a:prstGeom prst="ellipse">
            <a:avLst/>
          </a:prstGeom>
          <a:solidFill>
            <a:srgbClr val="8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4909" name="Freeform 19"/>
          <p:cNvSpPr>
            <a:spLocks/>
          </p:cNvSpPr>
          <p:nvPr/>
        </p:nvSpPr>
        <p:spPr bwMode="auto">
          <a:xfrm>
            <a:off x="1142125" y="2772494"/>
            <a:ext cx="270376" cy="1725210"/>
          </a:xfrm>
          <a:custGeom>
            <a:avLst/>
            <a:gdLst>
              <a:gd name="T0" fmla="*/ 2147483646 w 237"/>
              <a:gd name="T1" fmla="*/ 2147483646 h 1637"/>
              <a:gd name="T2" fmla="*/ 2147483646 w 237"/>
              <a:gd name="T3" fmla="*/ 2147483646 h 1637"/>
              <a:gd name="T4" fmla="*/ 2147483646 w 237"/>
              <a:gd name="T5" fmla="*/ 2147483646 h 1637"/>
              <a:gd name="T6" fmla="*/ 2147483646 w 237"/>
              <a:gd name="T7" fmla="*/ 2147483646 h 1637"/>
              <a:gd name="T8" fmla="*/ 2147483646 w 237"/>
              <a:gd name="T9" fmla="*/ 2147483646 h 1637"/>
              <a:gd name="T10" fmla="*/ 2147483646 w 237"/>
              <a:gd name="T11" fmla="*/ 2147483646 h 1637"/>
              <a:gd name="T12" fmla="*/ 2147483646 w 237"/>
              <a:gd name="T13" fmla="*/ 2147483646 h 1637"/>
              <a:gd name="T14" fmla="*/ 2147483646 w 237"/>
              <a:gd name="T15" fmla="*/ 2147483646 h 1637"/>
              <a:gd name="T16" fmla="*/ 2147483646 w 237"/>
              <a:gd name="T17" fmla="*/ 2147483646 h 1637"/>
              <a:gd name="T18" fmla="*/ 2147483646 w 237"/>
              <a:gd name="T19" fmla="*/ 2147483646 h 1637"/>
              <a:gd name="T20" fmla="*/ 2147483646 w 237"/>
              <a:gd name="T21" fmla="*/ 2147483646 h 1637"/>
              <a:gd name="T22" fmla="*/ 2147483646 w 237"/>
              <a:gd name="T23" fmla="*/ 2147483646 h 16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37"/>
              <a:gd name="T37" fmla="*/ 0 h 1637"/>
              <a:gd name="T38" fmla="*/ 237 w 237"/>
              <a:gd name="T39" fmla="*/ 1637 h 163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37" h="1637">
                <a:moveTo>
                  <a:pt x="154" y="4"/>
                </a:moveTo>
                <a:cubicBezTo>
                  <a:pt x="134" y="66"/>
                  <a:pt x="162" y="0"/>
                  <a:pt x="116" y="51"/>
                </a:cubicBezTo>
                <a:cubicBezTo>
                  <a:pt x="101" y="68"/>
                  <a:pt x="90" y="88"/>
                  <a:pt x="78" y="107"/>
                </a:cubicBezTo>
                <a:cubicBezTo>
                  <a:pt x="72" y="117"/>
                  <a:pt x="60" y="136"/>
                  <a:pt x="60" y="136"/>
                </a:cubicBezTo>
                <a:cubicBezTo>
                  <a:pt x="50" y="174"/>
                  <a:pt x="40" y="205"/>
                  <a:pt x="22" y="240"/>
                </a:cubicBezTo>
                <a:cubicBezTo>
                  <a:pt x="26" y="480"/>
                  <a:pt x="0" y="795"/>
                  <a:pt x="88" y="1042"/>
                </a:cubicBezTo>
                <a:cubicBezTo>
                  <a:pt x="89" y="1048"/>
                  <a:pt x="102" y="1136"/>
                  <a:pt x="107" y="1146"/>
                </a:cubicBezTo>
                <a:cubicBezTo>
                  <a:pt x="119" y="1170"/>
                  <a:pt x="154" y="1212"/>
                  <a:pt x="154" y="1212"/>
                </a:cubicBezTo>
                <a:cubicBezTo>
                  <a:pt x="175" y="1355"/>
                  <a:pt x="149" y="1307"/>
                  <a:pt x="192" y="1373"/>
                </a:cubicBezTo>
                <a:cubicBezTo>
                  <a:pt x="195" y="1382"/>
                  <a:pt x="196" y="1393"/>
                  <a:pt x="201" y="1401"/>
                </a:cubicBezTo>
                <a:cubicBezTo>
                  <a:pt x="208" y="1412"/>
                  <a:pt x="227" y="1416"/>
                  <a:pt x="229" y="1429"/>
                </a:cubicBezTo>
                <a:cubicBezTo>
                  <a:pt x="237" y="1498"/>
                  <a:pt x="229" y="1568"/>
                  <a:pt x="229" y="16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4910" name="Freeform 20"/>
          <p:cNvSpPr>
            <a:spLocks/>
          </p:cNvSpPr>
          <p:nvPr/>
        </p:nvSpPr>
        <p:spPr bwMode="auto">
          <a:xfrm>
            <a:off x="1271038" y="2806218"/>
            <a:ext cx="220180" cy="925311"/>
          </a:xfrm>
          <a:custGeom>
            <a:avLst/>
            <a:gdLst>
              <a:gd name="T0" fmla="*/ 2147483646 w 193"/>
              <a:gd name="T1" fmla="*/ 0 h 878"/>
              <a:gd name="T2" fmla="*/ 2147483646 w 193"/>
              <a:gd name="T3" fmla="*/ 2147483646 h 878"/>
              <a:gd name="T4" fmla="*/ 2147483646 w 193"/>
              <a:gd name="T5" fmla="*/ 2147483646 h 878"/>
              <a:gd name="T6" fmla="*/ 2147483646 w 193"/>
              <a:gd name="T7" fmla="*/ 2147483646 h 878"/>
              <a:gd name="T8" fmla="*/ 2147483646 w 193"/>
              <a:gd name="T9" fmla="*/ 2147483646 h 878"/>
              <a:gd name="T10" fmla="*/ 2147483646 w 193"/>
              <a:gd name="T11" fmla="*/ 2147483646 h 8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3"/>
              <a:gd name="T19" fmla="*/ 0 h 878"/>
              <a:gd name="T20" fmla="*/ 193 w 193"/>
              <a:gd name="T21" fmla="*/ 878 h 8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3" h="878">
                <a:moveTo>
                  <a:pt x="41" y="0"/>
                </a:moveTo>
                <a:cubicBezTo>
                  <a:pt x="33" y="43"/>
                  <a:pt x="17" y="65"/>
                  <a:pt x="3" y="104"/>
                </a:cubicBezTo>
                <a:cubicBezTo>
                  <a:pt x="6" y="179"/>
                  <a:pt x="9" y="255"/>
                  <a:pt x="13" y="330"/>
                </a:cubicBezTo>
                <a:cubicBezTo>
                  <a:pt x="16" y="400"/>
                  <a:pt x="0" y="532"/>
                  <a:pt x="79" y="585"/>
                </a:cubicBezTo>
                <a:cubicBezTo>
                  <a:pt x="107" y="604"/>
                  <a:pt x="135" y="614"/>
                  <a:pt x="164" y="632"/>
                </a:cubicBezTo>
                <a:cubicBezTo>
                  <a:pt x="193" y="725"/>
                  <a:pt x="192" y="765"/>
                  <a:pt x="192" y="87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4911" name="Freeform 21"/>
          <p:cNvSpPr>
            <a:spLocks/>
          </p:cNvSpPr>
          <p:nvPr/>
        </p:nvSpPr>
        <p:spPr bwMode="auto">
          <a:xfrm>
            <a:off x="1081661" y="2846265"/>
            <a:ext cx="271516" cy="1631414"/>
          </a:xfrm>
          <a:custGeom>
            <a:avLst/>
            <a:gdLst>
              <a:gd name="T0" fmla="*/ 2147483646 w 238"/>
              <a:gd name="T1" fmla="*/ 0 h 1548"/>
              <a:gd name="T2" fmla="*/ 2147483646 w 238"/>
              <a:gd name="T3" fmla="*/ 2147483646 h 1548"/>
              <a:gd name="T4" fmla="*/ 2147483646 w 238"/>
              <a:gd name="T5" fmla="*/ 2147483646 h 1548"/>
              <a:gd name="T6" fmla="*/ 2147483646 w 238"/>
              <a:gd name="T7" fmla="*/ 2147483646 h 1548"/>
              <a:gd name="T8" fmla="*/ 2147483646 w 238"/>
              <a:gd name="T9" fmla="*/ 2147483646 h 1548"/>
              <a:gd name="T10" fmla="*/ 2147483646 w 238"/>
              <a:gd name="T11" fmla="*/ 2147483646 h 1548"/>
              <a:gd name="T12" fmla="*/ 2147483646 w 238"/>
              <a:gd name="T13" fmla="*/ 2147483646 h 1548"/>
              <a:gd name="T14" fmla="*/ 2147483646 w 238"/>
              <a:gd name="T15" fmla="*/ 2147483646 h 1548"/>
              <a:gd name="T16" fmla="*/ 2147483646 w 238"/>
              <a:gd name="T17" fmla="*/ 2147483646 h 1548"/>
              <a:gd name="T18" fmla="*/ 2147483646 w 238"/>
              <a:gd name="T19" fmla="*/ 2147483646 h 15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8"/>
              <a:gd name="T31" fmla="*/ 0 h 1548"/>
              <a:gd name="T32" fmla="*/ 238 w 238"/>
              <a:gd name="T33" fmla="*/ 1548 h 15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8" h="1548">
                <a:moveTo>
                  <a:pt x="188" y="0"/>
                </a:moveTo>
                <a:cubicBezTo>
                  <a:pt x="197" y="34"/>
                  <a:pt x="205" y="69"/>
                  <a:pt x="216" y="103"/>
                </a:cubicBezTo>
                <a:cubicBezTo>
                  <a:pt x="213" y="141"/>
                  <a:pt x="214" y="180"/>
                  <a:pt x="207" y="217"/>
                </a:cubicBezTo>
                <a:cubicBezTo>
                  <a:pt x="198" y="265"/>
                  <a:pt x="146" y="292"/>
                  <a:pt x="113" y="321"/>
                </a:cubicBezTo>
                <a:cubicBezTo>
                  <a:pt x="80" y="349"/>
                  <a:pt x="58" y="385"/>
                  <a:pt x="28" y="415"/>
                </a:cubicBezTo>
                <a:cubicBezTo>
                  <a:pt x="0" y="495"/>
                  <a:pt x="21" y="582"/>
                  <a:pt x="46" y="661"/>
                </a:cubicBezTo>
                <a:cubicBezTo>
                  <a:pt x="55" y="768"/>
                  <a:pt x="72" y="900"/>
                  <a:pt x="179" y="953"/>
                </a:cubicBezTo>
                <a:cubicBezTo>
                  <a:pt x="232" y="1034"/>
                  <a:pt x="182" y="946"/>
                  <a:pt x="207" y="1152"/>
                </a:cubicBezTo>
                <a:cubicBezTo>
                  <a:pt x="209" y="1172"/>
                  <a:pt x="226" y="1208"/>
                  <a:pt x="226" y="1208"/>
                </a:cubicBezTo>
                <a:cubicBezTo>
                  <a:pt x="238" y="1435"/>
                  <a:pt x="235" y="1321"/>
                  <a:pt x="235" y="15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4912" name="Freeform 22"/>
          <p:cNvSpPr>
            <a:spLocks/>
          </p:cNvSpPr>
          <p:nvPr/>
        </p:nvSpPr>
        <p:spPr bwMode="auto">
          <a:xfrm>
            <a:off x="1139844" y="2795679"/>
            <a:ext cx="244137" cy="1762096"/>
          </a:xfrm>
          <a:custGeom>
            <a:avLst/>
            <a:gdLst>
              <a:gd name="T0" fmla="*/ 2147483646 w 214"/>
              <a:gd name="T1" fmla="*/ 0 h 1672"/>
              <a:gd name="T2" fmla="*/ 2147483646 w 214"/>
              <a:gd name="T3" fmla="*/ 2147483646 h 1672"/>
              <a:gd name="T4" fmla="*/ 2147483646 w 214"/>
              <a:gd name="T5" fmla="*/ 2147483646 h 1672"/>
              <a:gd name="T6" fmla="*/ 2147483646 w 214"/>
              <a:gd name="T7" fmla="*/ 2147483646 h 1672"/>
              <a:gd name="T8" fmla="*/ 2147483646 w 214"/>
              <a:gd name="T9" fmla="*/ 2147483646 h 1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4"/>
              <a:gd name="T16" fmla="*/ 0 h 1672"/>
              <a:gd name="T17" fmla="*/ 214 w 214"/>
              <a:gd name="T18" fmla="*/ 1672 h 16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4" h="1672">
                <a:moveTo>
                  <a:pt x="147" y="0"/>
                </a:moveTo>
                <a:cubicBezTo>
                  <a:pt x="114" y="254"/>
                  <a:pt x="214" y="412"/>
                  <a:pt x="33" y="586"/>
                </a:cubicBezTo>
                <a:cubicBezTo>
                  <a:pt x="5" y="706"/>
                  <a:pt x="0" y="849"/>
                  <a:pt x="71" y="954"/>
                </a:cubicBezTo>
                <a:cubicBezTo>
                  <a:pt x="117" y="1137"/>
                  <a:pt x="145" y="1345"/>
                  <a:pt x="62" y="1521"/>
                </a:cubicBezTo>
                <a:cubicBezTo>
                  <a:pt x="171" y="1650"/>
                  <a:pt x="165" y="1590"/>
                  <a:pt x="165" y="16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4913" name="Freeform 23"/>
          <p:cNvSpPr>
            <a:spLocks/>
          </p:cNvSpPr>
          <p:nvPr/>
        </p:nvSpPr>
        <p:spPr bwMode="auto">
          <a:xfrm>
            <a:off x="973283" y="2830457"/>
            <a:ext cx="346811" cy="1853784"/>
          </a:xfrm>
          <a:custGeom>
            <a:avLst/>
            <a:gdLst>
              <a:gd name="T0" fmla="*/ 2147483646 w 304"/>
              <a:gd name="T1" fmla="*/ 0 h 1759"/>
              <a:gd name="T2" fmla="*/ 2147483646 w 304"/>
              <a:gd name="T3" fmla="*/ 2147483646 h 1759"/>
              <a:gd name="T4" fmla="*/ 2147483646 w 304"/>
              <a:gd name="T5" fmla="*/ 2147483646 h 1759"/>
              <a:gd name="T6" fmla="*/ 2147483646 w 304"/>
              <a:gd name="T7" fmla="*/ 2147483646 h 1759"/>
              <a:gd name="T8" fmla="*/ 2147483646 w 304"/>
              <a:gd name="T9" fmla="*/ 2147483646 h 1759"/>
              <a:gd name="T10" fmla="*/ 2147483646 w 304"/>
              <a:gd name="T11" fmla="*/ 2147483646 h 1759"/>
              <a:gd name="T12" fmla="*/ 2147483646 w 304"/>
              <a:gd name="T13" fmla="*/ 2147483646 h 1759"/>
              <a:gd name="T14" fmla="*/ 0 w 304"/>
              <a:gd name="T15" fmla="*/ 2147483646 h 17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4"/>
              <a:gd name="T25" fmla="*/ 0 h 1759"/>
              <a:gd name="T26" fmla="*/ 304 w 304"/>
              <a:gd name="T27" fmla="*/ 1759 h 17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4" h="1759">
                <a:moveTo>
                  <a:pt x="300" y="0"/>
                </a:moveTo>
                <a:cubicBezTo>
                  <a:pt x="287" y="55"/>
                  <a:pt x="227" y="141"/>
                  <a:pt x="192" y="192"/>
                </a:cubicBezTo>
                <a:cubicBezTo>
                  <a:pt x="159" y="327"/>
                  <a:pt x="208" y="494"/>
                  <a:pt x="250" y="626"/>
                </a:cubicBezTo>
                <a:cubicBezTo>
                  <a:pt x="249" y="716"/>
                  <a:pt x="304" y="1055"/>
                  <a:pt x="209" y="1210"/>
                </a:cubicBezTo>
                <a:cubicBezTo>
                  <a:pt x="199" y="1257"/>
                  <a:pt x="177" y="1312"/>
                  <a:pt x="150" y="1352"/>
                </a:cubicBezTo>
                <a:cubicBezTo>
                  <a:pt x="128" y="1420"/>
                  <a:pt x="127" y="1453"/>
                  <a:pt x="83" y="1511"/>
                </a:cubicBezTo>
                <a:cubicBezTo>
                  <a:pt x="73" y="1566"/>
                  <a:pt x="42" y="1608"/>
                  <a:pt x="25" y="1661"/>
                </a:cubicBezTo>
                <a:cubicBezTo>
                  <a:pt x="17" y="1759"/>
                  <a:pt x="48" y="1753"/>
                  <a:pt x="0" y="175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4914" name="Rectangle 27"/>
          <p:cNvSpPr>
            <a:spLocks noChangeArrowheads="1"/>
          </p:cNvSpPr>
          <p:nvPr/>
        </p:nvSpPr>
        <p:spPr bwMode="auto">
          <a:xfrm>
            <a:off x="1271038" y="2111708"/>
            <a:ext cx="207631" cy="62179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4915" name="Rectangle 17"/>
          <p:cNvSpPr>
            <a:spLocks noChangeArrowheads="1"/>
          </p:cNvSpPr>
          <p:nvPr/>
        </p:nvSpPr>
        <p:spPr bwMode="auto">
          <a:xfrm>
            <a:off x="1321236" y="1968789"/>
            <a:ext cx="101599" cy="81319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4916" name="AutoShape 28"/>
          <p:cNvSpPr>
            <a:spLocks noChangeArrowheads="1"/>
          </p:cNvSpPr>
          <p:nvPr/>
        </p:nvSpPr>
        <p:spPr bwMode="auto">
          <a:xfrm rot="5400000">
            <a:off x="1290885" y="2466509"/>
            <a:ext cx="190753" cy="438078"/>
          </a:xfrm>
          <a:prstGeom prst="flowChartDelay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円/楕円 26"/>
          <p:cNvSpPr/>
          <p:nvPr/>
        </p:nvSpPr>
        <p:spPr bwMode="auto">
          <a:xfrm>
            <a:off x="1303338" y="1871191"/>
            <a:ext cx="133350" cy="87312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64873" name="テキスト ボックス 27"/>
          <p:cNvSpPr txBox="1">
            <a:spLocks noChangeArrowheads="1"/>
          </p:cNvSpPr>
          <p:nvPr/>
        </p:nvSpPr>
        <p:spPr bwMode="auto">
          <a:xfrm>
            <a:off x="2127250" y="1650528"/>
            <a:ext cx="244951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Jv</a:t>
            </a:r>
            <a:r>
              <a:rPr lang="en-US" altLang="ja-JP" sz="2400" dirty="0">
                <a:solidFill>
                  <a:srgbClr val="008000"/>
                </a:solidFill>
                <a:latin typeface="Calibri" panose="020F0502020204030204" pitchFamily="34" charset="0"/>
              </a:rPr>
              <a:t> /A = </a:t>
            </a:r>
            <a:r>
              <a:rPr lang="en-US" altLang="ja-JP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Lp</a:t>
            </a:r>
            <a:r>
              <a:rPr lang="en-US" altLang="ja-JP" sz="2400" baseline="-25000" dirty="0" err="1">
                <a:solidFill>
                  <a:srgbClr val="008000"/>
                </a:solidFill>
                <a:latin typeface="Calibri" panose="020F0502020204030204" pitchFamily="34" charset="0"/>
              </a:rPr>
              <a:t>r</a:t>
            </a:r>
            <a:r>
              <a:rPr lang="en-US" altLang="ja-JP" sz="2400" dirty="0">
                <a:solidFill>
                  <a:srgbClr val="008000"/>
                </a:solidFill>
                <a:latin typeface="Calibri" panose="020F0502020204030204" pitchFamily="34" charset="0"/>
              </a:rPr>
              <a:t> (</a:t>
            </a:r>
            <a:r>
              <a:rPr lang="el-GR" altLang="ja-JP" sz="2400" dirty="0">
                <a:solidFill>
                  <a:srgbClr val="008000"/>
                </a:solidFill>
                <a:latin typeface="Calibri" panose="020F0502020204030204" pitchFamily="34" charset="0"/>
              </a:rPr>
              <a:t>ψ</a:t>
            </a:r>
            <a:r>
              <a:rPr lang="en-US" altLang="ja-JP" sz="2400" dirty="0">
                <a:solidFill>
                  <a:srgbClr val="008000"/>
                </a:solidFill>
                <a:latin typeface="Calibri" panose="020F0502020204030204" pitchFamily="34" charset="0"/>
              </a:rPr>
              <a:t>p - 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008000"/>
                </a:solidFill>
                <a:latin typeface="Calibri" panose="020F0502020204030204" pitchFamily="34" charset="0"/>
              </a:rPr>
              <a:t>  A  : </a:t>
            </a:r>
            <a:r>
              <a:rPr lang="ja-JP" altLang="en-US" sz="1600" dirty="0">
                <a:solidFill>
                  <a:srgbClr val="008000"/>
                </a:solidFill>
                <a:latin typeface="Calibri" panose="020F0502020204030204" pitchFamily="34" charset="0"/>
              </a:rPr>
              <a:t>根の表面積</a:t>
            </a:r>
            <a:endParaRPr lang="en-US" altLang="ja-JP" sz="1600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l-GR" altLang="ja-JP" sz="1600" dirty="0">
                <a:solidFill>
                  <a:srgbClr val="008000"/>
                </a:solidFill>
                <a:latin typeface="Calibri" panose="020F0502020204030204" pitchFamily="34" charset="0"/>
              </a:rPr>
              <a:t>ψ</a:t>
            </a:r>
            <a:r>
              <a:rPr lang="en-US" altLang="ja-JP" sz="1600" dirty="0">
                <a:solidFill>
                  <a:srgbClr val="008000"/>
                </a:solidFill>
                <a:latin typeface="Calibri" panose="020F0502020204030204" pitchFamily="34" charset="0"/>
              </a:rPr>
              <a:t>p: </a:t>
            </a:r>
            <a:r>
              <a:rPr lang="ja-JP" altLang="en-US" sz="1600" dirty="0">
                <a:solidFill>
                  <a:srgbClr val="008000"/>
                </a:solidFill>
                <a:latin typeface="Calibri" panose="020F0502020204030204" pitchFamily="34" charset="0"/>
              </a:rPr>
              <a:t>与えた圧力</a:t>
            </a:r>
            <a:endParaRPr lang="en-US" altLang="ja-JP" sz="1600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008000"/>
                </a:solidFill>
                <a:latin typeface="Calibri" panose="020F0502020204030204" pitchFamily="34" charset="0"/>
              </a:rPr>
              <a:t>   Y : </a:t>
            </a:r>
            <a:r>
              <a:rPr lang="ja-JP" altLang="en-US" sz="1600" dirty="0">
                <a:solidFill>
                  <a:srgbClr val="008000"/>
                </a:solidFill>
                <a:latin typeface="Calibri" panose="020F0502020204030204" pitchFamily="34" charset="0"/>
              </a:rPr>
              <a:t>降伏圧</a:t>
            </a:r>
            <a:r>
              <a:rPr lang="en-US" altLang="ja-JP" sz="1600" dirty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ja-JP" sz="1600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ja-JP" sz="1600" dirty="0">
                <a:solidFill>
                  <a:srgbClr val="008000"/>
                </a:solidFill>
                <a:latin typeface="Calibri" panose="020F0502020204030204" pitchFamily="34" charset="0"/>
              </a:rPr>
              <a:t>(Yielding pressure)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8000"/>
                </a:solidFill>
                <a:latin typeface="Calibri" panose="020F0502020204030204" pitchFamily="34" charset="0"/>
              </a:rPr>
              <a:t>  </a:t>
            </a:r>
            <a:endParaRPr lang="ja-JP" altLang="en-US" sz="18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64874" name="テキスト ボックス 21"/>
          <p:cNvSpPr txBox="1">
            <a:spLocks noChangeArrowheads="1"/>
          </p:cNvSpPr>
          <p:nvPr/>
        </p:nvSpPr>
        <p:spPr bwMode="auto">
          <a:xfrm>
            <a:off x="826050" y="71100"/>
            <a:ext cx="6767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2060"/>
                </a:solidFill>
                <a:latin typeface="Calibri" panose="020F0502020204030204" pitchFamily="34" charset="0"/>
              </a:rPr>
              <a:t>Pressure chamber</a:t>
            </a:r>
            <a:r>
              <a:rPr lang="ja-JP" alt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（プレッシャーチェンバー</a:t>
            </a:r>
            <a:r>
              <a:rPr lang="ja-JP" alt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）</a:t>
            </a:r>
            <a:endParaRPr lang="en-US" altLang="ja-JP" sz="24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Lp</a:t>
            </a:r>
            <a:r>
              <a:rPr lang="en-US" altLang="ja-JP" sz="2400" baseline="-25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</a:t>
            </a:r>
            <a:r>
              <a:rPr lang="en-US" altLang="ja-JP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: Hydraulic root water permeability</a:t>
            </a:r>
            <a:r>
              <a:rPr lang="en-US" altLang="ja-JP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ja-JP" alt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根水透過性）</a:t>
            </a:r>
            <a:endParaRPr lang="ja-JP" altLang="en-US" sz="2400" baseline="-25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5" name="グラフ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288893"/>
              </p:ext>
            </p:extLst>
          </p:nvPr>
        </p:nvGraphicFramePr>
        <p:xfrm>
          <a:off x="4357654" y="1052736"/>
          <a:ext cx="4433921" cy="2576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4876" name="グループ化 39"/>
          <p:cNvGrpSpPr>
            <a:grpSpLocks/>
          </p:cNvGrpSpPr>
          <p:nvPr/>
        </p:nvGrpSpPr>
        <p:grpSpPr bwMode="auto">
          <a:xfrm>
            <a:off x="5364163" y="3644900"/>
            <a:ext cx="3109912" cy="2474913"/>
            <a:chOff x="1556997" y="5117915"/>
            <a:chExt cx="3109492" cy="2474714"/>
          </a:xfrm>
        </p:grpSpPr>
        <p:pic>
          <p:nvPicPr>
            <p:cNvPr id="164898" name="Picture 5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489" y="5197401"/>
              <a:ext cx="2520000" cy="2354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99" name="正方形/長方形 24"/>
            <p:cNvSpPr>
              <a:spLocks noChangeArrowheads="1"/>
            </p:cNvSpPr>
            <p:nvPr/>
          </p:nvSpPr>
          <p:spPr bwMode="auto">
            <a:xfrm rot="-5400000">
              <a:off x="713475" y="6129819"/>
              <a:ext cx="2025456" cy="338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ja-JP" sz="1600" b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</a:t>
              </a: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[10</a:t>
              </a:r>
              <a:r>
                <a:rPr lang="en-US" altLang="ja-JP" sz="1600" b="1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-6</a:t>
              </a: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ms</a:t>
              </a:r>
              <a:r>
                <a:rPr lang="en-US" altLang="ja-JP" sz="1600" b="1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MPa</a:t>
              </a:r>
              <a:r>
                <a:rPr lang="en-US" altLang="ja-JP" sz="1600" b="1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164900" name="テキスト ボックス 32"/>
            <p:cNvSpPr txBox="1">
              <a:spLocks noChangeArrowheads="1"/>
            </p:cNvSpPr>
            <p:nvPr/>
          </p:nvSpPr>
          <p:spPr bwMode="auto">
            <a:xfrm>
              <a:off x="1833868" y="6722441"/>
              <a:ext cx="571450" cy="338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0.2</a:t>
              </a:r>
              <a:endParaRPr lang="ja-JP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901" name="テキスト ボックス 33"/>
            <p:cNvSpPr txBox="1">
              <a:spLocks noChangeArrowheads="1"/>
            </p:cNvSpPr>
            <p:nvPr/>
          </p:nvSpPr>
          <p:spPr bwMode="auto">
            <a:xfrm>
              <a:off x="1987362" y="7254135"/>
              <a:ext cx="428588" cy="338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ja-JP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902" name="テキスト ボックス 34"/>
            <p:cNvSpPr txBox="1">
              <a:spLocks noChangeArrowheads="1"/>
            </p:cNvSpPr>
            <p:nvPr/>
          </p:nvSpPr>
          <p:spPr bwMode="auto">
            <a:xfrm>
              <a:off x="1833868" y="6193347"/>
              <a:ext cx="571450" cy="338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0.4</a:t>
              </a:r>
              <a:endParaRPr lang="ja-JP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903" name="テキスト ボックス 35"/>
            <p:cNvSpPr txBox="1">
              <a:spLocks noChangeArrowheads="1"/>
            </p:cNvSpPr>
            <p:nvPr/>
          </p:nvSpPr>
          <p:spPr bwMode="auto">
            <a:xfrm>
              <a:off x="1833868" y="5654576"/>
              <a:ext cx="571450" cy="338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0.6</a:t>
              </a:r>
              <a:endParaRPr lang="ja-JP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904" name="テキスト ボックス 36"/>
            <p:cNvSpPr txBox="1">
              <a:spLocks noChangeArrowheads="1"/>
            </p:cNvSpPr>
            <p:nvPr/>
          </p:nvSpPr>
          <p:spPr bwMode="auto">
            <a:xfrm>
              <a:off x="1833868" y="5117915"/>
              <a:ext cx="571450" cy="338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0.8</a:t>
              </a:r>
              <a:endParaRPr lang="ja-JP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1" name="表 40"/>
          <p:cNvGraphicFramePr>
            <a:graphicFrameLocks noGrp="1"/>
          </p:cNvGraphicFramePr>
          <p:nvPr/>
        </p:nvGraphicFramePr>
        <p:xfrm>
          <a:off x="6227763" y="6092825"/>
          <a:ext cx="2286000" cy="51752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87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1" lang="ja-JP" altLang="en-US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562" marB="45562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1" lang="ja-JP" altLang="en-US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562" marB="45562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1" lang="ja-JP" altLang="en-US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562" marB="45562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1" lang="ja-JP" altLang="en-US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562" marB="4556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1" lang="ja-JP" alt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562" marB="45562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1" lang="ja-JP" alt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562" marB="45562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1.0</a:t>
                      </a:r>
                      <a:endParaRPr kumimoji="1" lang="ja-JP" alt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562" marB="45562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10.0 </a:t>
                      </a:r>
                      <a:endParaRPr kumimoji="1" lang="ja-JP" alt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562" marB="4556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表 41"/>
          <p:cNvGraphicFramePr>
            <a:graphicFrameLocks noGrp="1"/>
          </p:cNvGraphicFramePr>
          <p:nvPr/>
        </p:nvGraphicFramePr>
        <p:xfrm>
          <a:off x="5376863" y="6092825"/>
          <a:ext cx="857250" cy="51752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87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DMSO (%)</a:t>
                      </a:r>
                      <a:endParaRPr kumimoji="1" lang="ja-JP" altLang="en-US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562" marB="4556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St (</a:t>
                      </a:r>
                      <a:r>
                        <a:rPr kumimoji="1" lang="el-GR" altLang="ja-JP" sz="1100" dirty="0" smtClean="0"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kumimoji="1" lang="en-US" altLang="ja-JP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M)</a:t>
                      </a:r>
                      <a:endParaRPr kumimoji="1" lang="ja-JP" alt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562" marB="4556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895" name="テキスト ボックス 16"/>
          <p:cNvSpPr txBox="1">
            <a:spLocks noChangeArrowheads="1"/>
          </p:cNvSpPr>
          <p:nvPr/>
        </p:nvSpPr>
        <p:spPr bwMode="auto">
          <a:xfrm>
            <a:off x="6588125" y="3933825"/>
            <a:ext cx="2178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Calibri" panose="020F0502020204030204" pitchFamily="34" charset="0"/>
              </a:rPr>
              <a:t>Control</a:t>
            </a:r>
            <a:r>
              <a:rPr lang="ja-JP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　</a:t>
            </a:r>
            <a:r>
              <a:rPr lang="en-US" altLang="ja-JP" sz="180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ja-JP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非ストレス</a:t>
            </a:r>
            <a:r>
              <a:rPr lang="en-US" altLang="ja-JP" sz="18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Calibri" panose="020F0502020204030204" pitchFamily="34" charset="0"/>
              </a:rPr>
              <a:t>Barley (Haruna-nijyo)</a:t>
            </a:r>
            <a:endParaRPr lang="ja-JP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4896" name="テキスト ボックス 38"/>
          <p:cNvSpPr txBox="1">
            <a:spLocks noChangeArrowheads="1"/>
          </p:cNvSpPr>
          <p:nvPr/>
        </p:nvSpPr>
        <p:spPr bwMode="auto">
          <a:xfrm>
            <a:off x="395288" y="5373688"/>
            <a:ext cx="4824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Protein kinase inhibitor (Staurosporin:St)</a:t>
            </a:r>
            <a:r>
              <a:rPr lang="ja-JP" altLang="en-US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が</a:t>
            </a:r>
            <a:r>
              <a:rPr lang="en-US" altLang="ja-JP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Lp</a:t>
            </a:r>
            <a:r>
              <a:rPr lang="en-US" altLang="ja-JP" sz="1800" baseline="-25000">
                <a:solidFill>
                  <a:srgbClr val="000000"/>
                </a:solidFill>
                <a:latin typeface="ＭＳ Ｐゴシック" panose="020B0600070205080204" pitchFamily="50" charset="-128"/>
              </a:rPr>
              <a:t>r</a:t>
            </a:r>
            <a:r>
              <a:rPr lang="ja-JP" altLang="en-US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に影響する</a:t>
            </a:r>
            <a:r>
              <a:rPr lang="en-US" altLang="ja-JP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(PCP 52:663, 2011)</a:t>
            </a:r>
            <a:endParaRPr lang="ja-JP" altLang="en-US" sz="1800">
              <a:solidFill>
                <a:srgbClr val="0000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250825" y="6021388"/>
            <a:ext cx="5040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70C0"/>
                </a:solidFill>
              </a:rPr>
              <a:t>→　アクアポリンはリン酸化されて活性化する</a:t>
            </a:r>
            <a:r>
              <a:rPr lang="en-US" altLang="ja-JP" sz="2000">
                <a:solidFill>
                  <a:srgbClr val="0070C0"/>
                </a:solidFill>
              </a:rPr>
              <a:t/>
            </a:r>
            <a:br>
              <a:rPr lang="en-US" altLang="ja-JP" sz="2000">
                <a:solidFill>
                  <a:srgbClr val="0070C0"/>
                </a:solidFill>
              </a:rPr>
            </a:br>
            <a:r>
              <a:rPr lang="en-US" altLang="ja-JP" sz="2000">
                <a:solidFill>
                  <a:srgbClr val="0070C0"/>
                </a:solidFill>
              </a:rPr>
              <a:t>(aquaporins activated by phosphorylation)</a:t>
            </a:r>
            <a:endParaRPr lang="ja-JP" altLang="en-US" sz="2000">
              <a:solidFill>
                <a:srgbClr val="0070C0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12002" y="1177751"/>
            <a:ext cx="1103264" cy="1028402"/>
            <a:chOff x="2867777" y="3552147"/>
            <a:chExt cx="1196360" cy="1070412"/>
          </a:xfrm>
        </p:grpSpPr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423034" y="3809369"/>
              <a:ext cx="101599" cy="81319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" name="楕円 1"/>
            <p:cNvSpPr/>
            <p:nvPr/>
          </p:nvSpPr>
          <p:spPr>
            <a:xfrm rot="19163286">
              <a:off x="3324043" y="3559272"/>
              <a:ext cx="740094" cy="208368"/>
            </a:xfrm>
            <a:prstGeom prst="ellipse">
              <a:avLst/>
            </a:prstGeom>
            <a:solidFill>
              <a:srgbClr val="36E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楕円 42"/>
            <p:cNvSpPr/>
            <p:nvPr/>
          </p:nvSpPr>
          <p:spPr>
            <a:xfrm rot="13374556">
              <a:off x="2867777" y="3552147"/>
              <a:ext cx="740094" cy="208368"/>
            </a:xfrm>
            <a:prstGeom prst="ellipse">
              <a:avLst/>
            </a:prstGeom>
            <a:solidFill>
              <a:srgbClr val="36E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  <p:bldP spid="26" grpId="0" animBg="1"/>
      <p:bldP spid="164870" grpId="0"/>
      <p:bldP spid="27" grpId="0" animBg="1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9750" y="1700213"/>
            <a:ext cx="7981950" cy="108108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ja-JP" kern="0" dirty="0" smtClean="0"/>
              <a:t>Water flux</a:t>
            </a:r>
            <a:r>
              <a:rPr lang="ja-JP" altLang="en-US" kern="0" dirty="0" smtClean="0"/>
              <a:t>＝</a:t>
            </a:r>
            <a:r>
              <a:rPr lang="en-US" altLang="ja-JP" kern="0" dirty="0" smtClean="0"/>
              <a:t>(</a:t>
            </a:r>
            <a:r>
              <a:rPr lang="ja-JP" altLang="en-US" kern="0" dirty="0" smtClean="0"/>
              <a:t>駆動力）</a:t>
            </a:r>
            <a:r>
              <a:rPr lang="en-US" altLang="ja-JP" kern="0" dirty="0" smtClean="0"/>
              <a:t>×</a:t>
            </a:r>
            <a:r>
              <a:rPr lang="ja-JP" altLang="en-US" kern="0" dirty="0" smtClean="0"/>
              <a:t>（水の動きやすさ：透過性）</a:t>
            </a:r>
            <a:endParaRPr lang="en-US" altLang="ja-JP" kern="0" dirty="0" smtClean="0"/>
          </a:p>
          <a:p>
            <a:pPr eaLnBrk="1" hangingPunct="1">
              <a:buFontTx/>
              <a:buNone/>
              <a:defRPr/>
            </a:pPr>
            <a:r>
              <a:rPr lang="ja-JP" altLang="en-US" kern="0" dirty="0" smtClean="0"/>
              <a:t>　水</a:t>
            </a:r>
            <a:r>
              <a:rPr lang="ja-JP" altLang="en-US" kern="0" dirty="0"/>
              <a:t>の</a:t>
            </a:r>
            <a:r>
              <a:rPr lang="ja-JP" altLang="en-US" kern="0" dirty="0" smtClean="0"/>
              <a:t>動き</a:t>
            </a:r>
            <a:r>
              <a:rPr lang="en-US" altLang="ja-JP" kern="0" dirty="0" smtClean="0"/>
              <a:t>     </a:t>
            </a:r>
            <a:r>
              <a:rPr lang="en-US" altLang="ja-JP" sz="2800" kern="0" dirty="0" smtClean="0"/>
              <a:t>Driving force     water permeability</a:t>
            </a:r>
          </a:p>
          <a:p>
            <a:pPr eaLnBrk="1" hangingPunct="1">
              <a:buFontTx/>
              <a:buNone/>
              <a:defRPr/>
            </a:pPr>
            <a:endParaRPr lang="ja-JP" altLang="en-US" kern="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7088" y="4652963"/>
            <a:ext cx="71294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アクアポリンはシンプラスト経由の水輸送において、こちらを制御</a:t>
            </a:r>
            <a:endParaRPr lang="en-US" altLang="ja-JP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altLang="ja-JP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Symplastic</a:t>
            </a:r>
            <a:r>
              <a:rPr lang="en-US" altLang="ja-JP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water flow and aquaporins</a:t>
            </a:r>
            <a:endParaRPr lang="ja-JP" altLang="en-U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913" y="5589588"/>
            <a:ext cx="71104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</a:t>
            </a:r>
            <a:r>
              <a:rPr lang="en-US" altLang="ja-JP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symplast</a:t>
            </a: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？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シンプラストとは？</a:t>
            </a:r>
          </a:p>
        </p:txBody>
      </p:sp>
      <p:sp>
        <p:nvSpPr>
          <p:cNvPr id="7" name="下矢印 6"/>
          <p:cNvSpPr/>
          <p:nvPr/>
        </p:nvSpPr>
        <p:spPr>
          <a:xfrm rot="12607037">
            <a:off x="5489575" y="4089400"/>
            <a:ext cx="315913" cy="47942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288" y="260350"/>
            <a:ext cx="619760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</a:t>
            </a: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tissue and cells…..</a:t>
            </a:r>
            <a:endParaRPr lang="ja-JP" alt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895" name="Group 5"/>
          <p:cNvGrpSpPr>
            <a:grpSpLocks/>
          </p:cNvGrpSpPr>
          <p:nvPr/>
        </p:nvGrpSpPr>
        <p:grpSpPr bwMode="auto">
          <a:xfrm>
            <a:off x="2195513" y="2636838"/>
            <a:ext cx="6610350" cy="1450975"/>
            <a:chOff x="1964" y="1608"/>
            <a:chExt cx="4164" cy="1069"/>
          </a:xfrm>
        </p:grpSpPr>
        <p:sp>
          <p:nvSpPr>
            <p:cNvPr id="165896" name="Line 6"/>
            <p:cNvSpPr>
              <a:spLocks noChangeShapeType="1"/>
            </p:cNvSpPr>
            <p:nvPr/>
          </p:nvSpPr>
          <p:spPr bwMode="auto">
            <a:xfrm>
              <a:off x="3492" y="1608"/>
              <a:ext cx="1836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1964" y="2037"/>
              <a:ext cx="416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ja-JP" altLang="en-US" dirty="0" smtClean="0">
                  <a:solidFill>
                    <a:srgbClr val="000000"/>
                  </a:solidFill>
                </a:rPr>
                <a:t>表面積</a:t>
              </a:r>
              <a:r>
                <a:rPr lang="en-US" altLang="ja-JP" dirty="0" smtClean="0">
                  <a:solidFill>
                    <a:srgbClr val="000000"/>
                  </a:solidFill>
                </a:rPr>
                <a:t>×</a:t>
              </a:r>
              <a:r>
                <a:rPr lang="ja-JP" altLang="en-US" dirty="0" smtClean="0">
                  <a:solidFill>
                    <a:srgbClr val="0000FF"/>
                  </a:solidFill>
                </a:rPr>
                <a:t>面積当たりの水</a:t>
              </a:r>
              <a:r>
                <a:rPr lang="ja-JP" altLang="en-US" sz="2400" dirty="0">
                  <a:solidFill>
                    <a:srgbClr val="0000FF"/>
                  </a:solidFill>
                  <a:latin typeface="+mn-lt"/>
                  <a:ea typeface="+mn-ea"/>
                </a:rPr>
                <a:t>透過性</a:t>
              </a:r>
              <a:endParaRPr lang="en-US" altLang="ja-JP" sz="2400" dirty="0">
                <a:solidFill>
                  <a:srgbClr val="0000FF"/>
                </a:solidFill>
                <a:latin typeface="+mn-lt"/>
                <a:ea typeface="+mn-ea"/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2400" dirty="0" smtClean="0">
                  <a:solidFill>
                    <a:srgbClr val="000000"/>
                  </a:solidFill>
                </a:rPr>
                <a:t>Surface area </a:t>
              </a:r>
              <a:r>
                <a:rPr lang="ja-JP" altLang="en-US" sz="2400" dirty="0" smtClean="0">
                  <a:solidFill>
                    <a:srgbClr val="000000"/>
                  </a:solidFill>
                </a:rPr>
                <a:t>　</a:t>
              </a:r>
              <a:r>
                <a:rPr lang="en-US" altLang="ja-JP" sz="2400" dirty="0" smtClean="0">
                  <a:solidFill>
                    <a:srgbClr val="0000FF"/>
                  </a:solidFill>
                </a:rPr>
                <a:t>water permeability</a:t>
              </a:r>
              <a:r>
                <a:rPr lang="ja-JP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ja-JP" sz="2400" dirty="0" smtClean="0">
                  <a:solidFill>
                    <a:srgbClr val="0000FF"/>
                  </a:solidFill>
                </a:rPr>
                <a:t>per unit area </a:t>
              </a:r>
              <a:r>
                <a:rPr lang="ja-JP" altLang="en-US" sz="2400" dirty="0" smtClean="0">
                  <a:solidFill>
                    <a:srgbClr val="000000"/>
                  </a:solidFill>
                </a:rPr>
                <a:t>　　</a:t>
              </a:r>
              <a:endParaRPr lang="ja-JP" altLang="en-US" sz="36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65898" name="Line 9"/>
            <p:cNvSpPr>
              <a:spLocks noChangeShapeType="1"/>
            </p:cNvSpPr>
            <p:nvPr/>
          </p:nvSpPr>
          <p:spPr bwMode="auto">
            <a:xfrm flipH="1">
              <a:off x="3558" y="1626"/>
              <a:ext cx="528" cy="378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RO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681163"/>
            <a:ext cx="6286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68838" y="1655763"/>
            <a:ext cx="1130300" cy="2146300"/>
            <a:chOff x="2532" y="1948"/>
            <a:chExt cx="712" cy="1352"/>
          </a:xfrm>
        </p:grpSpPr>
        <p:sp>
          <p:nvSpPr>
            <p:cNvPr id="166925" name="AutoShape 4"/>
            <p:cNvSpPr>
              <a:spLocks noChangeArrowheads="1"/>
            </p:cNvSpPr>
            <p:nvPr/>
          </p:nvSpPr>
          <p:spPr bwMode="auto">
            <a:xfrm rot="7932209">
              <a:off x="2699" y="2829"/>
              <a:ext cx="252" cy="184"/>
            </a:xfrm>
            <a:prstGeom prst="rightArrow">
              <a:avLst>
                <a:gd name="adj1" fmla="val 50000"/>
                <a:gd name="adj2" fmla="val 3423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926" name="AutoShape 5"/>
            <p:cNvSpPr>
              <a:spLocks noChangeArrowheads="1"/>
            </p:cNvSpPr>
            <p:nvPr/>
          </p:nvSpPr>
          <p:spPr bwMode="auto">
            <a:xfrm rot="5012413">
              <a:off x="2920" y="2088"/>
              <a:ext cx="464" cy="184"/>
            </a:xfrm>
            <a:prstGeom prst="rightArrow">
              <a:avLst>
                <a:gd name="adj1" fmla="val 50000"/>
                <a:gd name="adj2" fmla="val 6304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927" name="AutoShape 6"/>
            <p:cNvSpPr>
              <a:spLocks noChangeArrowheads="1"/>
            </p:cNvSpPr>
            <p:nvPr/>
          </p:nvSpPr>
          <p:spPr bwMode="auto">
            <a:xfrm rot="6804201">
              <a:off x="2504" y="3088"/>
              <a:ext cx="240" cy="184"/>
            </a:xfrm>
            <a:prstGeom prst="rightArrow">
              <a:avLst>
                <a:gd name="adj1" fmla="val 50000"/>
                <a:gd name="adj2" fmla="val 3260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928" name="AutoShape 7"/>
            <p:cNvSpPr>
              <a:spLocks noChangeArrowheads="1"/>
            </p:cNvSpPr>
            <p:nvPr/>
          </p:nvSpPr>
          <p:spPr bwMode="auto">
            <a:xfrm rot="7587660">
              <a:off x="3042" y="2444"/>
              <a:ext cx="195" cy="184"/>
            </a:xfrm>
            <a:prstGeom prst="rightArrow">
              <a:avLst>
                <a:gd name="adj1" fmla="val 50000"/>
                <a:gd name="adj2" fmla="val 2649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929" name="AutoShape 8"/>
            <p:cNvSpPr>
              <a:spLocks noChangeArrowheads="1"/>
            </p:cNvSpPr>
            <p:nvPr/>
          </p:nvSpPr>
          <p:spPr bwMode="auto">
            <a:xfrm rot="5321875">
              <a:off x="2838" y="2600"/>
              <a:ext cx="229" cy="184"/>
            </a:xfrm>
            <a:prstGeom prst="rightArrow">
              <a:avLst>
                <a:gd name="adj1" fmla="val 50000"/>
                <a:gd name="adj2" fmla="val 3111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1624013" y="788988"/>
            <a:ext cx="307181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3333CC"/>
                </a:solidFill>
                <a:latin typeface="Arial" panose="020B0604020202020204" pitchFamily="34" charset="0"/>
              </a:rPr>
              <a:t>シンプラスト経路</a:t>
            </a:r>
            <a:endParaRPr lang="en-US" altLang="ja-JP" b="1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3333CC"/>
                </a:solidFill>
                <a:latin typeface="Arial" panose="020B0604020202020204" pitchFamily="34" charset="0"/>
              </a:rPr>
              <a:t>Symplast</a:t>
            </a:r>
            <a:endParaRPr lang="ja-JP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5502275" y="803275"/>
            <a:ext cx="310832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FF0000"/>
                </a:solidFill>
                <a:latin typeface="Arial" panose="020B0604020202020204" pitchFamily="34" charset="0"/>
              </a:rPr>
              <a:t>アポプラスト経路</a:t>
            </a:r>
            <a:endParaRPr lang="en-US" altLang="ja-JP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Arial" panose="020B0604020202020204" pitchFamily="34" charset="0"/>
              </a:rPr>
              <a:t>      Apoplast</a:t>
            </a:r>
            <a:endParaRPr lang="ja-JP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489200" y="1681163"/>
            <a:ext cx="2395538" cy="2555875"/>
            <a:chOff x="1159" y="1964"/>
            <a:chExt cx="1509" cy="1610"/>
          </a:xfrm>
        </p:grpSpPr>
        <p:sp>
          <p:nvSpPr>
            <p:cNvPr id="166921" name="AutoShape 12"/>
            <p:cNvSpPr>
              <a:spLocks noChangeArrowheads="1"/>
            </p:cNvSpPr>
            <p:nvPr/>
          </p:nvSpPr>
          <p:spPr bwMode="auto">
            <a:xfrm rot="3110188">
              <a:off x="2370" y="3276"/>
              <a:ext cx="412" cy="184"/>
            </a:xfrm>
            <a:prstGeom prst="rightArrow">
              <a:avLst>
                <a:gd name="adj1" fmla="val 50000"/>
                <a:gd name="adj2" fmla="val 55978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922" name="AutoShape 13"/>
            <p:cNvSpPr>
              <a:spLocks noChangeArrowheads="1"/>
            </p:cNvSpPr>
            <p:nvPr/>
          </p:nvSpPr>
          <p:spPr bwMode="auto">
            <a:xfrm rot="870664">
              <a:off x="1792" y="3064"/>
              <a:ext cx="464" cy="184"/>
            </a:xfrm>
            <a:prstGeom prst="rightArrow">
              <a:avLst>
                <a:gd name="adj1" fmla="val 50000"/>
                <a:gd name="adj2" fmla="val 63043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923" name="AutoShape 14"/>
            <p:cNvSpPr>
              <a:spLocks noChangeArrowheads="1"/>
            </p:cNvSpPr>
            <p:nvPr/>
          </p:nvSpPr>
          <p:spPr bwMode="auto">
            <a:xfrm rot="2735291">
              <a:off x="1296" y="2720"/>
              <a:ext cx="464" cy="184"/>
            </a:xfrm>
            <a:prstGeom prst="rightArrow">
              <a:avLst>
                <a:gd name="adj1" fmla="val 50000"/>
                <a:gd name="adj2" fmla="val 63043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924" name="AutoShape 15"/>
            <p:cNvSpPr>
              <a:spLocks noChangeArrowheads="1"/>
            </p:cNvSpPr>
            <p:nvPr/>
          </p:nvSpPr>
          <p:spPr bwMode="auto">
            <a:xfrm rot="4666660">
              <a:off x="958" y="2165"/>
              <a:ext cx="585" cy="184"/>
            </a:xfrm>
            <a:prstGeom prst="rightArrow">
              <a:avLst>
                <a:gd name="adj1" fmla="val 50000"/>
                <a:gd name="adj2" fmla="val 79484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9216" name="Text Box 16"/>
          <p:cNvSpPr txBox="1">
            <a:spLocks noChangeArrowheads="1"/>
          </p:cNvSpPr>
          <p:nvPr/>
        </p:nvSpPr>
        <p:spPr bwMode="auto">
          <a:xfrm>
            <a:off x="198438" y="1800225"/>
            <a:ext cx="23479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2000" dirty="0">
                <a:solidFill>
                  <a:srgbClr val="A50021"/>
                </a:solidFill>
                <a:ea typeface="ＭＳ Ｐゴシック" charset="-128"/>
              </a:rPr>
              <a:t>土壌水</a:t>
            </a:r>
            <a:r>
              <a:rPr lang="ja-JP" altLang="en-US" sz="2000" dirty="0">
                <a:solidFill>
                  <a:srgbClr val="000000"/>
                </a:solidFill>
                <a:ea typeface="ＭＳ Ｐゴシック" charset="-128"/>
              </a:rPr>
              <a:t>  </a:t>
            </a:r>
            <a:endParaRPr lang="en-US" altLang="ja-JP" sz="2000" dirty="0">
              <a:solidFill>
                <a:srgbClr val="000000"/>
              </a:solidFill>
              <a:ea typeface="ＭＳ Ｐゴシック" charset="-128"/>
            </a:endParaRPr>
          </a:p>
          <a:p>
            <a:pPr eaLnBrk="1" hangingPunct="1">
              <a:defRPr/>
            </a:pPr>
            <a:r>
              <a:rPr lang="en-US" altLang="ja-JP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Soil water</a:t>
            </a:r>
          </a:p>
          <a:p>
            <a:pPr eaLnBrk="1" hangingPunct="1">
              <a:defRPr/>
            </a:pPr>
            <a:r>
              <a:rPr lang="ja-JP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　↓</a:t>
            </a:r>
            <a:endParaRPr lang="en-US" altLang="ja-JP" sz="2000" dirty="0">
              <a:ea typeface="ＭＳ Ｐゴシック" charset="-128"/>
            </a:endParaRPr>
          </a:p>
          <a:p>
            <a:pPr eaLnBrk="1" hangingPunct="1">
              <a:defRPr/>
            </a:pPr>
            <a:r>
              <a:rPr lang="ja-JP" altLang="en-US" sz="2000" dirty="0">
                <a:solidFill>
                  <a:srgbClr val="000000"/>
                </a:solidFill>
                <a:ea typeface="ＭＳ Ｐゴシック" charset="-128"/>
              </a:rPr>
              <a:t>根</a:t>
            </a:r>
            <a:r>
              <a:rPr lang="ja-JP" altLang="en-US" sz="2000" dirty="0">
                <a:solidFill>
                  <a:srgbClr val="FF9933"/>
                </a:solidFill>
                <a:ea typeface="ＭＳ Ｐゴシック" charset="-128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root</a:t>
            </a:r>
            <a:r>
              <a:rPr lang="en-US" altLang="ja-JP" sz="2000" dirty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</a:p>
          <a:p>
            <a:pPr eaLnBrk="1" hangingPunct="1">
              <a:defRPr/>
            </a:pPr>
            <a:r>
              <a:rPr lang="en-US" altLang="ja-JP" sz="20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(</a:t>
            </a:r>
            <a:r>
              <a:rPr lang="en-US" altLang="ja-JP" sz="2000" dirty="0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casparian</a:t>
            </a:r>
            <a:r>
              <a:rPr lang="en-US" altLang="ja-JP" sz="20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 stripe)</a:t>
            </a:r>
            <a:r>
              <a:rPr lang="en-US" altLang="ja-JP" sz="2000" dirty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</a:p>
          <a:p>
            <a:pPr eaLnBrk="1" hangingPunct="1">
              <a:defRPr/>
            </a:pPr>
            <a:r>
              <a:rPr lang="ja-JP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　↓</a:t>
            </a:r>
            <a:endParaRPr lang="en-US" altLang="ja-JP" sz="2000" dirty="0">
              <a:ea typeface="ＭＳ Ｐゴシック" charset="-128"/>
            </a:endParaRPr>
          </a:p>
          <a:p>
            <a:pPr eaLnBrk="1" hangingPunct="1">
              <a:defRPr/>
            </a:pPr>
            <a:r>
              <a:rPr lang="ja-JP" altLang="en-US" sz="2000" dirty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道管</a:t>
            </a:r>
            <a:endParaRPr lang="en-US" altLang="ja-JP" sz="2000" dirty="0">
              <a:solidFill>
                <a:srgbClr val="33CC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n-US" altLang="ja-JP" sz="2000" dirty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xylem</a:t>
            </a:r>
            <a:endParaRPr lang="ja-JP" altLang="en-US" sz="2000" dirty="0">
              <a:solidFill>
                <a:srgbClr val="33CC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66920" name="Text Box 17"/>
          <p:cNvSpPr txBox="1">
            <a:spLocks noChangeArrowheads="1"/>
          </p:cNvSpPr>
          <p:nvPr/>
        </p:nvSpPr>
        <p:spPr bwMode="auto">
          <a:xfrm>
            <a:off x="3878263" y="5462588"/>
            <a:ext cx="271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In plant</a:t>
            </a:r>
            <a:r>
              <a:rPr lang="ja-JP" altLang="en-US">
                <a:solidFill>
                  <a:srgbClr val="000000"/>
                </a:solidFill>
                <a:latin typeface="Arial" panose="020B0604020202020204" pitchFamily="34" charset="0"/>
              </a:rPr>
              <a:t>　</a:t>
            </a: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roots</a:t>
            </a:r>
            <a:endParaRPr lang="ja-JP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9" grpId="0" autoUpdateAnimBg="0"/>
      <p:bldP spid="179210" grpId="0" autoUpdateAnimBg="0"/>
      <p:bldP spid="1792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962" name="Object 12"/>
          <p:cNvGraphicFramePr>
            <a:graphicFrameLocks noChangeAspect="1"/>
          </p:cNvGraphicFramePr>
          <p:nvPr/>
        </p:nvGraphicFramePr>
        <p:xfrm>
          <a:off x="323850" y="476250"/>
          <a:ext cx="9063038" cy="584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80" name="Document" r:id="rId3" imgW="6730392" imgH="4339859" progId="Word.Document.8">
                  <p:embed/>
                </p:oleObj>
              </mc:Choice>
              <mc:Fallback>
                <p:oleObj name="Document" r:id="rId3" imgW="6730392" imgH="4339859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76250"/>
                        <a:ext cx="9063038" cy="584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tissu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4100513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250825" y="6491288"/>
            <a:ext cx="51847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</a:rPr>
              <a:t>「植物の膜輸送システム」（秀潤社）より</a:t>
            </a:r>
          </a:p>
        </p:txBody>
      </p:sp>
      <p:sp>
        <p:nvSpPr>
          <p:cNvPr id="61451" name="Text Box 7"/>
          <p:cNvSpPr txBox="1">
            <a:spLocks noChangeArrowheads="1"/>
          </p:cNvSpPr>
          <p:nvPr/>
        </p:nvSpPr>
        <p:spPr bwMode="auto">
          <a:xfrm>
            <a:off x="4284663" y="1844675"/>
            <a:ext cx="49672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CC6600"/>
                </a:solidFill>
              </a:rPr>
              <a:t>カスパリー線 </a:t>
            </a:r>
            <a:r>
              <a:rPr lang="en-US" altLang="ja-JP">
                <a:solidFill>
                  <a:srgbClr val="CC6600"/>
                </a:solidFill>
              </a:rPr>
              <a:t>casparian strip</a:t>
            </a:r>
            <a:endParaRPr lang="ja-JP" altLang="en-US">
              <a:solidFill>
                <a:srgbClr val="CC66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CC6600"/>
                </a:solidFill>
              </a:rPr>
              <a:t>Suberin deposition </a:t>
            </a:r>
            <a:endParaRPr lang="ja-JP" altLang="en-US">
              <a:solidFill>
                <a:srgbClr val="CC6600"/>
              </a:solidFill>
            </a:endParaRPr>
          </a:p>
        </p:txBody>
      </p:sp>
      <p:sp>
        <p:nvSpPr>
          <p:cNvPr id="178187" name="Rectangle 11"/>
          <p:cNvSpPr>
            <a:spLocks noChangeArrowheads="1"/>
          </p:cNvSpPr>
          <p:nvPr/>
        </p:nvSpPr>
        <p:spPr bwMode="auto">
          <a:xfrm>
            <a:off x="792163" y="163513"/>
            <a:ext cx="82438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ja-JP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charset="-128"/>
              </a:rPr>
              <a:t>シンプラストの水輸送とアクアポリン</a:t>
            </a:r>
            <a:endParaRPr lang="en-US" altLang="ja-JP" sz="36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charset="-128"/>
            </a:endParaRPr>
          </a:p>
          <a:p>
            <a:pPr algn="ctr" eaLnBrk="1" hangingPunct="1">
              <a:defRPr/>
            </a:pPr>
            <a:r>
              <a:rPr lang="en-US" altLang="ja-JP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charset="-128"/>
              </a:rPr>
              <a:t>Aquaporin and </a:t>
            </a:r>
            <a:r>
              <a:rPr lang="en-US" altLang="ja-JP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charset="-128"/>
              </a:rPr>
              <a:t>symplastic</a:t>
            </a:r>
            <a:r>
              <a:rPr lang="en-US" altLang="ja-JP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charset="-128"/>
              </a:rPr>
              <a:t> water transport</a:t>
            </a:r>
            <a:endParaRPr lang="ja-JP" alt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円/楕円 11"/>
          <p:cNvSpPr>
            <a:spLocks noChangeArrowheads="1"/>
          </p:cNvSpPr>
          <p:nvPr/>
        </p:nvSpPr>
        <p:spPr bwMode="auto">
          <a:xfrm>
            <a:off x="2293938" y="3605213"/>
            <a:ext cx="107950" cy="215900"/>
          </a:xfrm>
          <a:prstGeom prst="ellipse">
            <a:avLst/>
          </a:prstGeom>
          <a:solidFill>
            <a:srgbClr val="FF99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3" name="円/楕円 12"/>
          <p:cNvSpPr>
            <a:spLocks noChangeArrowheads="1"/>
          </p:cNvSpPr>
          <p:nvPr/>
        </p:nvSpPr>
        <p:spPr bwMode="auto">
          <a:xfrm>
            <a:off x="2339975" y="5157788"/>
            <a:ext cx="107950" cy="215900"/>
          </a:xfrm>
          <a:prstGeom prst="ellipse">
            <a:avLst/>
          </a:prstGeom>
          <a:solidFill>
            <a:srgbClr val="FF99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1042988" y="4684713"/>
            <a:ext cx="1265237" cy="560387"/>
            <a:chOff x="1475656" y="4685035"/>
            <a:chExt cx="1266725" cy="560065"/>
          </a:xfrm>
        </p:grpSpPr>
        <p:sp>
          <p:nvSpPr>
            <p:cNvPr id="170000" name="楕円 1"/>
            <p:cNvSpPr>
              <a:spLocks noChangeArrowheads="1"/>
            </p:cNvSpPr>
            <p:nvPr/>
          </p:nvSpPr>
          <p:spPr bwMode="auto">
            <a:xfrm>
              <a:off x="2454349" y="4885060"/>
              <a:ext cx="288032" cy="36004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</a:pPr>
              <a:endParaRPr lang="ja-JP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170001" name="楕円 13"/>
            <p:cNvSpPr>
              <a:spLocks noChangeArrowheads="1"/>
            </p:cNvSpPr>
            <p:nvPr/>
          </p:nvSpPr>
          <p:spPr bwMode="auto">
            <a:xfrm>
              <a:off x="1475656" y="4685035"/>
              <a:ext cx="288032" cy="36004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</a:pPr>
              <a:endParaRPr lang="ja-JP" altLang="en-US" sz="3600">
                <a:solidFill>
                  <a:schemeClr val="bg1"/>
                </a:solidFill>
              </a:endParaRPr>
            </a:p>
          </p:txBody>
        </p:sp>
      </p:grpSp>
      <p:sp>
        <p:nvSpPr>
          <p:cNvPr id="15" name="楕円 14"/>
          <p:cNvSpPr>
            <a:spLocks noChangeArrowheads="1"/>
          </p:cNvSpPr>
          <p:nvPr/>
        </p:nvSpPr>
        <p:spPr bwMode="auto">
          <a:xfrm>
            <a:off x="3563938" y="4673600"/>
            <a:ext cx="287337" cy="360363"/>
          </a:xfrm>
          <a:prstGeom prst="ellips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chemeClr val="bg1"/>
              </a:solidFill>
            </a:endParaRPr>
          </a:p>
        </p:txBody>
      </p:sp>
      <p:grpSp>
        <p:nvGrpSpPr>
          <p:cNvPr id="11" name="グループ化 10"/>
          <p:cNvGrpSpPr>
            <a:grpSpLocks/>
          </p:cNvGrpSpPr>
          <p:nvPr/>
        </p:nvGrpSpPr>
        <p:grpSpPr bwMode="auto">
          <a:xfrm>
            <a:off x="4303152" y="2760703"/>
            <a:ext cx="4806950" cy="4050188"/>
            <a:chOff x="4283968" y="3284984"/>
            <a:chExt cx="4808170" cy="4050505"/>
          </a:xfrm>
        </p:grpSpPr>
        <p:pic>
          <p:nvPicPr>
            <p:cNvPr id="169995" name="図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301208"/>
              <a:ext cx="4808170" cy="109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996" name="図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872670" y="2128330"/>
              <a:ext cx="1503116" cy="381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9997" name="直線コネクタ 6"/>
            <p:cNvCxnSpPr>
              <a:cxnSpLocks noChangeShapeType="1"/>
            </p:cNvCxnSpPr>
            <p:nvPr/>
          </p:nvCxnSpPr>
          <p:spPr bwMode="auto">
            <a:xfrm flipH="1">
              <a:off x="4427984" y="4869160"/>
              <a:ext cx="864096" cy="43204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9998" name="直線コネクタ 16"/>
            <p:cNvCxnSpPr>
              <a:cxnSpLocks noChangeShapeType="1"/>
            </p:cNvCxnSpPr>
            <p:nvPr/>
          </p:nvCxnSpPr>
          <p:spPr bwMode="auto">
            <a:xfrm flipH="1" flipV="1">
              <a:off x="6804248" y="4869160"/>
              <a:ext cx="2088232" cy="43204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テキスト ボックス 9"/>
            <p:cNvSpPr txBox="1"/>
            <p:nvPr/>
          </p:nvSpPr>
          <p:spPr>
            <a:xfrm>
              <a:off x="4571379" y="6596767"/>
              <a:ext cx="4249228" cy="738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dirty="0">
                  <a:solidFill>
                    <a:srgbClr val="36E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Yellow </a:t>
              </a:r>
              <a:r>
                <a:rPr lang="en-US" altLang="ja-JP" dirty="0" smtClean="0">
                  <a:solidFill>
                    <a:srgbClr val="36E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</a:t>
              </a:r>
              <a:r>
                <a:rPr lang="ja-JP" altLang="en-US" dirty="0" smtClean="0">
                  <a:solidFill>
                    <a:srgbClr val="36E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</a:t>
              </a:r>
              <a:r>
                <a:rPr lang="en-US" altLang="ja-JP" dirty="0" err="1" smtClean="0">
                  <a:solidFill>
                    <a:srgbClr val="36E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casparian</a:t>
              </a:r>
              <a:r>
                <a:rPr lang="en-US" altLang="ja-JP" dirty="0" smtClean="0">
                  <a:solidFill>
                    <a:srgbClr val="36E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strips (</a:t>
              </a:r>
              <a:r>
                <a:rPr lang="en-US" altLang="ja-JP" dirty="0" err="1" smtClean="0">
                  <a:solidFill>
                    <a:srgbClr val="36E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suberin</a:t>
              </a:r>
              <a:r>
                <a:rPr lang="en-US" altLang="ja-JP" dirty="0" smtClean="0">
                  <a:solidFill>
                    <a:srgbClr val="36E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>
                <a:defRPr/>
              </a:pPr>
              <a:r>
                <a:rPr lang="en-US" altLang="ja-JP" sz="1200" dirty="0" smtClean="0"/>
                <a:t>                         </a:t>
              </a:r>
            </a:p>
            <a:p>
              <a:pPr>
                <a:defRPr/>
              </a:pPr>
              <a:r>
                <a:rPr lang="en-US" altLang="ja-JP" sz="1200" dirty="0"/>
                <a:t> </a:t>
              </a:r>
              <a:r>
                <a:rPr lang="en-US" altLang="ja-JP" sz="1200" dirty="0" smtClean="0"/>
                <a:t>                           </a:t>
              </a:r>
              <a:r>
                <a:rPr lang="en-US" altLang="ja-JP" sz="1200" dirty="0" err="1" smtClean="0"/>
                <a:t>NewPhytologist</a:t>
              </a:r>
              <a:r>
                <a:rPr lang="en-US" altLang="ja-JP" sz="1200" dirty="0" smtClean="0"/>
                <a:t> (2019) 221:180-194</a:t>
              </a:r>
              <a:endParaRPr lang="ja-JP" altLang="en-US" dirty="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499788" y="2620629"/>
            <a:ext cx="13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アクアポリン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Aquapori</a:t>
            </a:r>
            <a:r>
              <a:rPr kumimoji="1" lang="en-US" altLang="ja-JP" dirty="0">
                <a:solidFill>
                  <a:srgbClr val="FF0000"/>
                </a:solidFill>
              </a:rPr>
              <a:t>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" name="直線コネクタ 4"/>
          <p:cNvCxnSpPr>
            <a:endCxn id="170001" idx="1"/>
          </p:cNvCxnSpPr>
          <p:nvPr/>
        </p:nvCxnSpPr>
        <p:spPr bwMode="auto">
          <a:xfrm>
            <a:off x="792163" y="3266960"/>
            <a:ext cx="292957" cy="147051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直線コネクタ 20"/>
          <p:cNvCxnSpPr>
            <a:endCxn id="170000" idx="0"/>
          </p:cNvCxnSpPr>
          <p:nvPr/>
        </p:nvCxnSpPr>
        <p:spPr bwMode="auto">
          <a:xfrm>
            <a:off x="1450383" y="3332208"/>
            <a:ext cx="713995" cy="1552645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1" grpId="0"/>
      <p:bldP spid="12" grpId="0" animBg="1"/>
      <p:bldP spid="13" grpId="0" animBg="1"/>
      <p:bldP spid="15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684213" y="476250"/>
            <a:ext cx="4738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i="1">
                <a:solidFill>
                  <a:srgbClr val="000000"/>
                </a:solidFill>
                <a:latin typeface="Arial" panose="020B0604020202020204" pitchFamily="34" charset="0"/>
              </a:rPr>
              <a:t>Before discovery of aquaporins</a:t>
            </a:r>
            <a:r>
              <a:rPr lang="ja-JP" altLang="en-US" sz="2400" i="1">
                <a:solidFill>
                  <a:srgbClr val="000000"/>
                </a:solidFill>
                <a:latin typeface="Arial" panose="020B0604020202020204" pitchFamily="34" charset="0"/>
              </a:rPr>
              <a:t>？</a:t>
            </a:r>
          </a:p>
        </p:txBody>
      </p:sp>
      <p:sp>
        <p:nvSpPr>
          <p:cNvPr id="172035" name="AutoShape 3"/>
          <p:cNvSpPr>
            <a:spLocks noChangeArrowheads="1"/>
          </p:cNvSpPr>
          <p:nvPr/>
        </p:nvSpPr>
        <p:spPr bwMode="auto">
          <a:xfrm>
            <a:off x="3635375" y="1320800"/>
            <a:ext cx="3313113" cy="13684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72036" name="AutoShape 4"/>
          <p:cNvSpPr>
            <a:spLocks noChangeArrowheads="1"/>
          </p:cNvSpPr>
          <p:nvPr/>
        </p:nvSpPr>
        <p:spPr bwMode="auto">
          <a:xfrm>
            <a:off x="4140200" y="1465263"/>
            <a:ext cx="2663825" cy="1079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617538" y="3627438"/>
            <a:ext cx="83518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After all, the message that appeared in textbooks was that water simply diffused "somehow'' across plants membrane and proteins were not involved in these processes.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Biophysicists continued to use pore models to explain membrane permeations without seeking a molecular explanation.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				A.R.Schaffner Planta 204:131-139 (1998)</a:t>
            </a: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2268538" y="1681163"/>
            <a:ext cx="95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0066FF"/>
                </a:solidFill>
                <a:latin typeface="Arial" panose="020B0604020202020204" pitchFamily="34" charset="0"/>
              </a:rPr>
              <a:t>H</a:t>
            </a:r>
            <a:r>
              <a:rPr lang="en-US" altLang="ja-JP" b="1" baseline="-25000">
                <a:solidFill>
                  <a:srgbClr val="0066FF"/>
                </a:solidFill>
                <a:latin typeface="Arial" panose="020B0604020202020204" pitchFamily="34" charset="0"/>
              </a:rPr>
              <a:t>2</a:t>
            </a:r>
            <a:r>
              <a:rPr lang="en-US" altLang="ja-JP" b="1">
                <a:solidFill>
                  <a:srgbClr val="0066FF"/>
                </a:solidFill>
                <a:latin typeface="Arial" panose="020B0604020202020204" pitchFamily="34" charset="0"/>
              </a:rPr>
              <a:t>O</a:t>
            </a:r>
          </a:p>
        </p:txBody>
      </p:sp>
      <p:grpSp>
        <p:nvGrpSpPr>
          <p:cNvPr id="172039" name="Group 7"/>
          <p:cNvGrpSpPr>
            <a:grpSpLocks/>
          </p:cNvGrpSpPr>
          <p:nvPr/>
        </p:nvGrpSpPr>
        <p:grpSpPr bwMode="auto">
          <a:xfrm>
            <a:off x="3276600" y="1970088"/>
            <a:ext cx="5694363" cy="1693862"/>
            <a:chOff x="2064" y="845"/>
            <a:chExt cx="3587" cy="1067"/>
          </a:xfrm>
        </p:grpSpPr>
        <p:sp>
          <p:nvSpPr>
            <p:cNvPr id="172044" name="Line 8"/>
            <p:cNvSpPr>
              <a:spLocks noChangeShapeType="1"/>
            </p:cNvSpPr>
            <p:nvPr/>
          </p:nvSpPr>
          <p:spPr bwMode="auto">
            <a:xfrm>
              <a:off x="2064" y="845"/>
              <a:ext cx="363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2045" name="Text Box 9"/>
            <p:cNvSpPr txBox="1">
              <a:spLocks noChangeArrowheads="1"/>
            </p:cNvSpPr>
            <p:nvPr/>
          </p:nvSpPr>
          <p:spPr bwMode="auto">
            <a:xfrm>
              <a:off x="3787" y="1389"/>
              <a:ext cx="186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Arial" panose="020B0604020202020204" pitchFamily="34" charset="0"/>
                </a:rPr>
                <a:t>原形質膜（細胞膜）</a:t>
              </a:r>
              <a:endParaRPr lang="en-US" altLang="ja-JP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solidFill>
                    <a:srgbClr val="000000"/>
                  </a:solidFill>
                  <a:latin typeface="Arial" panose="020B0604020202020204" pitchFamily="34" charset="0"/>
                </a:rPr>
                <a:t>Plasma-membraene</a:t>
              </a:r>
              <a:endParaRPr lang="ja-JP" alt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2046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499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2040" name="Group 11"/>
          <p:cNvGrpSpPr>
            <a:grpSpLocks/>
          </p:cNvGrpSpPr>
          <p:nvPr/>
        </p:nvGrpSpPr>
        <p:grpSpPr bwMode="auto">
          <a:xfrm>
            <a:off x="3924300" y="1681163"/>
            <a:ext cx="4887913" cy="1119187"/>
            <a:chOff x="2472" y="663"/>
            <a:chExt cx="3079" cy="705"/>
          </a:xfrm>
        </p:grpSpPr>
        <p:sp>
          <p:nvSpPr>
            <p:cNvPr id="172041" name="Line 12"/>
            <p:cNvSpPr>
              <a:spLocks noChangeShapeType="1"/>
            </p:cNvSpPr>
            <p:nvPr/>
          </p:nvSpPr>
          <p:spPr bwMode="auto">
            <a:xfrm>
              <a:off x="2472" y="845"/>
              <a:ext cx="363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2042" name="Text Box 13"/>
            <p:cNvSpPr txBox="1">
              <a:spLocks noChangeArrowheads="1"/>
            </p:cNvSpPr>
            <p:nvPr/>
          </p:nvSpPr>
          <p:spPr bwMode="auto">
            <a:xfrm>
              <a:off x="4604" y="845"/>
              <a:ext cx="94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Arial" panose="020B0604020202020204" pitchFamily="34" charset="0"/>
                </a:rPr>
                <a:t>液胞膜</a:t>
              </a:r>
              <a:endParaRPr lang="en-US" altLang="ja-JP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solidFill>
                    <a:srgbClr val="000000"/>
                  </a:solidFill>
                  <a:latin typeface="Arial" panose="020B0604020202020204" pitchFamily="34" charset="0"/>
                </a:rPr>
                <a:t>Tonoplast</a:t>
              </a:r>
              <a:endParaRPr lang="ja-JP" alt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2043" name="Line 14"/>
            <p:cNvSpPr>
              <a:spLocks noChangeShapeType="1"/>
            </p:cNvSpPr>
            <p:nvPr/>
          </p:nvSpPr>
          <p:spPr bwMode="auto">
            <a:xfrm>
              <a:off x="4286" y="663"/>
              <a:ext cx="363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AQP1S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60350"/>
            <a:ext cx="5037138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3708400" y="1125538"/>
            <a:ext cx="2714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Prof. Peter Agre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Novel prize (Chemistry) </a:t>
            </a:r>
            <a:r>
              <a:rPr lang="en-US" altLang="ja-JP" sz="1800" i="1">
                <a:solidFill>
                  <a:srgbClr val="000000"/>
                </a:solidFill>
              </a:rPr>
              <a:t>"for the discovery of water channels"</a:t>
            </a:r>
            <a:r>
              <a:rPr lang="en-US" altLang="ja-JP" sz="1800">
                <a:solidFill>
                  <a:srgbClr val="000000"/>
                </a:solidFill>
              </a:rPr>
              <a:t> 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4084" name="Picture 4" descr="Peter Agre and His Majesty the 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3337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9425" y="260350"/>
            <a:ext cx="3457575" cy="36004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ja-JP" altLang="en-US" sz="2400" smtClean="0"/>
              <a:t>　　　（生理機能）　</a:t>
            </a:r>
            <a:r>
              <a:rPr lang="en-US" altLang="ja-JP" sz="2400" smtClean="0"/>
              <a:t>Physiological function</a:t>
            </a:r>
            <a:endParaRPr lang="ja-JP" altLang="en-US" sz="240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ja-JP" altLang="en-US" sz="2400" smtClean="0"/>
              <a:t>細胞の水透過性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ja-JP" altLang="en-US" sz="240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ja-JP" altLang="en-US" sz="2400" smtClean="0"/>
              <a:t>脂質二重層より高い　</a:t>
            </a:r>
            <a:r>
              <a:rPr lang="en-US" altLang="ja-JP" sz="2400" smtClean="0"/>
              <a:t>High</a:t>
            </a:r>
            <a:r>
              <a:rPr lang="ja-JP" altLang="en-US" sz="2400" smtClean="0"/>
              <a:t> </a:t>
            </a:r>
            <a:r>
              <a:rPr lang="en-US" altLang="ja-JP" sz="2400" smtClean="0"/>
              <a:t>permeability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ja-JP" altLang="en-US" sz="240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ja-JP" altLang="en-US" sz="2400" smtClean="0"/>
              <a:t>「水チャネル」の存在</a:t>
            </a:r>
            <a:endParaRPr lang="en-US" altLang="ja-JP" sz="240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ja-JP" altLang="en-US" sz="2400" smtClean="0"/>
              <a:t>が示唆される</a:t>
            </a:r>
            <a:endParaRPr lang="en-US" altLang="ja-JP" sz="240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ja-JP" sz="2000" smtClean="0"/>
              <a:t>(water channels suggested)</a:t>
            </a:r>
            <a:endParaRPr lang="ja-JP" altLang="en-US" sz="2400" smtClean="0"/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3779838" y="1628775"/>
            <a:ext cx="31781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3995738" y="1557338"/>
            <a:ext cx="31781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3419475" y="115888"/>
            <a:ext cx="28813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（生化学</a:t>
            </a:r>
            <a:r>
              <a:rPr lang="en-US" altLang="ja-JP" sz="2400">
                <a:solidFill>
                  <a:srgbClr val="000000"/>
                </a:solidFill>
              </a:rPr>
              <a:t>/</a:t>
            </a:r>
            <a:r>
              <a:rPr lang="ja-JP" altLang="en-US" sz="2400">
                <a:solidFill>
                  <a:srgbClr val="000000"/>
                </a:solidFill>
              </a:rPr>
              <a:t>タンパク）</a:t>
            </a:r>
            <a:endParaRPr lang="en-US" altLang="ja-JP" sz="240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ja-JP" sz="2400">
                <a:solidFill>
                  <a:srgbClr val="000000"/>
                </a:solidFill>
              </a:rPr>
              <a:t>Biochemistry, Protein</a:t>
            </a:r>
            <a:endParaRPr lang="ja-JP" altLang="en-US" sz="240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多量に存在する機能不明の膜タンパク </a:t>
            </a:r>
            <a:r>
              <a:rPr lang="en-US" altLang="ja-JP" sz="2400">
                <a:solidFill>
                  <a:srgbClr val="000000"/>
                </a:solidFill>
              </a:rPr>
              <a:t>(unknown protein)</a:t>
            </a:r>
            <a:endParaRPr lang="ja-JP" altLang="en-US" sz="240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　</a:t>
            </a:r>
            <a:r>
              <a:rPr lang="en-US" altLang="ja-JP" sz="2400">
                <a:solidFill>
                  <a:srgbClr val="000000"/>
                </a:solidFill>
              </a:rPr>
              <a:t>CHIP28</a:t>
            </a:r>
          </a:p>
          <a:p>
            <a:pPr eaLnBrk="1" hangingPunct="1"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　</a:t>
            </a:r>
            <a:r>
              <a:rPr lang="en-US" altLang="ja-JP" sz="2400">
                <a:solidFill>
                  <a:srgbClr val="000000"/>
                </a:solidFill>
              </a:rPr>
              <a:t>PM28</a:t>
            </a: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6443663" y="115888"/>
            <a:ext cx="25304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　　　（遺伝子）</a:t>
            </a:r>
            <a:endParaRPr lang="en-US" altLang="ja-JP" sz="240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ja-JP" sz="2400">
                <a:solidFill>
                  <a:srgbClr val="000000"/>
                </a:solidFill>
              </a:rPr>
              <a:t>Molecular genetics</a:t>
            </a:r>
            <a:endParaRPr lang="ja-JP" altLang="en-US" sz="240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ja-JP" sz="2400">
                <a:solidFill>
                  <a:srgbClr val="000000"/>
                </a:solidFill>
              </a:rPr>
              <a:t>Major Intrinsic Protein (MIP)</a:t>
            </a:r>
          </a:p>
          <a:p>
            <a:pPr eaLnBrk="1" hangingPunct="1"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　水晶体のレンズ</a:t>
            </a:r>
          </a:p>
          <a:p>
            <a:pPr eaLnBrk="1" hangingPunct="1"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　</a:t>
            </a:r>
          </a:p>
          <a:p>
            <a:pPr eaLnBrk="1" hangingPunct="1"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大腸菌のグリセロール輸送体</a:t>
            </a:r>
          </a:p>
          <a:p>
            <a:pPr eaLnBrk="1" hangingPunct="1">
              <a:buFontTx/>
              <a:buNone/>
            </a:pPr>
            <a:r>
              <a:rPr lang="ja-JP" altLang="en-US" sz="2400">
                <a:solidFill>
                  <a:srgbClr val="000000"/>
                </a:solidFill>
              </a:rPr>
              <a:t>（</a:t>
            </a:r>
            <a:r>
              <a:rPr lang="en-US" altLang="ja-JP" sz="2400">
                <a:solidFill>
                  <a:srgbClr val="000000"/>
                </a:solidFill>
              </a:rPr>
              <a:t>GlpF)</a:t>
            </a:r>
          </a:p>
        </p:txBody>
      </p:sp>
      <p:grpSp>
        <p:nvGrpSpPr>
          <p:cNvPr id="176135" name="Group 7"/>
          <p:cNvGrpSpPr>
            <a:grpSpLocks/>
          </p:cNvGrpSpPr>
          <p:nvPr/>
        </p:nvGrpSpPr>
        <p:grpSpPr bwMode="auto">
          <a:xfrm>
            <a:off x="1619250" y="1412875"/>
            <a:ext cx="0" cy="1439863"/>
            <a:chOff x="1020" y="845"/>
            <a:chExt cx="0" cy="907"/>
          </a:xfrm>
        </p:grpSpPr>
        <p:sp>
          <p:nvSpPr>
            <p:cNvPr id="176142" name="Line 8"/>
            <p:cNvSpPr>
              <a:spLocks noChangeShapeType="1"/>
            </p:cNvSpPr>
            <p:nvPr/>
          </p:nvSpPr>
          <p:spPr bwMode="auto">
            <a:xfrm>
              <a:off x="1020" y="845"/>
              <a:ext cx="0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6143" name="Line 9"/>
            <p:cNvSpPr>
              <a:spLocks noChangeShapeType="1"/>
            </p:cNvSpPr>
            <p:nvPr/>
          </p:nvSpPr>
          <p:spPr bwMode="auto">
            <a:xfrm>
              <a:off x="1020" y="1525"/>
              <a:ext cx="0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76136" name="Line 10"/>
          <p:cNvSpPr>
            <a:spLocks noChangeShapeType="1"/>
          </p:cNvSpPr>
          <p:nvPr/>
        </p:nvSpPr>
        <p:spPr bwMode="auto">
          <a:xfrm>
            <a:off x="7164388" y="2276475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1908175" y="5516563"/>
            <a:ext cx="5135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000000"/>
                </a:solidFill>
                <a:latin typeface="Arial" panose="020B0604020202020204" pitchFamily="34" charset="0"/>
              </a:rPr>
              <a:t>Aquaporin</a:t>
            </a:r>
            <a:r>
              <a:rPr lang="ja-JP" altLang="en-US" sz="3600">
                <a:solidFill>
                  <a:srgbClr val="000000"/>
                </a:solidFill>
                <a:latin typeface="Arial" panose="020B0604020202020204" pitchFamily="34" charset="0"/>
              </a:rPr>
              <a:t>（アクアポリン）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155825" y="3213100"/>
            <a:ext cx="4505325" cy="2016125"/>
            <a:chOff x="1358" y="2024"/>
            <a:chExt cx="2838" cy="1270"/>
          </a:xfrm>
        </p:grpSpPr>
        <p:sp>
          <p:nvSpPr>
            <p:cNvPr id="176139" name="AutoShape 13"/>
            <p:cNvSpPr>
              <a:spLocks noChangeArrowheads="1"/>
            </p:cNvSpPr>
            <p:nvPr/>
          </p:nvSpPr>
          <p:spPr bwMode="auto">
            <a:xfrm>
              <a:off x="2562" y="2024"/>
              <a:ext cx="363" cy="1224"/>
            </a:xfrm>
            <a:prstGeom prst="downArrow">
              <a:avLst>
                <a:gd name="adj1" fmla="val 50000"/>
                <a:gd name="adj2" fmla="val 8429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</a:pPr>
              <a:endParaRPr lang="ja-JP" altLang="en-US" sz="3600">
                <a:solidFill>
                  <a:srgbClr val="FFFFFF"/>
                </a:solidFill>
              </a:endParaRPr>
            </a:p>
          </p:txBody>
        </p:sp>
        <p:sp>
          <p:nvSpPr>
            <p:cNvPr id="176140" name="AutoShape 14"/>
            <p:cNvSpPr>
              <a:spLocks noChangeArrowheads="1"/>
            </p:cNvSpPr>
            <p:nvPr/>
          </p:nvSpPr>
          <p:spPr bwMode="auto">
            <a:xfrm rot="-1833395">
              <a:off x="1358" y="2550"/>
              <a:ext cx="363" cy="739"/>
            </a:xfrm>
            <a:prstGeom prst="downArrow">
              <a:avLst>
                <a:gd name="adj1" fmla="val 50000"/>
                <a:gd name="adj2" fmla="val 5626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</a:pPr>
              <a:endParaRPr lang="ja-JP" altLang="en-US" sz="3600">
                <a:solidFill>
                  <a:srgbClr val="FFFFFF"/>
                </a:solidFill>
              </a:endParaRPr>
            </a:p>
          </p:txBody>
        </p:sp>
        <p:sp>
          <p:nvSpPr>
            <p:cNvPr id="176141" name="AutoShape 15"/>
            <p:cNvSpPr>
              <a:spLocks noChangeArrowheads="1"/>
            </p:cNvSpPr>
            <p:nvPr/>
          </p:nvSpPr>
          <p:spPr bwMode="auto">
            <a:xfrm rot="2078444">
              <a:off x="3833" y="2523"/>
              <a:ext cx="363" cy="771"/>
            </a:xfrm>
            <a:prstGeom prst="downArrow">
              <a:avLst>
                <a:gd name="adj1" fmla="val 50000"/>
                <a:gd name="adj2" fmla="val 5309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</a:pPr>
              <a:endParaRPr lang="ja-JP" altLang="en-US" sz="36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Oval 2"/>
          <p:cNvSpPr>
            <a:spLocks noChangeArrowheads="1"/>
          </p:cNvSpPr>
          <p:nvPr/>
        </p:nvSpPr>
        <p:spPr bwMode="auto">
          <a:xfrm>
            <a:off x="1044575" y="3744913"/>
            <a:ext cx="190500" cy="180975"/>
          </a:xfrm>
          <a:prstGeom prst="ellipse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8179" name="Group 3"/>
          <p:cNvGrpSpPr>
            <a:grpSpLocks/>
          </p:cNvGrpSpPr>
          <p:nvPr/>
        </p:nvGrpSpPr>
        <p:grpSpPr bwMode="auto">
          <a:xfrm>
            <a:off x="1054100" y="3735388"/>
            <a:ext cx="2390775" cy="952500"/>
            <a:chOff x="630" y="2100"/>
            <a:chExt cx="1506" cy="600"/>
          </a:xfrm>
        </p:grpSpPr>
        <p:grpSp>
          <p:nvGrpSpPr>
            <p:cNvPr id="178402" name="Group 4"/>
            <p:cNvGrpSpPr>
              <a:grpSpLocks/>
            </p:cNvGrpSpPr>
            <p:nvPr/>
          </p:nvGrpSpPr>
          <p:grpSpPr bwMode="auto">
            <a:xfrm>
              <a:off x="630" y="2100"/>
              <a:ext cx="750" cy="600"/>
              <a:chOff x="630" y="2100"/>
              <a:chExt cx="750" cy="600"/>
            </a:xfrm>
          </p:grpSpPr>
          <p:grpSp>
            <p:nvGrpSpPr>
              <p:cNvPr id="178454" name="Group 5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178480" name="Group 6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501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502" name="Line 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503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81" name="Group 10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9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99" name="Line 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50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82" name="Group 14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95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96" name="Line 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97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83" name="Group 18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9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93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94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84" name="Group 22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89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90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91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85" name="Group 26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86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87" name="Line 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88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78455" name="Group 30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178456" name="Group 31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77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78" name="Line 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79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57" name="Group 35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7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75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76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58" name="Group 39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7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72" name="Line 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73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59" name="Group 43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68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69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70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60" name="Group 47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6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66" name="Line 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67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61" name="Group 51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62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63" name="Line 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64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178403" name="Group 55"/>
            <p:cNvGrpSpPr>
              <a:grpSpLocks/>
            </p:cNvGrpSpPr>
            <p:nvPr/>
          </p:nvGrpSpPr>
          <p:grpSpPr bwMode="auto">
            <a:xfrm>
              <a:off x="1386" y="2100"/>
              <a:ext cx="750" cy="600"/>
              <a:chOff x="630" y="2100"/>
              <a:chExt cx="750" cy="600"/>
            </a:xfrm>
          </p:grpSpPr>
          <p:grpSp>
            <p:nvGrpSpPr>
              <p:cNvPr id="178404" name="Group 56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178430" name="Group 57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51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52" name="Line 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53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31" name="Group 61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48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49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50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32" name="Group 65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45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46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47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33" name="Group 69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42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43" name="Line 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44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34" name="Group 73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3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40" name="Line 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41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35" name="Group 77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36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37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38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78405" name="Group 81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178406" name="Group 82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2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28" name="Line 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29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07" name="Group 86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24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25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26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08" name="Group 90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421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22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23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09" name="Group 94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18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19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20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10" name="Group 98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15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16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17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411" name="Group 102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412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13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14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178180" name="Group 106"/>
          <p:cNvGrpSpPr>
            <a:grpSpLocks/>
          </p:cNvGrpSpPr>
          <p:nvPr/>
        </p:nvGrpSpPr>
        <p:grpSpPr bwMode="auto">
          <a:xfrm>
            <a:off x="3454400" y="3738563"/>
            <a:ext cx="2390775" cy="952500"/>
            <a:chOff x="630" y="2100"/>
            <a:chExt cx="1506" cy="600"/>
          </a:xfrm>
        </p:grpSpPr>
        <p:grpSp>
          <p:nvGrpSpPr>
            <p:cNvPr id="178300" name="Group 107"/>
            <p:cNvGrpSpPr>
              <a:grpSpLocks/>
            </p:cNvGrpSpPr>
            <p:nvPr/>
          </p:nvGrpSpPr>
          <p:grpSpPr bwMode="auto">
            <a:xfrm>
              <a:off x="630" y="2100"/>
              <a:ext cx="750" cy="600"/>
              <a:chOff x="630" y="2100"/>
              <a:chExt cx="750" cy="600"/>
            </a:xfrm>
          </p:grpSpPr>
          <p:grpSp>
            <p:nvGrpSpPr>
              <p:cNvPr id="178352" name="Group 108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178378" name="Group 109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9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00" name="Line 1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401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79" name="Group 113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96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97" name="Line 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9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80" name="Group 117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93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94" name="Line 1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95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81" name="Group 121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90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91" name="Line 1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92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82" name="Group 125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87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88" name="Line 1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89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83" name="Group 129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84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85" name="Line 1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86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78353" name="Group 133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178354" name="Group 134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75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76" name="Line 1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77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55" name="Group 138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72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73" name="Line 1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74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56" name="Group 142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69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70" name="Line 1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71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57" name="Group 146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66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67" name="Line 1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68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58" name="Group 150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63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64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65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59" name="Group 154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60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61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62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178301" name="Group 158"/>
            <p:cNvGrpSpPr>
              <a:grpSpLocks/>
            </p:cNvGrpSpPr>
            <p:nvPr/>
          </p:nvGrpSpPr>
          <p:grpSpPr bwMode="auto">
            <a:xfrm>
              <a:off x="1386" y="2100"/>
              <a:ext cx="750" cy="600"/>
              <a:chOff x="630" y="2100"/>
              <a:chExt cx="750" cy="600"/>
            </a:xfrm>
          </p:grpSpPr>
          <p:grpSp>
            <p:nvGrpSpPr>
              <p:cNvPr id="178302" name="Group 159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178328" name="Group 160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49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50" name="Line 1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51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29" name="Group 164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46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47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48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30" name="Group 168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43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44" name="Line 1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45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31" name="Group 172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40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41" name="Line 1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42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32" name="Group 176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37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38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39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33" name="Group 180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34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35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36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78303" name="Group 184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178304" name="Group 185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25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26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27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05" name="Group 189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22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23" name="Line 1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24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06" name="Group 193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319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20" name="Line 1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21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07" name="Group 197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16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17" name="Line 1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18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08" name="Group 201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13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14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15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309" name="Group 205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310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11" name="Line 2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312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178181" name="Group 209"/>
          <p:cNvGrpSpPr>
            <a:grpSpLocks/>
          </p:cNvGrpSpPr>
          <p:nvPr/>
        </p:nvGrpSpPr>
        <p:grpSpPr bwMode="auto">
          <a:xfrm>
            <a:off x="5842000" y="3735388"/>
            <a:ext cx="2390775" cy="952500"/>
            <a:chOff x="630" y="2100"/>
            <a:chExt cx="1506" cy="600"/>
          </a:xfrm>
        </p:grpSpPr>
        <p:grpSp>
          <p:nvGrpSpPr>
            <p:cNvPr id="178198" name="Group 210"/>
            <p:cNvGrpSpPr>
              <a:grpSpLocks/>
            </p:cNvGrpSpPr>
            <p:nvPr/>
          </p:nvGrpSpPr>
          <p:grpSpPr bwMode="auto">
            <a:xfrm>
              <a:off x="630" y="2100"/>
              <a:ext cx="750" cy="600"/>
              <a:chOff x="630" y="2100"/>
              <a:chExt cx="750" cy="600"/>
            </a:xfrm>
          </p:grpSpPr>
          <p:grpSp>
            <p:nvGrpSpPr>
              <p:cNvPr id="178250" name="Group 211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178276" name="Group 212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97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98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99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77" name="Group 216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9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95" name="Line 2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96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78" name="Group 220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91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92" name="Line 2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93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79" name="Group 224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88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89" name="Line 2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90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80" name="Group 228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85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86" name="Line 2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87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81" name="Group 232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82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83" name="Line 2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84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78251" name="Group 236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178252" name="Group 237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73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74" name="Line 2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75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53" name="Group 241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70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71" name="Line 2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72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54" name="Group 245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67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68" name="Line 2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69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55" name="Group 249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64" name="Line 25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65" name="Line 2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66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56" name="Group 253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61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62" name="Line 2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63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57" name="Group 257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58" name="Line 25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59" name="Line 2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60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178199" name="Group 261"/>
            <p:cNvGrpSpPr>
              <a:grpSpLocks/>
            </p:cNvGrpSpPr>
            <p:nvPr/>
          </p:nvGrpSpPr>
          <p:grpSpPr bwMode="auto">
            <a:xfrm>
              <a:off x="1386" y="2100"/>
              <a:ext cx="750" cy="600"/>
              <a:chOff x="630" y="2100"/>
              <a:chExt cx="750" cy="600"/>
            </a:xfrm>
          </p:grpSpPr>
          <p:grpSp>
            <p:nvGrpSpPr>
              <p:cNvPr id="178200" name="Group 262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178226" name="Group 263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47" name="Line 26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48" name="Line 2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49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27" name="Group 267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44" name="Line 26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45" name="Line 2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46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28" name="Group 271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41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42" name="Line 2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43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29" name="Group 275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38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39" name="Line 2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40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30" name="Group 279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35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36" name="Line 2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37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31" name="Group 283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32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33" name="Line 2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34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78201" name="Group 287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178202" name="Group 288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23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24" name="Line 2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25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03" name="Group 292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20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21" name="Line 2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22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04" name="Group 296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178217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18" name="Line 2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19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05" name="Group 300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14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15" name="Line 3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16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06" name="Group 304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11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12" name="Line 3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13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8207" name="Group 308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178208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09" name="Line 3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8210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178182" name="Line 312"/>
          <p:cNvSpPr>
            <a:spLocks noChangeShapeType="1"/>
          </p:cNvSpPr>
          <p:nvPr/>
        </p:nvSpPr>
        <p:spPr bwMode="auto">
          <a:xfrm flipH="1">
            <a:off x="3228975" y="2414588"/>
            <a:ext cx="22225" cy="3151187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8183" name="Text Box 313"/>
          <p:cNvSpPr txBox="1">
            <a:spLocks noChangeArrowheads="1"/>
          </p:cNvSpPr>
          <p:nvPr/>
        </p:nvSpPr>
        <p:spPr bwMode="auto">
          <a:xfrm>
            <a:off x="2865438" y="1704975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>
                <a:solidFill>
                  <a:srgbClr val="3333CC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</a:t>
            </a:r>
            <a:r>
              <a:rPr lang="en-US" altLang="ja-JP" sz="1800" baseline="-25000">
                <a:solidFill>
                  <a:srgbClr val="3333CC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en-US" altLang="ja-JP" sz="1800">
                <a:solidFill>
                  <a:srgbClr val="3333CC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O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8184" name="Text Box 315"/>
          <p:cNvSpPr txBox="1">
            <a:spLocks noChangeArrowheads="1"/>
          </p:cNvSpPr>
          <p:nvPr/>
        </p:nvSpPr>
        <p:spPr bwMode="auto">
          <a:xfrm>
            <a:off x="179388" y="4797425"/>
            <a:ext cx="2582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A50021"/>
                </a:solidFill>
                <a:latin typeface="Arial" panose="020B0604020202020204" pitchFamily="34" charset="0"/>
              </a:rPr>
              <a:t>生体膜 </a:t>
            </a:r>
            <a:r>
              <a:rPr lang="en-US" altLang="ja-JP" sz="1800">
                <a:solidFill>
                  <a:srgbClr val="A50021"/>
                </a:solidFill>
                <a:latin typeface="Arial" panose="020B0604020202020204" pitchFamily="34" charset="0"/>
              </a:rPr>
              <a:t>Bio-memebrane</a:t>
            </a:r>
            <a:endParaRPr lang="ja-JP" altLang="en-US" sz="18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grpSp>
        <p:nvGrpSpPr>
          <p:cNvPr id="178185" name="Group 316"/>
          <p:cNvGrpSpPr>
            <a:grpSpLocks/>
          </p:cNvGrpSpPr>
          <p:nvPr/>
        </p:nvGrpSpPr>
        <p:grpSpPr bwMode="auto">
          <a:xfrm>
            <a:off x="5456238" y="3430588"/>
            <a:ext cx="3751262" cy="2527300"/>
            <a:chOff x="3403" y="1908"/>
            <a:chExt cx="2363" cy="1592"/>
          </a:xfrm>
        </p:grpSpPr>
        <p:pic>
          <p:nvPicPr>
            <p:cNvPr id="178196" name="Picture 317" descr="aquaporin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" y="1908"/>
              <a:ext cx="50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197" name="Text Box 318"/>
            <p:cNvSpPr txBox="1">
              <a:spLocks noChangeArrowheads="1"/>
            </p:cNvSpPr>
            <p:nvPr/>
          </p:nvSpPr>
          <p:spPr bwMode="auto">
            <a:xfrm>
              <a:off x="3938" y="2821"/>
              <a:ext cx="1828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>
                  <a:solidFill>
                    <a:srgbClr val="0000FF"/>
                  </a:solidFill>
                  <a:latin typeface="Arial" panose="020B0604020202020204" pitchFamily="34" charset="0"/>
                </a:rPr>
                <a:t>Water Channel</a:t>
              </a:r>
              <a:endParaRPr lang="ja-JP" altLang="en-US">
                <a:solidFill>
                  <a:srgbClr val="0000FF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>
                  <a:solidFill>
                    <a:srgbClr val="0000FF"/>
                  </a:solidFill>
                  <a:latin typeface="Arial" panose="020B0604020202020204" pitchFamily="34" charset="0"/>
                </a:rPr>
                <a:t>Aquaporin</a:t>
              </a:r>
              <a:endParaRPr lang="ja-JP" altLang="en-US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8186" name="Group 319"/>
          <p:cNvGrpSpPr>
            <a:grpSpLocks/>
          </p:cNvGrpSpPr>
          <p:nvPr/>
        </p:nvGrpSpPr>
        <p:grpSpPr bwMode="auto">
          <a:xfrm>
            <a:off x="5495925" y="1698625"/>
            <a:ext cx="838200" cy="3879850"/>
            <a:chOff x="3408" y="824"/>
            <a:chExt cx="528" cy="2444"/>
          </a:xfrm>
        </p:grpSpPr>
        <p:sp>
          <p:nvSpPr>
            <p:cNvPr id="178193" name="Text Box 320"/>
            <p:cNvSpPr txBox="1">
              <a:spLocks noChangeArrowheads="1"/>
            </p:cNvSpPr>
            <p:nvPr/>
          </p:nvSpPr>
          <p:spPr bwMode="auto">
            <a:xfrm>
              <a:off x="3408" y="824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>
                  <a:solidFill>
                    <a:srgbClr val="3333CC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H</a:t>
              </a:r>
              <a:r>
                <a:rPr lang="en-US" altLang="ja-JP" sz="1800" baseline="-25000">
                  <a:solidFill>
                    <a:srgbClr val="3333CC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2</a:t>
              </a:r>
              <a:r>
                <a:rPr lang="en-US" altLang="ja-JP" sz="1800">
                  <a:solidFill>
                    <a:srgbClr val="3333CC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O</a:t>
              </a:r>
              <a:endParaRPr lang="en-US" altLang="ja-JP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8194" name="Line 321"/>
            <p:cNvSpPr>
              <a:spLocks noChangeShapeType="1"/>
            </p:cNvSpPr>
            <p:nvPr/>
          </p:nvSpPr>
          <p:spPr bwMode="auto">
            <a:xfrm flipH="1">
              <a:off x="3628" y="1262"/>
              <a:ext cx="4" cy="651"/>
            </a:xfrm>
            <a:prstGeom prst="line">
              <a:avLst/>
            </a:prstGeom>
            <a:noFill/>
            <a:ln w="1143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8195" name="Line 322"/>
            <p:cNvSpPr>
              <a:spLocks noChangeShapeType="1"/>
            </p:cNvSpPr>
            <p:nvPr/>
          </p:nvSpPr>
          <p:spPr bwMode="auto">
            <a:xfrm>
              <a:off x="3644" y="2709"/>
              <a:ext cx="2" cy="559"/>
            </a:xfrm>
            <a:prstGeom prst="line">
              <a:avLst/>
            </a:prstGeom>
            <a:noFill/>
            <a:ln w="1143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66567" name="Text Box 327"/>
          <p:cNvSpPr txBox="1">
            <a:spLocks noChangeArrowheads="1"/>
          </p:cNvSpPr>
          <p:nvPr/>
        </p:nvSpPr>
        <p:spPr bwMode="auto">
          <a:xfrm>
            <a:off x="628650" y="6138863"/>
            <a:ext cx="8912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Aquaporin increases membrane water permeability (&gt;x10)</a:t>
            </a:r>
            <a:endParaRPr lang="ja-JP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8188" name="Rectangle 328"/>
          <p:cNvSpPr>
            <a:spLocks noChangeArrowheads="1"/>
          </p:cNvSpPr>
          <p:nvPr/>
        </p:nvSpPr>
        <p:spPr bwMode="auto">
          <a:xfrm>
            <a:off x="250825" y="188913"/>
            <a:ext cx="8893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Total water uptake &gt; FW x 100</a:t>
            </a:r>
            <a:endParaRPr lang="ja-JP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About 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５％ 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is for growth and metabolism.</a:t>
            </a:r>
            <a:endParaRPr lang="ja-JP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 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Largest transport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	→　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aquaporin is a base of water transport)</a:t>
            </a:r>
            <a:endParaRPr lang="ja-JP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8189" name="テキスト ボックス 323"/>
          <p:cNvSpPr txBox="1">
            <a:spLocks noChangeArrowheads="1"/>
          </p:cNvSpPr>
          <p:nvPr/>
        </p:nvSpPr>
        <p:spPr bwMode="auto">
          <a:xfrm>
            <a:off x="6516688" y="1916113"/>
            <a:ext cx="21002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L</a:t>
            </a:r>
            <a:r>
              <a:rPr lang="en-US" altLang="ja-JP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f</a:t>
            </a: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 &gt; L</a:t>
            </a:r>
            <a:r>
              <a:rPr lang="en-US" altLang="ja-JP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d</a:t>
            </a: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 (&gt; x10)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L</a:t>
            </a:r>
            <a:r>
              <a:rPr lang="en-US" altLang="ja-JP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p</a:t>
            </a: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 = L</a:t>
            </a:r>
            <a:r>
              <a:rPr lang="en-US" altLang="ja-JP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f</a:t>
            </a: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 + L</a:t>
            </a:r>
            <a:r>
              <a:rPr lang="en-US" altLang="ja-JP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d</a:t>
            </a: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 (L</a:t>
            </a:r>
            <a:r>
              <a:rPr lang="en-US" altLang="ja-JP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p</a:t>
            </a: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>
                <a:solidFill>
                  <a:srgbClr val="0000FF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≒</a:t>
            </a: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 L</a:t>
            </a:r>
            <a:r>
              <a:rPr lang="en-US" altLang="ja-JP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p</a:t>
            </a: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 )</a:t>
            </a:r>
            <a:endParaRPr lang="ja-JP" altLang="en-US" sz="24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8190" name="テキスト ボックス 1"/>
          <p:cNvSpPr txBox="1">
            <a:spLocks noChangeArrowheads="1"/>
          </p:cNvSpPr>
          <p:nvPr/>
        </p:nvSpPr>
        <p:spPr bwMode="auto">
          <a:xfrm>
            <a:off x="2411413" y="3141663"/>
            <a:ext cx="519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FF"/>
                </a:solidFill>
                <a:latin typeface="Arial" panose="020B0604020202020204" pitchFamily="34" charset="0"/>
              </a:rPr>
              <a:t>L</a:t>
            </a:r>
            <a:r>
              <a:rPr lang="en-US" altLang="ja-JP" sz="2800" baseline="-25000">
                <a:solidFill>
                  <a:srgbClr val="0000FF"/>
                </a:solidFill>
                <a:latin typeface="Arial" panose="020B0604020202020204" pitchFamily="34" charset="0"/>
              </a:rPr>
              <a:t>d</a:t>
            </a:r>
            <a:endParaRPr lang="ja-JP" altLang="en-US" sz="2800" baseline="-25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8191" name="テキスト ボックス 325"/>
          <p:cNvSpPr txBox="1">
            <a:spLocks noChangeArrowheads="1"/>
          </p:cNvSpPr>
          <p:nvPr/>
        </p:nvSpPr>
        <p:spPr bwMode="auto">
          <a:xfrm>
            <a:off x="4572000" y="3141663"/>
            <a:ext cx="450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FF"/>
                </a:solidFill>
                <a:latin typeface="Arial" panose="020B0604020202020204" pitchFamily="34" charset="0"/>
              </a:rPr>
              <a:t>L</a:t>
            </a:r>
            <a:r>
              <a:rPr lang="en-US" altLang="ja-JP" sz="2800" baseline="-25000">
                <a:solidFill>
                  <a:srgbClr val="0000FF"/>
                </a:solidFill>
                <a:latin typeface="Arial" panose="020B0604020202020204" pitchFamily="34" charset="0"/>
              </a:rPr>
              <a:t>f</a:t>
            </a:r>
            <a:endParaRPr lang="ja-JP" altLang="en-US" sz="2800" baseline="-25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8192" name="正方形/長方形 2"/>
          <p:cNvSpPr>
            <a:spLocks noChangeArrowheads="1"/>
          </p:cNvSpPr>
          <p:nvPr/>
        </p:nvSpPr>
        <p:spPr bwMode="auto">
          <a:xfrm>
            <a:off x="684213" y="3213100"/>
            <a:ext cx="142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FF"/>
                </a:solidFill>
                <a:latin typeface="Arial" panose="020B0604020202020204" pitchFamily="34" charset="0"/>
              </a:rPr>
              <a:t>permeability</a:t>
            </a:r>
            <a:endParaRPr lang="ja-JP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5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図 1" descr="saitekikai15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3"/>
          <a:stretch>
            <a:fillRect/>
          </a:stretch>
        </p:blipFill>
        <p:spPr bwMode="auto">
          <a:xfrm>
            <a:off x="468313" y="1341438"/>
            <a:ext cx="2911475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正方形/長方形 6"/>
          <p:cNvSpPr>
            <a:spLocks noChangeArrowheads="1"/>
          </p:cNvSpPr>
          <p:nvPr/>
        </p:nvSpPr>
        <p:spPr bwMode="auto">
          <a:xfrm>
            <a:off x="246063" y="179388"/>
            <a:ext cx="8718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000000"/>
                </a:solidFill>
                <a:latin typeface="Times New Roman" panose="02020603050405020304" pitchFamily="18" charset="0"/>
              </a:rPr>
              <a:t>A Puzzle for the Planet</a:t>
            </a:r>
            <a:r>
              <a:rPr lang="ja-JP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　（地球の最適解を探る）　</a:t>
            </a:r>
            <a:endParaRPr lang="ja-JP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60" name="正方形/長方形 7"/>
          <p:cNvSpPr>
            <a:spLocks noChangeArrowheads="1"/>
          </p:cNvSpPr>
          <p:nvPr/>
        </p:nvSpPr>
        <p:spPr bwMode="auto">
          <a:xfrm>
            <a:off x="395288" y="4868863"/>
            <a:ext cx="3530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</a:rPr>
              <a:t>Scientific American 312, 62 - 67 (2015) </a:t>
            </a:r>
            <a:endParaRPr lang="ja-JP" alt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987800" y="860425"/>
            <a:ext cx="4572000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3200" dirty="0">
                <a:solidFill>
                  <a:prstClr val="black"/>
                </a:solidFill>
                <a:latin typeface="Times New Roman" pitchFamily="18" charset="0"/>
              </a:rPr>
              <a:t>The world is trying to improve </a:t>
            </a:r>
            <a:r>
              <a:rPr lang="en-US" altLang="ja-JP" sz="3200" dirty="0">
                <a:solidFill>
                  <a:srgbClr val="FF0000"/>
                </a:solidFill>
                <a:latin typeface="Times New Roman" pitchFamily="18" charset="0"/>
              </a:rPr>
              <a:t>energy</a:t>
            </a:r>
            <a:r>
              <a:rPr lang="en-US" altLang="ja-JP" sz="32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ja-JP" sz="3200" dirty="0">
                <a:solidFill>
                  <a:srgbClr val="FF0000"/>
                </a:solidFill>
                <a:latin typeface="Times New Roman" pitchFamily="18" charset="0"/>
              </a:rPr>
              <a:t>water</a:t>
            </a:r>
            <a:r>
              <a:rPr lang="en-US" altLang="ja-JP" sz="3200" dirty="0">
                <a:solidFill>
                  <a:prstClr val="black"/>
                </a:solidFill>
                <a:latin typeface="Times New Roman" pitchFamily="18" charset="0"/>
              </a:rPr>
              <a:t> and </a:t>
            </a:r>
            <a:r>
              <a:rPr lang="en-US" altLang="ja-JP" sz="3200" dirty="0">
                <a:solidFill>
                  <a:srgbClr val="FF0000"/>
                </a:solidFill>
                <a:latin typeface="Times New Roman" pitchFamily="18" charset="0"/>
              </a:rPr>
              <a:t>food</a:t>
            </a:r>
            <a:r>
              <a:rPr lang="en-US" altLang="ja-JP" sz="3200" dirty="0">
                <a:solidFill>
                  <a:prstClr val="black"/>
                </a:solidFill>
                <a:latin typeface="Times New Roman" pitchFamily="18" charset="0"/>
              </a:rPr>
              <a:t> supplies individually, but the challenges need to be </a:t>
            </a:r>
            <a:r>
              <a:rPr lang="en-US" altLang="ja-JP" sz="3200" u="heavy" dirty="0">
                <a:solidFill>
                  <a:srgbClr val="FF0000"/>
                </a:solidFill>
                <a:latin typeface="Times New Roman" pitchFamily="18" charset="0"/>
              </a:rPr>
              <a:t>solved in one integrated manner</a:t>
            </a:r>
            <a:r>
              <a:rPr lang="en-US" altLang="ja-JP" sz="3200" dirty="0">
                <a:solidFill>
                  <a:prstClr val="black"/>
                </a:solidFill>
                <a:latin typeface="Times New Roman" pitchFamily="18" charset="0"/>
              </a:rPr>
              <a:t>. That approach will also benefit the environment, poverty, population growth and disease.</a:t>
            </a:r>
            <a:endParaRPr lang="ja-JP" alt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6262" name="正方形/長方形 1"/>
          <p:cNvSpPr>
            <a:spLocks noChangeArrowheads="1"/>
          </p:cNvSpPr>
          <p:nvPr/>
        </p:nvSpPr>
        <p:spPr bwMode="auto">
          <a:xfrm>
            <a:off x="611188" y="5300663"/>
            <a:ext cx="2987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（日経サイエンス　</a:t>
            </a: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</a:rPr>
              <a:t>2015</a:t>
            </a:r>
            <a:r>
              <a:rPr lang="ja-JP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年</a:t>
            </a:r>
            <a:r>
              <a:rPr lang="en-US" altLang="ja-JP" sz="160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r>
              <a:rPr lang="ja-JP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月号）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AQP residues-2.bmp                                             00034523Macintosh HD                   BCDB509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947738"/>
            <a:ext cx="5483225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159250" y="165100"/>
            <a:ext cx="484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ea typeface="ヒラギノ丸ゴ Pro W4"/>
                <a:cs typeface="ヒラギノ丸ゴ Pro W4"/>
              </a:rPr>
              <a:t>アクアポリンの機能（水透過）の活性調節に関わるアミノ酸残基（植物の場合）</a:t>
            </a:r>
            <a:endParaRPr lang="en-US" altLang="ja-JP" sz="1800">
              <a:solidFill>
                <a:srgbClr val="000000"/>
              </a:solidFill>
              <a:ea typeface="ヒラギノ丸ゴ Pro W4"/>
              <a:cs typeface="ヒラギノ丸ゴ Pro W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ea typeface="ヒラギノ丸ゴ Pro W4"/>
                <a:cs typeface="ヒラギノ丸ゴ Pro W4"/>
              </a:rPr>
              <a:t>Regulatory regions</a:t>
            </a:r>
            <a:endParaRPr lang="ja-JP" altLang="en-US" sz="1800">
              <a:solidFill>
                <a:srgbClr val="000000"/>
              </a:solidFill>
              <a:ea typeface="ヒラギノ丸ゴ Pro W4"/>
              <a:cs typeface="ヒラギノ丸ゴ Pro W4"/>
            </a:endParaRPr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582613" y="4394200"/>
            <a:ext cx="8151812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細胞がアクアポリンを持つことは、</a:t>
            </a:r>
            <a:r>
              <a:rPr lang="ja-JP" alt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水透過性を高くする</a:t>
            </a:r>
            <a:r>
              <a:rPr lang="ja-JP" altLang="en-US" sz="2000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ということだけではなく、</a:t>
            </a:r>
            <a:r>
              <a:rPr lang="ja-JP" alt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透過性を制御できる、</a:t>
            </a:r>
            <a:r>
              <a:rPr lang="ja-JP" altLang="en-US" sz="2000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という点で大きな意味がある</a:t>
            </a:r>
            <a:r>
              <a:rPr lang="ja-JP" altLang="en-US" sz="20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。</a:t>
            </a:r>
            <a:r>
              <a:rPr lang="en-US" altLang="ja-JP" sz="2000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/>
            </a:r>
            <a:br>
              <a:rPr lang="en-US" altLang="ja-JP" sz="2000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</a:br>
            <a:r>
              <a:rPr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Not </a:t>
            </a:r>
            <a:r>
              <a:rPr lang="en-US" altLang="ja-JP" sz="24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only </a:t>
            </a:r>
            <a:r>
              <a:rPr lang="en-US" altLang="ja-JP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high water permeability</a:t>
            </a:r>
            <a:r>
              <a:rPr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, but also </a:t>
            </a:r>
            <a:r>
              <a:rPr lang="en-US" altLang="ja-JP" dirty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regulation of </a:t>
            </a:r>
            <a:r>
              <a:rPr lang="en-US" altLang="ja-JP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permeability.</a:t>
            </a:r>
            <a:endParaRPr lang="en-US" altLang="ja-JP" dirty="0">
              <a:solidFill>
                <a:srgbClr val="000000"/>
              </a:solidFill>
              <a:latin typeface="ＭＳ Ｐゴシック" panose="020B0600070205080204" pitchFamily="50" charset="-128"/>
              <a:ea typeface="ヒラギノ丸ゴ Pro W4"/>
              <a:cs typeface="ヒラギノ丸ゴ Pro W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 dirty="0">
              <a:solidFill>
                <a:srgbClr val="000000"/>
              </a:solidFill>
              <a:latin typeface="ＭＳ Ｐゴシック" panose="020B0600070205080204" pitchFamily="50" charset="-128"/>
              <a:ea typeface="ヒラギノ丸ゴ Pro W4"/>
              <a:cs typeface="ヒラギノ丸ゴ Pro W4"/>
            </a:endParaRPr>
          </a:p>
        </p:txBody>
      </p:sp>
      <p:pic>
        <p:nvPicPr>
          <p:cNvPr id="1802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046163"/>
            <a:ext cx="2998788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Text Box 3"/>
          <p:cNvSpPr txBox="1">
            <a:spLocks noChangeArrowheads="1"/>
          </p:cNvSpPr>
          <p:nvPr/>
        </p:nvSpPr>
        <p:spPr bwMode="auto">
          <a:xfrm>
            <a:off x="490538" y="385763"/>
            <a:ext cx="3452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ea typeface="ヒラギノ丸ゴ Pro W4"/>
                <a:cs typeface="ヒラギノ丸ゴ Pro W4"/>
              </a:rPr>
              <a:t>Structure in the membrane</a:t>
            </a:r>
            <a:endParaRPr lang="ja-JP" altLang="en-US" sz="1800">
              <a:solidFill>
                <a:srgbClr val="000000"/>
              </a:solidFill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407599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654050"/>
            <a:ext cx="4524375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5" name="Picture 3" descr="BPWSTRU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45862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6" name="Picture 6" descr="BPWSTR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275"/>
            <a:ext cx="467042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7" name="Text Box 4"/>
          <p:cNvSpPr txBox="1">
            <a:spLocks noChangeArrowheads="1"/>
          </p:cNvSpPr>
          <p:nvPr/>
        </p:nvSpPr>
        <p:spPr bwMode="auto">
          <a:xfrm>
            <a:off x="203200" y="393700"/>
            <a:ext cx="43830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Times New Roman" panose="02020603050405020304" pitchFamily="18" charset="0"/>
              </a:rPr>
              <a:t>Top view of AQP1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</a:rPr>
              <a:t>(a) Ribbon diagram</a:t>
            </a:r>
            <a:r>
              <a:rPr lang="ja-JP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</a:rPr>
              <a:t>(b)Space-filled one</a:t>
            </a:r>
          </a:p>
        </p:txBody>
      </p:sp>
      <p:sp>
        <p:nvSpPr>
          <p:cNvPr id="182278" name="Text Box 7"/>
          <p:cNvSpPr txBox="1">
            <a:spLocks noChangeArrowheads="1"/>
          </p:cNvSpPr>
          <p:nvPr/>
        </p:nvSpPr>
        <p:spPr bwMode="auto">
          <a:xfrm>
            <a:off x="0" y="5638800"/>
            <a:ext cx="93075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Times New Roman" panose="02020603050405020304" pitchFamily="18" charset="0"/>
              </a:rPr>
              <a:t>Side view of AQP1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</a:rPr>
              <a:t>(c) Ribbon diagram</a:t>
            </a:r>
            <a:r>
              <a:rPr lang="ja-JP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</a:rPr>
              <a:t>(d)Space-filled 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</a:rPr>
              <a:t>					Murata at al. (2000)</a:t>
            </a:r>
            <a:r>
              <a:rPr lang="ja-JP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ja-JP" sz="2000" i="1">
                <a:solidFill>
                  <a:srgbClr val="000000"/>
                </a:solidFill>
                <a:latin typeface="Times New Roman" panose="02020603050405020304" pitchFamily="18" charset="0"/>
              </a:rPr>
              <a:t>Nature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</a:rPr>
              <a:t> 407:599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691680" y="752564"/>
            <a:ext cx="634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Aquaporin structure;  4 monomers make a tetramer (4</a:t>
            </a:r>
            <a:r>
              <a:rPr kumimoji="1" lang="ja-JP" altLang="en-US" dirty="0" smtClean="0"/>
              <a:t>量体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11560" y="6021288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/>
              <a:t>https://www.frontiersin.org/files/Articles/134917/fncel-09-00108-HTML/image_m/fncel-09-00108-g003.jpg</a:t>
            </a:r>
            <a:endParaRPr lang="ja-JP" altLang="en-US" sz="1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776412"/>
            <a:ext cx="8867775" cy="330517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585716" y="5597603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(Central pore?)</a:t>
            </a:r>
            <a:endParaRPr kumimoji="1" lang="ja-JP" altLang="en-US" sz="1200" dirty="0"/>
          </a:p>
        </p:txBody>
      </p:sp>
      <p:cxnSp>
        <p:nvCxnSpPr>
          <p:cNvPr id="7" name="直線コネクタ 6"/>
          <p:cNvCxnSpPr>
            <a:endCxn id="2" idx="0"/>
          </p:cNvCxnSpPr>
          <p:nvPr/>
        </p:nvCxnSpPr>
        <p:spPr>
          <a:xfrm flipH="1">
            <a:off x="8193415" y="5157192"/>
            <a:ext cx="123001" cy="44041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1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65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6613"/>
            <a:ext cx="46767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テキスト ボックス 2"/>
          <p:cNvSpPr txBox="1">
            <a:spLocks noChangeArrowheads="1"/>
          </p:cNvSpPr>
          <p:nvPr/>
        </p:nvSpPr>
        <p:spPr bwMode="auto">
          <a:xfrm>
            <a:off x="214313" y="1023938"/>
            <a:ext cx="4371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ヒトにおけるアクアポリン（ＡＱＰ）分子種の分布と</a:t>
            </a:r>
            <a:r>
              <a:rPr lang="en-US" altLang="ja-JP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AQP2</a:t>
            </a:r>
            <a:r>
              <a:rPr lang="ja-JP" altLang="en-US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の働き</a:t>
            </a:r>
          </a:p>
        </p:txBody>
      </p:sp>
      <p:sp>
        <p:nvSpPr>
          <p:cNvPr id="184324" name="テキスト ボックス 3"/>
          <p:cNvSpPr txBox="1">
            <a:spLocks noChangeArrowheads="1"/>
          </p:cNvSpPr>
          <p:nvPr/>
        </p:nvSpPr>
        <p:spPr bwMode="auto">
          <a:xfrm>
            <a:off x="315913" y="5745163"/>
            <a:ext cx="3787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「みずみずしい体のしくみ」（クバプロ）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00">
                <a:solidFill>
                  <a:srgbClr val="000000"/>
                </a:solidFill>
                <a:latin typeface="Arial" panose="020B0604020202020204" pitchFamily="34" charset="0"/>
              </a:rPr>
              <a:t>2005</a:t>
            </a:r>
            <a:r>
              <a:rPr lang="ja-JP" altLang="en-US" sz="1100">
                <a:solidFill>
                  <a:srgbClr val="000000"/>
                </a:solidFill>
                <a:latin typeface="Arial" panose="020B0604020202020204" pitchFamily="34" charset="0"/>
              </a:rPr>
              <a:t>年　第１９回「大学と科学」公開シンポジウム講演収録集</a:t>
            </a:r>
          </a:p>
        </p:txBody>
      </p:sp>
      <p:pic>
        <p:nvPicPr>
          <p:cNvPr id="1843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928688"/>
            <a:ext cx="3105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500438"/>
            <a:ext cx="31051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テキスト ボックス 6"/>
          <p:cNvSpPr txBox="1">
            <a:spLocks noChangeArrowheads="1"/>
          </p:cNvSpPr>
          <p:nvPr/>
        </p:nvSpPr>
        <p:spPr bwMode="auto">
          <a:xfrm>
            <a:off x="4929188" y="357188"/>
            <a:ext cx="3929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腎臓（集合管）における水再吸収を担うアクアポリン（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AQP2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）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 rot="10800000">
            <a:off x="6215063" y="5000625"/>
            <a:ext cx="928687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4329" name="テキスト ボックス 8"/>
          <p:cNvSpPr txBox="1">
            <a:spLocks noChangeArrowheads="1"/>
          </p:cNvSpPr>
          <p:nvPr/>
        </p:nvSpPr>
        <p:spPr bwMode="auto">
          <a:xfrm>
            <a:off x="827088" y="476250"/>
            <a:ext cx="228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(Human aquaporins)</a:t>
            </a: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184330" name="テキスト ボックス 10"/>
          <p:cNvSpPr txBox="1">
            <a:spLocks noChangeArrowheads="1"/>
          </p:cNvSpPr>
          <p:nvPr/>
        </p:nvSpPr>
        <p:spPr bwMode="auto">
          <a:xfrm>
            <a:off x="4787900" y="6092825"/>
            <a:ext cx="335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(Water re-absorption at kidony)</a:t>
            </a:r>
            <a:endParaRPr lang="ja-JP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65125"/>
            <a:ext cx="9174163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テキスト ボックス 5"/>
          <p:cNvSpPr txBox="1">
            <a:spLocks noChangeArrowheads="1"/>
          </p:cNvSpPr>
          <p:nvPr/>
        </p:nvSpPr>
        <p:spPr bwMode="auto">
          <a:xfrm>
            <a:off x="4857750" y="5857875"/>
            <a:ext cx="389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ja-JP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ＮＨＫ　２００７年５月９日放送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350838"/>
            <a:ext cx="9236076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61950"/>
            <a:ext cx="9197976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61950"/>
            <a:ext cx="9197976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4357687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88"/>
            <a:ext cx="4357688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86125"/>
            <a:ext cx="435768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5"/>
            <a:ext cx="435768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正方形/長方形 2"/>
          <p:cNvSpPr>
            <a:spLocks noChangeArrowheads="1"/>
          </p:cNvSpPr>
          <p:nvPr/>
        </p:nvSpPr>
        <p:spPr bwMode="auto">
          <a:xfrm>
            <a:off x="468313" y="260350"/>
            <a:ext cx="8280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Risk Report </a:t>
            </a:r>
            <a:r>
              <a:rPr lang="en-US" altLang="ja-JP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Economic Forum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Published: 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https://www.weforum.org/reports/the-global-risks-report-2019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右矢印 3"/>
          <p:cNvSpPr/>
          <p:nvPr/>
        </p:nvSpPr>
        <p:spPr>
          <a:xfrm rot="1831328">
            <a:off x="3025681" y="3208116"/>
            <a:ext cx="1144588" cy="177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02405" name="正方形/長方形 16"/>
          <p:cNvSpPr>
            <a:spLocks noChangeArrowheads="1"/>
          </p:cNvSpPr>
          <p:nvPr/>
        </p:nvSpPr>
        <p:spPr bwMode="auto">
          <a:xfrm>
            <a:off x="431303" y="2002587"/>
            <a:ext cx="48244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ja-JP" altLang="en-US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世界規模での水危機</a:t>
            </a:r>
            <a:r>
              <a:rPr kumimoji="0"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(Water Crisis)</a:t>
            </a:r>
            <a:r>
              <a:rPr kumimoji="0" lang="ja-JP" altLang="en-US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 </a:t>
            </a:r>
            <a:r>
              <a:rPr kumimoji="0"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Top </a:t>
            </a:r>
            <a:r>
              <a:rPr kumimoji="0" lang="en-US" altLang="ja-JP" sz="2400" dirty="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4/10</a:t>
            </a:r>
            <a:endParaRPr kumimoji="0" lang="ja-JP" altLang="en-US" sz="24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511" y="1420841"/>
            <a:ext cx="4109002" cy="5038668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4499272" y="3645024"/>
            <a:ext cx="1512888" cy="3857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図1-4　植物におけるAQP.bmp                                     00034523Macintosh HD                   BCDB509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4438"/>
            <a:ext cx="483393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58750" y="0"/>
            <a:ext cx="5718175" cy="10255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ja-JP" altLang="en-US" sz="32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植物のアクアポリン</a:t>
            </a:r>
            <a:endParaRPr lang="en-US" altLang="ja-JP" sz="3200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  <a:p>
            <a:pPr algn="ctr">
              <a:defRPr/>
            </a:pPr>
            <a:r>
              <a:rPr lang="en-US" altLang="ja-JP" sz="32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(Plant aquaporins)</a:t>
            </a:r>
            <a:endParaRPr lang="ja-JP" altLang="en-US" sz="3200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250" y="3935368"/>
            <a:ext cx="3593704" cy="2278217"/>
          </a:xfrm>
          <a:prstGeom prst="rect">
            <a:avLst/>
          </a:prstGeom>
        </p:spPr>
      </p:pic>
      <p:sp>
        <p:nvSpPr>
          <p:cNvPr id="2" name="楕円 1"/>
          <p:cNvSpPr/>
          <p:nvPr/>
        </p:nvSpPr>
        <p:spPr>
          <a:xfrm rot="20009617">
            <a:off x="3922616" y="2300264"/>
            <a:ext cx="1485785" cy="715751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5148064" y="3789040"/>
            <a:ext cx="3888432" cy="295232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 rot="19073694">
            <a:off x="5273660" y="2877898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148064" y="116632"/>
            <a:ext cx="404007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 smtClean="0">
                <a:solidFill>
                  <a:srgbClr val="000000"/>
                </a:solidFill>
              </a:rPr>
              <a:t>Depending on AA sequences:</a:t>
            </a:r>
          </a:p>
          <a:p>
            <a:pPr marL="623888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 smtClean="0">
                <a:solidFill>
                  <a:srgbClr val="000000"/>
                </a:solidFill>
              </a:rPr>
              <a:t>PIP(plasm-membrane</a:t>
            </a:r>
            <a:r>
              <a:rPr lang="en-US" altLang="ja-JP" sz="2000" b="1" dirty="0">
                <a:solidFill>
                  <a:srgbClr val="000000"/>
                </a:solidFill>
              </a:rPr>
              <a:t>…)</a:t>
            </a:r>
          </a:p>
          <a:p>
            <a:pPr marL="623888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　　（原形質膜型）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marL="623888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00"/>
                </a:solidFill>
              </a:rPr>
              <a:t>TIP(</a:t>
            </a:r>
            <a:r>
              <a:rPr lang="en-US" altLang="ja-JP" sz="2000" b="1" dirty="0" err="1">
                <a:solidFill>
                  <a:srgbClr val="000000"/>
                </a:solidFill>
              </a:rPr>
              <a:t>tonoplast</a:t>
            </a:r>
            <a:r>
              <a:rPr lang="en-US" altLang="ja-JP" sz="2000" b="1" dirty="0">
                <a:solidFill>
                  <a:srgbClr val="000000"/>
                </a:solidFill>
              </a:rPr>
              <a:t>….)</a:t>
            </a:r>
          </a:p>
          <a:p>
            <a:pPr marL="623888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　　（液胞膜型）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marL="623888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00"/>
                </a:solidFill>
              </a:rPr>
              <a:t>NIP(Nodulin26-like…)</a:t>
            </a:r>
          </a:p>
          <a:p>
            <a:pPr marL="623888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00"/>
                </a:solidFill>
              </a:rPr>
              <a:t>SIP(small …) </a:t>
            </a:r>
            <a:r>
              <a:rPr lang="en-US" altLang="ja-JP" sz="1800" b="1" dirty="0">
                <a:solidFill>
                  <a:srgbClr val="000000"/>
                </a:solidFill>
              </a:rPr>
              <a:t>ER signaling?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marL="623888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00"/>
                </a:solidFill>
              </a:rPr>
              <a:t>XIP(x …)</a:t>
            </a:r>
          </a:p>
        </p:txBody>
      </p:sp>
      <p:sp>
        <p:nvSpPr>
          <p:cNvPr id="18" name="テキスト ボックス 4"/>
          <p:cNvSpPr txBox="1">
            <a:spLocks noChangeArrowheads="1"/>
          </p:cNvSpPr>
          <p:nvPr/>
        </p:nvSpPr>
        <p:spPr bwMode="auto">
          <a:xfrm>
            <a:off x="183408" y="5757752"/>
            <a:ext cx="352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</a:rPr>
              <a:t>Aquaporin =</a:t>
            </a:r>
            <a:r>
              <a:rPr lang="ja-JP" altLang="en-US" sz="1800" dirty="0">
                <a:solidFill>
                  <a:srgbClr val="000000"/>
                </a:solidFill>
              </a:rPr>
              <a:t> 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</a:rPr>
              <a:t>MIP (membrane intrinsic protein)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403905" y="6249975"/>
            <a:ext cx="35283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/>
              <a:t>Beebo</a:t>
            </a:r>
            <a:r>
              <a:rPr lang="en-US" altLang="ja-JP" sz="1400" dirty="0"/>
              <a:t> et al. FEBS Letters (2013) Figure 1 </a:t>
            </a:r>
            <a:endParaRPr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図1-4　植物におけるAQP.bmp                                     00034523Macintosh HD                   BCDB509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4438"/>
            <a:ext cx="483393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58750" y="0"/>
            <a:ext cx="5718175" cy="10255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ja-JP" altLang="en-US" sz="32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植物のアクアポリン</a:t>
            </a:r>
            <a:endParaRPr lang="en-US" altLang="ja-JP" sz="3200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  <a:p>
            <a:pPr algn="ctr">
              <a:defRPr/>
            </a:pPr>
            <a:r>
              <a:rPr lang="en-US" altLang="ja-JP" sz="32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(Plant aquaporins)</a:t>
            </a:r>
            <a:endParaRPr lang="ja-JP" altLang="en-US" sz="3200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10" name="円/楕円 9"/>
          <p:cNvSpPr/>
          <p:nvPr/>
        </p:nvSpPr>
        <p:spPr bwMode="auto">
          <a:xfrm>
            <a:off x="2286000" y="1357313"/>
            <a:ext cx="714375" cy="714375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1" name="右矢印 10"/>
          <p:cNvSpPr/>
          <p:nvPr/>
        </p:nvSpPr>
        <p:spPr bwMode="auto">
          <a:xfrm rot="20876115">
            <a:off x="3008223" y="1130117"/>
            <a:ext cx="2845220" cy="357187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1966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250825"/>
            <a:ext cx="216535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755576" y="5903320"/>
            <a:ext cx="8247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i="1" dirty="0">
                <a:solidFill>
                  <a:srgbClr val="008000"/>
                </a:solidFill>
              </a:rPr>
              <a:t>Why many in </a:t>
            </a:r>
            <a:r>
              <a:rPr lang="en-US" altLang="ja-JP" i="1" dirty="0" smtClean="0">
                <a:solidFill>
                  <a:srgbClr val="008000"/>
                </a:solidFill>
              </a:rPr>
              <a:t>plants (functional means)?</a:t>
            </a:r>
            <a:endParaRPr lang="ja-JP" altLang="en-US" i="1" dirty="0">
              <a:solidFill>
                <a:srgbClr val="008000"/>
              </a:solidFill>
            </a:endParaRPr>
          </a:p>
        </p:txBody>
      </p:sp>
      <p:sp>
        <p:nvSpPr>
          <p:cNvPr id="196619" name="Text Box 9"/>
          <p:cNvSpPr txBox="1">
            <a:spLocks noChangeArrowheads="1"/>
          </p:cNvSpPr>
          <p:nvPr/>
        </p:nvSpPr>
        <p:spPr bwMode="auto">
          <a:xfrm>
            <a:off x="5323883" y="2440216"/>
            <a:ext cx="3854976" cy="328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シロイヌナズでは３５個の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MIP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遺伝子</a:t>
            </a:r>
            <a:endParaRPr lang="en-US" altLang="ja-JP" sz="18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35 </a:t>
            </a:r>
            <a:r>
              <a:rPr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Major Intrinsic Protein </a:t>
            </a:r>
            <a:r>
              <a:rPr lang="en-US" altLang="ja-JP" sz="2400" dirty="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Genes in Arabidopsis</a:t>
            </a:r>
            <a:endParaRPr lang="ja-JP" altLang="en-US" sz="24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ja-JP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ヒトでは１３個</a:t>
            </a: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(human)</a:t>
            </a:r>
            <a:r>
              <a:rPr lang="ja-JP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、</a:t>
            </a:r>
            <a:r>
              <a:rPr lang="ja-JP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微生物は１から２個</a:t>
            </a: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(bacteria</a:t>
            </a:r>
            <a:r>
              <a:rPr lang="en-US" altLang="ja-JP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ja-JP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46023" y="166179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(monomer)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1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4"/>
          <p:cNvSpPr txBox="1">
            <a:spLocks noChangeArrowheads="1"/>
          </p:cNvSpPr>
          <p:nvPr/>
        </p:nvSpPr>
        <p:spPr bwMode="auto">
          <a:xfrm>
            <a:off x="411163" y="309563"/>
            <a:ext cx="8189912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Developmental </a:t>
            </a:r>
            <a:r>
              <a:rPr lang="ja-JP" altLang="en-US">
                <a:solidFill>
                  <a:srgbClr val="000000"/>
                </a:solidFill>
                <a:latin typeface="Arial" panose="020B0604020202020204" pitchFamily="34" charset="0"/>
              </a:rPr>
              <a:t>生育ステージ</a:t>
            </a:r>
            <a:endParaRPr lang="en-US" altLang="ja-JP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Environmental </a:t>
            </a:r>
            <a:r>
              <a:rPr lang="ja-JP" altLang="en-US">
                <a:solidFill>
                  <a:srgbClr val="000000"/>
                </a:solidFill>
                <a:latin typeface="Arial" panose="020B0604020202020204" pitchFamily="34" charset="0"/>
              </a:rPr>
              <a:t>環境変化：乾燥←→湿潤</a:t>
            </a:r>
            <a:endParaRPr lang="en-US" altLang="ja-JP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8659" name="Text Box 5"/>
          <p:cNvSpPr txBox="1">
            <a:spLocks noChangeArrowheads="1"/>
          </p:cNvSpPr>
          <p:nvPr/>
        </p:nvSpPr>
        <p:spPr bwMode="auto">
          <a:xfrm>
            <a:off x="622300" y="1433513"/>
            <a:ext cx="7516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3300"/>
                </a:solidFill>
                <a:latin typeface="Arial" panose="020B0604020202020204" pitchFamily="34" charset="0"/>
              </a:rPr>
              <a:t>Regulation by;  humiditiy</a:t>
            </a:r>
            <a:r>
              <a:rPr lang="ja-JP" altLang="en-US" sz="2000">
                <a:solidFill>
                  <a:srgbClr val="FF3300"/>
                </a:solidFill>
                <a:latin typeface="Arial" panose="020B0604020202020204" pitchFamily="34" charset="0"/>
              </a:rPr>
              <a:t>、</a:t>
            </a:r>
            <a:r>
              <a:rPr lang="en-US" altLang="ja-JP" sz="2000">
                <a:solidFill>
                  <a:srgbClr val="FF3300"/>
                </a:solidFill>
                <a:latin typeface="Arial" panose="020B0604020202020204" pitchFamily="34" charset="0"/>
              </a:rPr>
              <a:t>salt stress</a:t>
            </a:r>
            <a:r>
              <a:rPr lang="ja-JP" altLang="en-US" sz="2000">
                <a:solidFill>
                  <a:srgbClr val="FF3300"/>
                </a:solidFill>
                <a:latin typeface="Arial" panose="020B0604020202020204" pitchFamily="34" charset="0"/>
              </a:rPr>
              <a:t>、</a:t>
            </a:r>
            <a:r>
              <a:rPr lang="en-US" altLang="ja-JP" sz="2000">
                <a:solidFill>
                  <a:srgbClr val="FF3300"/>
                </a:solidFill>
                <a:latin typeface="Arial" panose="020B0604020202020204" pitchFamily="34" charset="0"/>
              </a:rPr>
              <a:t>light</a:t>
            </a:r>
            <a:r>
              <a:rPr lang="ja-JP" altLang="en-US" sz="2000">
                <a:solidFill>
                  <a:srgbClr val="FF3300"/>
                </a:solidFill>
                <a:latin typeface="Arial" panose="020B0604020202020204" pitchFamily="34" charset="0"/>
              </a:rPr>
              <a:t>、</a:t>
            </a:r>
            <a:r>
              <a:rPr lang="en-US" altLang="ja-JP" sz="2000">
                <a:solidFill>
                  <a:srgbClr val="FF3300"/>
                </a:solidFill>
                <a:latin typeface="Arial" panose="020B0604020202020204" pitchFamily="34" charset="0"/>
              </a:rPr>
              <a:t>temeperature</a:t>
            </a:r>
            <a:r>
              <a:rPr lang="ja-JP" altLang="en-US" sz="2000">
                <a:solidFill>
                  <a:srgbClr val="FF3300"/>
                </a:solidFill>
                <a:latin typeface="Arial" panose="020B0604020202020204" pitchFamily="34" charset="0"/>
              </a:rPr>
              <a:t>、</a:t>
            </a:r>
            <a:r>
              <a:rPr lang="en-US" altLang="ja-JP" sz="2000">
                <a:solidFill>
                  <a:srgbClr val="FF3300"/>
                </a:solidFill>
                <a:latin typeface="Arial" panose="020B0604020202020204" pitchFamily="34" charset="0"/>
              </a:rPr>
              <a:t>others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3300"/>
                </a:solidFill>
                <a:latin typeface="Arial" panose="020B0604020202020204" pitchFamily="34" charset="0"/>
              </a:rPr>
              <a:t>		</a:t>
            </a:r>
            <a:r>
              <a:rPr lang="ja-JP" altLang="en-US" sz="2000">
                <a:solidFill>
                  <a:srgbClr val="FF3300"/>
                </a:solidFill>
                <a:latin typeface="Arial" panose="020B0604020202020204" pitchFamily="34" charset="0"/>
              </a:rPr>
              <a:t>乾燥状態　塩分　　光　　温度　その他いろいろ</a:t>
            </a:r>
          </a:p>
        </p:txBody>
      </p:sp>
      <p:sp>
        <p:nvSpPr>
          <p:cNvPr id="198660" name="Text Box 6"/>
          <p:cNvSpPr txBox="1">
            <a:spLocks noChangeArrowheads="1"/>
          </p:cNvSpPr>
          <p:nvPr/>
        </p:nvSpPr>
        <p:spPr bwMode="auto">
          <a:xfrm>
            <a:off x="6269038" y="2347913"/>
            <a:ext cx="28749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CC66FF"/>
                </a:solidFill>
                <a:latin typeface="Arial" panose="020B0604020202020204" pitchFamily="34" charset="0"/>
              </a:rPr>
              <a:t>局在</a:t>
            </a:r>
            <a:r>
              <a:rPr lang="en-US" altLang="ja-JP" sz="2400">
                <a:solidFill>
                  <a:srgbClr val="CC66FF"/>
                </a:solidFill>
                <a:latin typeface="Arial" panose="020B0604020202020204" pitchFamily="34" charset="0"/>
              </a:rPr>
              <a:t>(localization)</a:t>
            </a:r>
            <a:endParaRPr lang="ja-JP" altLang="en-US" sz="2400">
              <a:solidFill>
                <a:srgbClr val="CC66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細胞膜（ＰＩＰ）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液胞膜（ＴＩＰ）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根粒菌包膜</a:t>
            </a:r>
            <a:r>
              <a:rPr lang="en-US" altLang="ja-JP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(NIP)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ER</a:t>
            </a:r>
            <a:r>
              <a:rPr lang="ja-JP" altLang="en-US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膜</a:t>
            </a:r>
            <a:r>
              <a:rPr lang="en-US" altLang="ja-JP" sz="2400">
                <a:solidFill>
                  <a:srgbClr val="000000"/>
                </a:solidFill>
                <a:latin typeface="ＭＳ Ｐゴシック" panose="020B0600070205080204" pitchFamily="50" charset="-128"/>
              </a:rPr>
              <a:t>(SIP)</a:t>
            </a:r>
          </a:p>
        </p:txBody>
      </p:sp>
      <p:sp>
        <p:nvSpPr>
          <p:cNvPr id="198661" name="Text Box 7"/>
          <p:cNvSpPr txBox="1">
            <a:spLocks noChangeArrowheads="1"/>
          </p:cNvSpPr>
          <p:nvPr/>
        </p:nvSpPr>
        <p:spPr bwMode="auto">
          <a:xfrm>
            <a:off x="250825" y="2852738"/>
            <a:ext cx="3965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9900"/>
                </a:solidFill>
                <a:latin typeface="Arial" panose="020B0604020202020204" pitchFamily="34" charset="0"/>
              </a:rPr>
              <a:t>構造</a:t>
            </a:r>
            <a:r>
              <a:rPr lang="en-US" altLang="ja-JP" sz="2400">
                <a:solidFill>
                  <a:srgbClr val="FF9900"/>
                </a:solidFill>
                <a:latin typeface="Arial" panose="020B0604020202020204" pitchFamily="34" charset="0"/>
              </a:rPr>
              <a:t>(structure) &gt;30 </a:t>
            </a:r>
            <a:r>
              <a:rPr lang="ja-JP" altLang="en-US" sz="2400">
                <a:solidFill>
                  <a:srgbClr val="FF9900"/>
                </a:solidFill>
                <a:latin typeface="Arial" panose="020B0604020202020204" pitchFamily="34" charset="0"/>
              </a:rPr>
              <a:t>種類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FF"/>
                </a:solidFill>
                <a:latin typeface="Arial" panose="020B0604020202020204" pitchFamily="34" charset="0"/>
              </a:rPr>
              <a:t>機能</a:t>
            </a:r>
            <a:r>
              <a:rPr lang="en-US" altLang="ja-JP" sz="2400">
                <a:solidFill>
                  <a:srgbClr val="0000FF"/>
                </a:solidFill>
                <a:latin typeface="Arial" panose="020B0604020202020204" pitchFamily="34" charset="0"/>
              </a:rPr>
              <a:t>(function) 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輸送基質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（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US" altLang="ja-JP" sz="240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、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CO</a:t>
            </a:r>
            <a:r>
              <a:rPr lang="en-US" altLang="ja-JP" sz="16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、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、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Si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・・・）</a:t>
            </a:r>
          </a:p>
        </p:txBody>
      </p:sp>
      <p:pic>
        <p:nvPicPr>
          <p:cNvPr id="198662" name="Picture 8" descr="aquaporin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20938"/>
            <a:ext cx="1804988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3" name="Text Box 9"/>
          <p:cNvSpPr txBox="1">
            <a:spLocks noChangeArrowheads="1"/>
          </p:cNvSpPr>
          <p:nvPr/>
        </p:nvSpPr>
        <p:spPr bwMode="auto">
          <a:xfrm>
            <a:off x="1330325" y="5157788"/>
            <a:ext cx="732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Stress tolerance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、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growth regulation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、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Post-harvesting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ストレス耐性　　　　成長制御　　　　　　収穫後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8664" name="AutoShape 10"/>
          <p:cNvSpPr>
            <a:spLocks noChangeArrowheads="1"/>
          </p:cNvSpPr>
          <p:nvPr/>
        </p:nvSpPr>
        <p:spPr bwMode="auto">
          <a:xfrm>
            <a:off x="5364163" y="4292600"/>
            <a:ext cx="1584325" cy="504825"/>
          </a:xfrm>
          <a:prstGeom prst="curvedUpArrow">
            <a:avLst>
              <a:gd name="adj1" fmla="val 62767"/>
              <a:gd name="adj2" fmla="val 12553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98665" name="AutoShape 11"/>
          <p:cNvSpPr>
            <a:spLocks noChangeArrowheads="1"/>
          </p:cNvSpPr>
          <p:nvPr/>
        </p:nvSpPr>
        <p:spPr bwMode="auto">
          <a:xfrm flipH="1">
            <a:off x="2555875" y="4292600"/>
            <a:ext cx="1584325" cy="504825"/>
          </a:xfrm>
          <a:prstGeom prst="curvedUpArrow">
            <a:avLst>
              <a:gd name="adj1" fmla="val 62767"/>
              <a:gd name="adj2" fmla="val 12553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98666" name="AutoShape 12"/>
          <p:cNvSpPr>
            <a:spLocks noChangeArrowheads="1"/>
          </p:cNvSpPr>
          <p:nvPr/>
        </p:nvSpPr>
        <p:spPr bwMode="auto">
          <a:xfrm>
            <a:off x="4427538" y="4437063"/>
            <a:ext cx="647700" cy="503237"/>
          </a:xfrm>
          <a:prstGeom prst="downArrow">
            <a:avLst>
              <a:gd name="adj1" fmla="val 50000"/>
              <a:gd name="adj2" fmla="val 25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98667" name="AutoShape 13"/>
          <p:cNvSpPr>
            <a:spLocks noChangeArrowheads="1"/>
          </p:cNvSpPr>
          <p:nvPr/>
        </p:nvSpPr>
        <p:spPr bwMode="auto">
          <a:xfrm rot="-2302754">
            <a:off x="3525838" y="2198688"/>
            <a:ext cx="214312" cy="755650"/>
          </a:xfrm>
          <a:prstGeom prst="downArrow">
            <a:avLst>
              <a:gd name="adj1" fmla="val 50000"/>
              <a:gd name="adj2" fmla="val 88148"/>
            </a:avLst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98668" name="AutoShape 14"/>
          <p:cNvSpPr>
            <a:spLocks noChangeArrowheads="1"/>
          </p:cNvSpPr>
          <p:nvPr/>
        </p:nvSpPr>
        <p:spPr bwMode="auto">
          <a:xfrm rot="2302754" flipH="1">
            <a:off x="5651500" y="2205038"/>
            <a:ext cx="214313" cy="755650"/>
          </a:xfrm>
          <a:prstGeom prst="downArrow">
            <a:avLst>
              <a:gd name="adj1" fmla="val 50000"/>
              <a:gd name="adj2" fmla="val 88148"/>
            </a:avLst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98669" name="Text Box 4"/>
          <p:cNvSpPr txBox="1">
            <a:spLocks noChangeArrowheads="1"/>
          </p:cNvSpPr>
          <p:nvPr/>
        </p:nvSpPr>
        <p:spPr bwMode="auto">
          <a:xfrm>
            <a:off x="2051050" y="6002338"/>
            <a:ext cx="81899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FF0000"/>
                </a:solidFill>
                <a:latin typeface="Arial" panose="020B0604020202020204" pitchFamily="34" charset="0"/>
              </a:rPr>
              <a:t>Various function </a:t>
            </a:r>
            <a:r>
              <a:rPr lang="ja-JP" altLang="en-US">
                <a:solidFill>
                  <a:srgbClr val="FF0000"/>
                </a:solidFill>
                <a:latin typeface="Arial" panose="020B0604020202020204" pitchFamily="34" charset="0"/>
              </a:rPr>
              <a:t>→</a:t>
            </a:r>
            <a:r>
              <a:rPr lang="en-US" altLang="ja-JP">
                <a:solidFill>
                  <a:srgbClr val="FF0000"/>
                </a:solidFill>
                <a:latin typeface="Arial" panose="020B0604020202020204" pitchFamily="34" charset="0"/>
              </a:rPr>
              <a:t> Next class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79388" y="188913"/>
            <a:ext cx="55641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</a:rPr>
              <a:t>Aquaporins as multi-gene family</a:t>
            </a:r>
          </a:p>
        </p:txBody>
      </p:sp>
      <p:pic>
        <p:nvPicPr>
          <p:cNvPr id="200707" name="図 15" descr="riceAQPphylogenic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" r="2057" b="3578"/>
          <a:stretch>
            <a:fillRect/>
          </a:stretch>
        </p:blipFill>
        <p:spPr bwMode="auto">
          <a:xfrm>
            <a:off x="0" y="836613"/>
            <a:ext cx="542448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テキスト ボックス 2"/>
          <p:cNvSpPr txBox="1">
            <a:spLocks noChangeArrowheads="1"/>
          </p:cNvSpPr>
          <p:nvPr/>
        </p:nvSpPr>
        <p:spPr bwMode="auto">
          <a:xfrm>
            <a:off x="179388" y="5229225"/>
            <a:ext cx="53371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イネの場合</a:t>
            </a:r>
            <a:endParaRPr lang="en-US" altLang="ja-JP" sz="24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11</a:t>
            </a:r>
            <a:r>
              <a:rPr lang="en-US" altLang="ja-JP" sz="2400" i="1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OsPIPs</a:t>
            </a:r>
            <a:r>
              <a:rPr lang="ja-JP" altLang="en-US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　</a:t>
            </a:r>
            <a:r>
              <a:rPr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(3</a:t>
            </a:r>
            <a:r>
              <a:rPr lang="en-US" altLang="ja-JP" sz="2400" i="1" dirty="0">
                <a:solidFill>
                  <a:srgbClr val="4F6228"/>
                </a:solidFill>
                <a:latin typeface="ＭＳ Ｐゴシック" panose="020B0600070205080204" pitchFamily="50" charset="-128"/>
              </a:rPr>
              <a:t>OsPIP1s</a:t>
            </a:r>
            <a:r>
              <a:rPr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  and 8</a:t>
            </a:r>
            <a:r>
              <a:rPr lang="en-US" altLang="ja-JP" sz="2400" i="1" dirty="0">
                <a:solidFill>
                  <a:srgbClr val="632523"/>
                </a:solidFill>
                <a:latin typeface="ＭＳ Ｐゴシック" panose="020B0600070205080204" pitchFamily="50" charset="-128"/>
              </a:rPr>
              <a:t>OsPIP2s</a:t>
            </a:r>
            <a:r>
              <a:rPr lang="en-US" altLang="ja-JP" sz="2400" dirty="0">
                <a:solidFill>
                  <a:srgbClr val="632523"/>
                </a:solidFill>
                <a:latin typeface="ＭＳ Ｐゴシック" panose="020B0600070205080204" pitchFamily="50" charset="-128"/>
              </a:rPr>
              <a:t>)</a:t>
            </a:r>
            <a:r>
              <a:rPr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in rice plants </a:t>
            </a:r>
            <a:r>
              <a:rPr lang="en-US" altLang="ja-JP" sz="20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(PCP 46:568 (2005))</a:t>
            </a:r>
            <a:endParaRPr lang="en-US" altLang="ja-JP" sz="18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dirty="0">
              <a:solidFill>
                <a:srgbClr val="000000"/>
              </a:solidFill>
            </a:endParaRPr>
          </a:p>
        </p:txBody>
      </p:sp>
      <p:grpSp>
        <p:nvGrpSpPr>
          <p:cNvPr id="2" name="グループ化 8"/>
          <p:cNvGrpSpPr>
            <a:grpSpLocks/>
          </p:cNvGrpSpPr>
          <p:nvPr/>
        </p:nvGrpSpPr>
        <p:grpSpPr bwMode="auto">
          <a:xfrm>
            <a:off x="5292725" y="692150"/>
            <a:ext cx="4256088" cy="5545138"/>
            <a:chOff x="5292004" y="692150"/>
            <a:chExt cx="4256809" cy="5545084"/>
          </a:xfrm>
        </p:grpSpPr>
        <p:graphicFrame>
          <p:nvGraphicFramePr>
            <p:cNvPr id="13" name="図表 12"/>
            <p:cNvGraphicFramePr/>
            <p:nvPr/>
          </p:nvGraphicFramePr>
          <p:xfrm>
            <a:off x="5292004" y="2060770"/>
            <a:ext cx="3471491" cy="41764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00715" name="テキスト ボックス 2"/>
            <p:cNvSpPr txBox="1">
              <a:spLocks noChangeArrowheads="1"/>
            </p:cNvSpPr>
            <p:nvPr/>
          </p:nvSpPr>
          <p:spPr bwMode="auto">
            <a:xfrm>
              <a:off x="6011863" y="5445125"/>
              <a:ext cx="35369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2400">
                <a:solidFill>
                  <a:srgbClr val="000000"/>
                </a:solidFill>
                <a:latin typeface="ＭＳ Ｐゴシック" panose="020B0600070205080204" pitchFamily="50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723877" y="692150"/>
              <a:ext cx="3343841" cy="10779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To be revealed</a:t>
              </a:r>
              <a:r>
                <a:rPr lang="ja-JP" altLang="en-US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・・・</a:t>
              </a:r>
              <a:r>
                <a:rPr lang="en-US" altLang="ja-JP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/>
              </a:r>
              <a:br>
                <a:rPr lang="en-US" altLang="ja-JP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</a:br>
              <a:r>
                <a:rPr lang="ja-JP" altLang="en-US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解決すべきこと</a:t>
              </a:r>
              <a:endParaRPr lang="en-US" altLang="ja-JP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</a:endParaRPr>
            </a:p>
          </p:txBody>
        </p:sp>
      </p:grpSp>
      <p:sp>
        <p:nvSpPr>
          <p:cNvPr id="200710" name="テキスト ボックス 2"/>
          <p:cNvSpPr txBox="1">
            <a:spLocks noChangeArrowheads="1"/>
          </p:cNvSpPr>
          <p:nvPr/>
        </p:nvSpPr>
        <p:spPr bwMode="auto">
          <a:xfrm>
            <a:off x="395288" y="1341438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SIP</a:t>
            </a:r>
            <a:r>
              <a:rPr lang="ja-JP" altLang="en-US" sz="1800">
                <a:latin typeface="Arial" panose="020B0604020202020204" pitchFamily="34" charset="0"/>
              </a:rPr>
              <a:t>型</a:t>
            </a:r>
          </a:p>
        </p:txBody>
      </p:sp>
      <p:sp>
        <p:nvSpPr>
          <p:cNvPr id="200711" name="テキスト ボックス 9"/>
          <p:cNvSpPr txBox="1">
            <a:spLocks noChangeArrowheads="1"/>
          </p:cNvSpPr>
          <p:nvPr/>
        </p:nvSpPr>
        <p:spPr bwMode="auto">
          <a:xfrm>
            <a:off x="4572000" y="1628775"/>
            <a:ext cx="80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panose="020B0604020202020204" pitchFamily="34" charset="0"/>
              </a:rPr>
              <a:t>NIP</a:t>
            </a:r>
            <a:r>
              <a:rPr lang="ja-JP" altLang="en-US" sz="1800">
                <a:latin typeface="Arial" panose="020B0604020202020204" pitchFamily="34" charset="0"/>
              </a:rPr>
              <a:t>型</a:t>
            </a:r>
          </a:p>
        </p:txBody>
      </p:sp>
      <p:sp>
        <p:nvSpPr>
          <p:cNvPr id="200712" name="テキスト ボックス 10"/>
          <p:cNvSpPr txBox="1">
            <a:spLocks noChangeArrowheads="1"/>
          </p:cNvSpPr>
          <p:nvPr/>
        </p:nvSpPr>
        <p:spPr bwMode="auto">
          <a:xfrm>
            <a:off x="250825" y="4365625"/>
            <a:ext cx="87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液胞型</a:t>
            </a:r>
          </a:p>
        </p:txBody>
      </p:sp>
      <p:sp>
        <p:nvSpPr>
          <p:cNvPr id="200713" name="テキスト ボックス 14"/>
          <p:cNvSpPr txBox="1">
            <a:spLocks noChangeArrowheads="1"/>
          </p:cNvSpPr>
          <p:nvPr/>
        </p:nvSpPr>
        <p:spPr bwMode="auto">
          <a:xfrm>
            <a:off x="4140200" y="4652963"/>
            <a:ext cx="1338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原形質膜型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94625" cy="690563"/>
          </a:xfrm>
        </p:spPr>
        <p:txBody>
          <a:bodyPr/>
          <a:lstStyle/>
          <a:p>
            <a:pPr eaLnBrk="1" hangingPunct="1"/>
            <a:r>
              <a:rPr lang="en-US" altLang="ja-JP" sz="4000" i="1" smtClean="0">
                <a:solidFill>
                  <a:schemeClr val="tx1"/>
                </a:solidFill>
              </a:rPr>
              <a:t>Xenopus</a:t>
            </a:r>
            <a:r>
              <a:rPr lang="en-US" altLang="ja-JP" sz="4000" smtClean="0">
                <a:solidFill>
                  <a:schemeClr val="tx1"/>
                </a:solidFill>
              </a:rPr>
              <a:t> oocyte experiment system</a:t>
            </a:r>
            <a:endParaRPr lang="ja-JP" altLang="en-US" sz="4000" smtClean="0">
              <a:solidFill>
                <a:schemeClr val="tx1"/>
              </a:solidFill>
            </a:endParaRPr>
          </a:p>
        </p:txBody>
      </p:sp>
      <p:grpSp>
        <p:nvGrpSpPr>
          <p:cNvPr id="201731" name="Group 11"/>
          <p:cNvGrpSpPr>
            <a:grpSpLocks/>
          </p:cNvGrpSpPr>
          <p:nvPr/>
        </p:nvGrpSpPr>
        <p:grpSpPr bwMode="auto">
          <a:xfrm>
            <a:off x="4537075" y="4724400"/>
            <a:ext cx="1655763" cy="1655763"/>
            <a:chOff x="793" y="2976"/>
            <a:chExt cx="1043" cy="1043"/>
          </a:xfrm>
        </p:grpSpPr>
        <p:pic>
          <p:nvPicPr>
            <p:cNvPr id="201746" name="Picture 9" descr="egg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2976"/>
              <a:ext cx="1043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747" name="Text Box 10"/>
            <p:cNvSpPr txBox="1">
              <a:spLocks noChangeArrowheads="1"/>
            </p:cNvSpPr>
            <p:nvPr/>
          </p:nvSpPr>
          <p:spPr bwMode="auto">
            <a:xfrm>
              <a:off x="793" y="3702"/>
              <a:ext cx="4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000000"/>
                  </a:solidFill>
                  <a:latin typeface="Arial" panose="020B0604020202020204" pitchFamily="34" charset="0"/>
                </a:rPr>
                <a:t>H</a:t>
              </a:r>
              <a:r>
                <a:rPr lang="en-US" altLang="ja-JP" sz="14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ja-JP" sz="140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201732" name="Group 15"/>
          <p:cNvGrpSpPr>
            <a:grpSpLocks/>
          </p:cNvGrpSpPr>
          <p:nvPr/>
        </p:nvGrpSpPr>
        <p:grpSpPr bwMode="auto">
          <a:xfrm>
            <a:off x="4176713" y="3716338"/>
            <a:ext cx="1951037" cy="1270000"/>
            <a:chOff x="521" y="2341"/>
            <a:chExt cx="1229" cy="800"/>
          </a:xfrm>
        </p:grpSpPr>
        <p:pic>
          <p:nvPicPr>
            <p:cNvPr id="201744" name="Picture 13" descr="egg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341"/>
              <a:ext cx="1138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745" name="Text Box 14"/>
            <p:cNvSpPr txBox="1">
              <a:spLocks noChangeArrowheads="1"/>
            </p:cNvSpPr>
            <p:nvPr/>
          </p:nvSpPr>
          <p:spPr bwMode="auto">
            <a:xfrm>
              <a:off x="521" y="2886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000000"/>
                  </a:solidFill>
                  <a:latin typeface="Arial" panose="020B0604020202020204" pitchFamily="34" charset="0"/>
                </a:rPr>
                <a:t>Aquaporin</a:t>
              </a:r>
              <a:endParaRPr lang="ja-JP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1733" name="Group 21"/>
          <p:cNvGrpSpPr>
            <a:grpSpLocks/>
          </p:cNvGrpSpPr>
          <p:nvPr/>
        </p:nvGrpSpPr>
        <p:grpSpPr bwMode="auto">
          <a:xfrm>
            <a:off x="4105275" y="2133600"/>
            <a:ext cx="3816350" cy="1620838"/>
            <a:chOff x="431" y="1344"/>
            <a:chExt cx="2404" cy="1021"/>
          </a:xfrm>
        </p:grpSpPr>
        <p:pic>
          <p:nvPicPr>
            <p:cNvPr id="201740" name="Picture 18" descr="egg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389"/>
              <a:ext cx="1951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741" name="Text Box 16"/>
            <p:cNvSpPr txBox="1">
              <a:spLocks noChangeArrowheads="1"/>
            </p:cNvSpPr>
            <p:nvPr/>
          </p:nvSpPr>
          <p:spPr bwMode="auto">
            <a:xfrm>
              <a:off x="431" y="1525"/>
              <a:ext cx="105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000000"/>
                  </a:solidFill>
                  <a:latin typeface="Arial" panose="020B0604020202020204" pitchFamily="34" charset="0"/>
                </a:rPr>
                <a:t/>
              </a:r>
              <a:br>
                <a:rPr lang="en-US" altLang="ja-JP" sz="140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en-US" altLang="ja-JP" sz="1400">
                  <a:solidFill>
                    <a:srgbClr val="000000"/>
                  </a:solidFill>
                  <a:latin typeface="Arial" panose="020B0604020202020204" pitchFamily="34" charset="0"/>
                </a:rPr>
                <a:t>(oocyte)</a:t>
              </a:r>
              <a:endParaRPr lang="ja-JP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1742" name="Text Box 19"/>
            <p:cNvSpPr txBox="1">
              <a:spLocks noChangeArrowheads="1"/>
            </p:cNvSpPr>
            <p:nvPr/>
          </p:nvSpPr>
          <p:spPr bwMode="auto">
            <a:xfrm>
              <a:off x="1610" y="1344"/>
              <a:ext cx="92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000000"/>
                  </a:solidFill>
                  <a:latin typeface="Arial" panose="020B0604020202020204" pitchFamily="34" charset="0"/>
                </a:rPr>
                <a:t>Micro-pipette</a:t>
              </a:r>
              <a:endParaRPr lang="ja-JP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1743" name="Text Box 20"/>
            <p:cNvSpPr txBox="1">
              <a:spLocks noChangeArrowheads="1"/>
            </p:cNvSpPr>
            <p:nvPr/>
          </p:nvSpPr>
          <p:spPr bwMode="auto">
            <a:xfrm>
              <a:off x="2290" y="1525"/>
              <a:ext cx="4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000000"/>
                  </a:solidFill>
                  <a:latin typeface="Arial" panose="020B0604020202020204" pitchFamily="34" charset="0"/>
                </a:rPr>
                <a:t>cRNA</a:t>
              </a:r>
            </a:p>
          </p:txBody>
        </p:sp>
      </p:grpSp>
      <p:pic>
        <p:nvPicPr>
          <p:cNvPr id="201734" name="Picture 5" descr="afu-af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2397125"/>
            <a:ext cx="25336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6" descr="oocy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4275138"/>
            <a:ext cx="2455862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6" name="テキスト ボックス 17"/>
          <p:cNvSpPr txBox="1">
            <a:spLocks noChangeArrowheads="1"/>
          </p:cNvSpPr>
          <p:nvPr/>
        </p:nvSpPr>
        <p:spPr bwMode="auto">
          <a:xfrm>
            <a:off x="6338888" y="3954463"/>
            <a:ext cx="2249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Protein expression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Membrane targeting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1737" name="テキスト ボックス 18"/>
          <p:cNvSpPr txBox="1">
            <a:spLocks noChangeArrowheads="1"/>
          </p:cNvSpPr>
          <p:nvPr/>
        </p:nvSpPr>
        <p:spPr bwMode="auto">
          <a:xfrm>
            <a:off x="6326188" y="5189538"/>
            <a:ext cx="2249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Hypotonic treatment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1738" name="正方形/長方形 17"/>
          <p:cNvSpPr>
            <a:spLocks noChangeArrowheads="1"/>
          </p:cNvSpPr>
          <p:nvPr/>
        </p:nvSpPr>
        <p:spPr bwMode="auto">
          <a:xfrm>
            <a:off x="395288" y="1484313"/>
            <a:ext cx="7929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 smtClean="0">
                <a:solidFill>
                  <a:srgbClr val="0070C0"/>
                </a:solidFill>
              </a:rPr>
              <a:t>Water transport activity; Swelling </a:t>
            </a:r>
            <a:r>
              <a:rPr lang="en-US" altLang="ja-JP" sz="2800" dirty="0">
                <a:solidFill>
                  <a:srgbClr val="0070C0"/>
                </a:solidFill>
              </a:rPr>
              <a:t>assay</a:t>
            </a:r>
            <a:endParaRPr lang="en-US" altLang="ja-JP" sz="2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01739" name="正方形/長方形 19"/>
          <p:cNvSpPr>
            <a:spLocks noChangeArrowheads="1"/>
          </p:cNvSpPr>
          <p:nvPr/>
        </p:nvSpPr>
        <p:spPr bwMode="auto">
          <a:xfrm>
            <a:off x="5143500" y="6072188"/>
            <a:ext cx="40005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・・・ 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rapid water absorption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？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36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Why </a:t>
            </a:r>
            <a:r>
              <a:rPr lang="en-US" altLang="ja-JP" sz="3600" i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Xenopus</a:t>
            </a:r>
            <a:r>
              <a:rPr lang="en-US" altLang="ja-JP" sz="36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oocytes</a:t>
            </a:r>
            <a:r>
              <a:rPr lang="ja-JP" altLang="en-US" sz="36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？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7772400" cy="4465637"/>
          </a:xfrm>
        </p:spPr>
        <p:txBody>
          <a:bodyPr/>
          <a:lstStyle/>
          <a:p>
            <a:pPr eaLnBrk="1" hangingPunct="1"/>
            <a:r>
              <a:rPr lang="en-US" altLang="ja-JP" sz="2800" smtClean="0"/>
              <a:t>High-translational activity for introduce cRNA, but almost no endogenous proteins.</a:t>
            </a:r>
          </a:p>
          <a:p>
            <a:pPr eaLnBrk="1" hangingPunct="1"/>
            <a:r>
              <a:rPr lang="en-US" altLang="ja-JP" sz="2800" smtClean="0"/>
              <a:t>Original low water transport activity in oocytes.</a:t>
            </a:r>
            <a:endParaRPr lang="ja-JP" altLang="en-US" sz="2800" smtClean="0"/>
          </a:p>
          <a:p>
            <a:pPr eaLnBrk="1" hangingPunct="1"/>
            <a:r>
              <a:rPr lang="en-US" altLang="ja-JP" sz="2800" smtClean="0"/>
              <a:t>Easy to get and culture.</a:t>
            </a:r>
            <a:endParaRPr lang="ja-JP" altLang="en-US" sz="280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7" descr="egg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127375" cy="2339975"/>
          </a:xfrm>
        </p:spPr>
      </p:pic>
      <p:sp>
        <p:nvSpPr>
          <p:cNvPr id="205827" name="Text Box 8"/>
          <p:cNvSpPr txBox="1">
            <a:spLocks noChangeArrowheads="1"/>
          </p:cNvSpPr>
          <p:nvPr/>
        </p:nvSpPr>
        <p:spPr bwMode="auto">
          <a:xfrm>
            <a:off x="2670175" y="735013"/>
            <a:ext cx="677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←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Time-laps movie (x200 speed)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of an oocyte injected with HvPIP2;1, water influx, swelling, then burst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05828" name="Object 4"/>
          <p:cNvGraphicFramePr>
            <a:graphicFrameLocks noChangeAspect="1"/>
          </p:cNvGraphicFramePr>
          <p:nvPr/>
        </p:nvGraphicFramePr>
        <p:xfrm>
          <a:off x="284163" y="2274888"/>
          <a:ext cx="4581525" cy="324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2" r:id="rId5" imgW="4578493" imgH="3249450" progId="Excel.Chart.8">
                  <p:embed/>
                </p:oleObj>
              </mc:Choice>
              <mc:Fallback>
                <p:oleObj r:id="rId5" imgW="4578493" imgH="324945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2274888"/>
                        <a:ext cx="4581525" cy="324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29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924425" y="2533650"/>
            <a:ext cx="2362200" cy="29892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000" smtClean="0">
                <a:solidFill>
                  <a:srgbClr val="008000"/>
                </a:solidFill>
              </a:rPr>
              <a:t>HvPIP2;1-injected</a:t>
            </a:r>
            <a:endParaRPr lang="ja-JP" altLang="en-US" sz="200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2000" smtClean="0">
              <a:solidFill>
                <a:srgbClr val="3366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2000" smtClean="0">
              <a:solidFill>
                <a:srgbClr val="3366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000" smtClean="0">
                <a:solidFill>
                  <a:srgbClr val="3366FF"/>
                </a:solidFill>
              </a:rPr>
              <a:t>Negative control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000" smtClean="0">
                <a:solidFill>
                  <a:srgbClr val="3366FF"/>
                </a:solidFill>
              </a:rPr>
              <a:t>(water-injected)</a:t>
            </a:r>
            <a:endParaRPr lang="ja-JP" altLang="en-US" sz="2000" smtClean="0">
              <a:solidFill>
                <a:srgbClr val="3366FF"/>
              </a:solidFill>
            </a:endParaRPr>
          </a:p>
        </p:txBody>
      </p:sp>
      <p:sp>
        <p:nvSpPr>
          <p:cNvPr id="205830" name="Text Box 9"/>
          <p:cNvSpPr txBox="1">
            <a:spLocks noChangeArrowheads="1"/>
          </p:cNvSpPr>
          <p:nvPr/>
        </p:nvSpPr>
        <p:spPr bwMode="auto">
          <a:xfrm>
            <a:off x="2562225" y="2674938"/>
            <a:ext cx="877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Arial" panose="020B0604020202020204" pitchFamily="34" charset="0"/>
              </a:rPr>
              <a:t>Burst</a:t>
            </a:r>
            <a:r>
              <a:rPr lang="ja-JP" altLang="en-US" sz="1600">
                <a:solidFill>
                  <a:srgbClr val="000000"/>
                </a:solidFill>
                <a:latin typeface="Arial" panose="020B0604020202020204" pitchFamily="34" charset="0"/>
              </a:rPr>
              <a:t>→</a:t>
            </a:r>
          </a:p>
        </p:txBody>
      </p:sp>
      <p:cxnSp>
        <p:nvCxnSpPr>
          <p:cNvPr id="16" name="直線矢印コネクタ 15"/>
          <p:cNvCxnSpPr/>
          <p:nvPr/>
        </p:nvCxnSpPr>
        <p:spPr>
          <a:xfrm rot="10800000" flipV="1">
            <a:off x="3838575" y="2719388"/>
            <a:ext cx="963613" cy="1714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10800000" flipV="1">
            <a:off x="4437063" y="4325938"/>
            <a:ext cx="369887" cy="12382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33" name="角丸四角形吹き出し 9"/>
          <p:cNvSpPr>
            <a:spLocks noChangeArrowheads="1"/>
          </p:cNvSpPr>
          <p:nvPr/>
        </p:nvSpPr>
        <p:spPr bwMode="auto">
          <a:xfrm>
            <a:off x="7265988" y="1654175"/>
            <a:ext cx="1573212" cy="592138"/>
          </a:xfrm>
          <a:prstGeom prst="wedgeRoundRectCallout">
            <a:avLst>
              <a:gd name="adj1" fmla="val -73380"/>
              <a:gd name="adj2" fmla="val 106181"/>
              <a:gd name="adj3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8000"/>
                </a:solidFill>
              </a:rPr>
              <a:t>One of barley aquaporin genes</a:t>
            </a:r>
            <a:endParaRPr lang="ja-JP" altLang="en-US" sz="1600">
              <a:solidFill>
                <a:srgbClr val="008000"/>
              </a:solidFill>
            </a:endParaRPr>
          </a:p>
        </p:txBody>
      </p:sp>
      <p:sp>
        <p:nvSpPr>
          <p:cNvPr id="205834" name="テキスト ボックス 12"/>
          <p:cNvSpPr txBox="1">
            <a:spLocks noChangeArrowheads="1"/>
          </p:cNvSpPr>
          <p:nvPr/>
        </p:nvSpPr>
        <p:spPr bwMode="auto">
          <a:xfrm>
            <a:off x="5724525" y="3141663"/>
            <a:ext cx="2792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u="sng">
                <a:solidFill>
                  <a:srgbClr val="008000"/>
                </a:solidFill>
                <a:latin typeface="Arial" panose="020B0604020202020204" pitchFamily="34" charset="0"/>
              </a:rPr>
              <a:t>Water trasnport activity</a:t>
            </a:r>
            <a:endParaRPr lang="ja-JP" altLang="en-US" sz="2000" u="sng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テキスト ボックス 6"/>
          <p:cNvSpPr txBox="1">
            <a:spLocks noChangeArrowheads="1"/>
          </p:cNvSpPr>
          <p:nvPr/>
        </p:nvSpPr>
        <p:spPr bwMode="auto">
          <a:xfrm>
            <a:off x="1031875" y="341313"/>
            <a:ext cx="793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0000"/>
                </a:solidFill>
                <a:latin typeface="ＭＳ Ｐゴシック" panose="020B0600070205080204" pitchFamily="50" charset="-128"/>
              </a:rPr>
              <a:t>PIP2s</a:t>
            </a:r>
            <a:r>
              <a:rPr lang="ja-JP" altLang="en-US" sz="2000">
                <a:solidFill>
                  <a:srgbClr val="FF0000"/>
                </a:solidFill>
                <a:latin typeface="ＭＳ Ｐゴシック" panose="020B0600070205080204" pitchFamily="50" charset="-128"/>
              </a:rPr>
              <a:t> </a:t>
            </a:r>
            <a:r>
              <a:rPr lang="en-US" altLang="ja-JP" sz="2000">
                <a:solidFill>
                  <a:srgbClr val="FF0000"/>
                </a:solidFill>
                <a:latin typeface="ＭＳ Ｐゴシック" panose="020B0600070205080204" pitchFamily="50" charset="-128"/>
              </a:rPr>
              <a:t>showed high activity but PIP1s not.</a:t>
            </a:r>
            <a:r>
              <a:rPr lang="ja-JP" altLang="en-US" sz="2000">
                <a:solidFill>
                  <a:srgbClr val="FF0000"/>
                </a:solidFill>
                <a:latin typeface="ＭＳ Ｐゴシック" panose="020B0600070205080204" pitchFamily="50" charset="-128"/>
              </a:rPr>
              <a:t> （</a:t>
            </a:r>
            <a:r>
              <a:rPr lang="en-US" altLang="ja-JP" sz="2000">
                <a:solidFill>
                  <a:srgbClr val="FF0000"/>
                </a:solidFill>
                <a:latin typeface="ＭＳ Ｐゴシック" panose="020B0600070205080204" pitchFamily="50" charset="-128"/>
              </a:rPr>
              <a:t>Expression alone in oocytes)</a:t>
            </a:r>
            <a:endParaRPr lang="ja-JP" altLang="en-US" sz="2000">
              <a:solidFill>
                <a:srgbClr val="FF00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4" name="左中かっこ 33"/>
          <p:cNvSpPr/>
          <p:nvPr/>
        </p:nvSpPr>
        <p:spPr>
          <a:xfrm>
            <a:off x="3181350" y="3575050"/>
            <a:ext cx="180975" cy="12001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5" name="左中かっこ 34"/>
          <p:cNvSpPr/>
          <p:nvPr/>
        </p:nvSpPr>
        <p:spPr>
          <a:xfrm>
            <a:off x="3190875" y="2289175"/>
            <a:ext cx="180975" cy="981075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207877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50"/>
            <a:ext cx="28765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右矢印 39"/>
          <p:cNvSpPr/>
          <p:nvPr/>
        </p:nvSpPr>
        <p:spPr>
          <a:xfrm flipH="1">
            <a:off x="2847975" y="2479675"/>
            <a:ext cx="257175" cy="62865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07879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3517900"/>
            <a:ext cx="10699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0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2251075"/>
            <a:ext cx="1016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1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4668838"/>
            <a:ext cx="815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右矢印 40"/>
          <p:cNvSpPr/>
          <p:nvPr/>
        </p:nvSpPr>
        <p:spPr>
          <a:xfrm flipH="1">
            <a:off x="2876550" y="3860800"/>
            <a:ext cx="257175" cy="6286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7883" name="正方形/長方形 50"/>
          <p:cNvSpPr>
            <a:spLocks noChangeArrowheads="1"/>
          </p:cNvSpPr>
          <p:nvPr/>
        </p:nvSpPr>
        <p:spPr bwMode="auto">
          <a:xfrm>
            <a:off x="1079500" y="5006975"/>
            <a:ext cx="261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Arial" panose="020B0604020202020204" pitchFamily="34" charset="0"/>
              </a:rPr>
              <a:t>Horie</a:t>
            </a:r>
            <a:r>
              <a:rPr lang="ja-JP" altLang="en-US" sz="1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400">
                <a:solidFill>
                  <a:srgbClr val="000000"/>
                </a:solidFill>
                <a:latin typeface="Arial" panose="020B0604020202020204" pitchFamily="34" charset="0"/>
              </a:rPr>
              <a:t>et</a:t>
            </a:r>
            <a:r>
              <a:rPr lang="ja-JP" altLang="en-US" sz="1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400">
                <a:solidFill>
                  <a:srgbClr val="000000"/>
                </a:solidFill>
                <a:latin typeface="Arial" panose="020B0604020202020204" pitchFamily="34" charset="0"/>
              </a:rPr>
              <a:t>al.</a:t>
            </a:r>
            <a:r>
              <a:rPr lang="ja-JP" altLang="en-US" sz="1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400">
                <a:solidFill>
                  <a:srgbClr val="000000"/>
                </a:solidFill>
                <a:latin typeface="Arial" panose="020B0604020202020204" pitchFamily="34" charset="0"/>
              </a:rPr>
              <a:t>PCP 52:663 (2011)</a:t>
            </a:r>
            <a:endParaRPr lang="ja-JP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グラフ 11"/>
          <p:cNvGraphicFramePr/>
          <p:nvPr/>
        </p:nvGraphicFramePr>
        <p:xfrm>
          <a:off x="4199860" y="1318437"/>
          <a:ext cx="4944140" cy="488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7885" name="テキスト ボックス 12"/>
          <p:cNvSpPr txBox="1">
            <a:spLocks noChangeArrowheads="1"/>
          </p:cNvSpPr>
          <p:nvPr/>
        </p:nvSpPr>
        <p:spPr bwMode="auto">
          <a:xfrm>
            <a:off x="611188" y="1268413"/>
            <a:ext cx="30972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Volume change  of oocytes after hypotonic treatment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正方形/長方形 50"/>
          <p:cNvSpPr>
            <a:spLocks noChangeArrowheads="1"/>
          </p:cNvSpPr>
          <p:nvPr/>
        </p:nvSpPr>
        <p:spPr bwMode="auto">
          <a:xfrm>
            <a:off x="4633913" y="5583238"/>
            <a:ext cx="16033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00">
                <a:solidFill>
                  <a:srgbClr val="000000"/>
                </a:solidFill>
                <a:latin typeface="Arial" panose="020B0604020202020204" pitchFamily="34" charset="0"/>
              </a:rPr>
              <a:t>(50 mg cRNA injected)</a:t>
            </a:r>
            <a:endParaRPr lang="ja-JP" altLang="en-US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919163"/>
            <a:ext cx="33242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テキスト ボックス 2"/>
          <p:cNvSpPr txBox="1">
            <a:spLocks noChangeArrowheads="1"/>
          </p:cNvSpPr>
          <p:nvPr/>
        </p:nvSpPr>
        <p:spPr bwMode="auto">
          <a:xfrm>
            <a:off x="4314825" y="1352550"/>
            <a:ext cx="4313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HvPIP1;2 injection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Anti HvPIP1 rat antibody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（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1st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）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Alexa-647 conjugated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anti-rat IgG 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（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2nd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）</a:t>
            </a:r>
          </a:p>
        </p:txBody>
      </p:sp>
      <p:sp>
        <p:nvSpPr>
          <p:cNvPr id="208900" name="テキスト ボックス 3"/>
          <p:cNvSpPr txBox="1">
            <a:spLocks noChangeArrowheads="1"/>
          </p:cNvSpPr>
          <p:nvPr/>
        </p:nvSpPr>
        <p:spPr bwMode="auto">
          <a:xfrm>
            <a:off x="4419600" y="4048125"/>
            <a:ext cx="4313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HvPIP2;1 injection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Anti-HvPIP2;1 rat antibody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（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1st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）</a:t>
            </a: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Alexa-488 conjugated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anti-rat IgG 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（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2nd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）</a:t>
            </a:r>
          </a:p>
        </p:txBody>
      </p:sp>
      <p:sp>
        <p:nvSpPr>
          <p:cNvPr id="208901" name="テキスト ボックス 4"/>
          <p:cNvSpPr txBox="1">
            <a:spLocks noChangeArrowheads="1"/>
          </p:cNvSpPr>
          <p:nvPr/>
        </p:nvSpPr>
        <p:spPr bwMode="auto">
          <a:xfrm>
            <a:off x="4724400" y="2971800"/>
            <a:ext cx="405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←　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No membrane localized (targeted)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8902" name="正方形/長方形 6"/>
          <p:cNvSpPr>
            <a:spLocks noChangeArrowheads="1"/>
          </p:cNvSpPr>
          <p:nvPr/>
        </p:nvSpPr>
        <p:spPr bwMode="auto">
          <a:xfrm>
            <a:off x="1500188" y="244475"/>
            <a:ext cx="6245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0000"/>
                </a:solidFill>
                <a:latin typeface="ＭＳ Ｐゴシック" panose="020B0600070205080204" pitchFamily="50" charset="-128"/>
              </a:rPr>
              <a:t>Indirect immuno-fluorescent microscopy</a:t>
            </a:r>
            <a:endParaRPr lang="ja-JP" altLang="en-US" sz="2800">
              <a:solidFill>
                <a:srgbClr val="FF00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08903" name="テキスト ボックス 7"/>
          <p:cNvSpPr txBox="1">
            <a:spLocks noChangeArrowheads="1"/>
          </p:cNvSpPr>
          <p:nvPr/>
        </p:nvSpPr>
        <p:spPr bwMode="auto">
          <a:xfrm>
            <a:off x="4754563" y="5491163"/>
            <a:ext cx="369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←　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Membrane localized (targeted)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テキスト ボックス 1"/>
          <p:cNvSpPr txBox="1">
            <a:spLocks noChangeArrowheads="1"/>
          </p:cNvSpPr>
          <p:nvPr/>
        </p:nvSpPr>
        <p:spPr bwMode="auto">
          <a:xfrm>
            <a:off x="860425" y="407988"/>
            <a:ext cx="661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B050"/>
                </a:solidFill>
                <a:latin typeface="Arial" panose="020B0604020202020204" pitchFamily="34" charset="0"/>
              </a:rPr>
              <a:t>Indirect immunofluorescence (</a:t>
            </a:r>
            <a:r>
              <a:rPr lang="ja-JP" altLang="en-US" sz="2400">
                <a:solidFill>
                  <a:srgbClr val="00B050"/>
                </a:solidFill>
                <a:latin typeface="Arial" panose="020B0604020202020204" pitchFamily="34" charset="0"/>
              </a:rPr>
              <a:t>間接蛍光抗体法</a:t>
            </a:r>
            <a:r>
              <a:rPr lang="en-US" altLang="ja-JP" sz="2400">
                <a:solidFill>
                  <a:srgbClr val="00B050"/>
                </a:solidFill>
                <a:latin typeface="Arial" panose="020B0604020202020204" pitchFamily="34" charset="0"/>
              </a:rPr>
              <a:t>)</a:t>
            </a:r>
            <a:endParaRPr lang="ja-JP" altLang="en-US" sz="240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4438650" y="4352925"/>
            <a:ext cx="357188" cy="1143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209924" name="Group 106"/>
          <p:cNvGrpSpPr>
            <a:grpSpLocks/>
          </p:cNvGrpSpPr>
          <p:nvPr/>
        </p:nvGrpSpPr>
        <p:grpSpPr bwMode="auto">
          <a:xfrm>
            <a:off x="2022475" y="4471988"/>
            <a:ext cx="2390775" cy="952500"/>
            <a:chOff x="630" y="2100"/>
            <a:chExt cx="1506" cy="600"/>
          </a:xfrm>
        </p:grpSpPr>
        <p:grpSp>
          <p:nvGrpSpPr>
            <p:cNvPr id="210051" name="Group 107"/>
            <p:cNvGrpSpPr>
              <a:grpSpLocks/>
            </p:cNvGrpSpPr>
            <p:nvPr/>
          </p:nvGrpSpPr>
          <p:grpSpPr bwMode="auto">
            <a:xfrm>
              <a:off x="630" y="2100"/>
              <a:ext cx="750" cy="600"/>
              <a:chOff x="630" y="2100"/>
              <a:chExt cx="750" cy="600"/>
            </a:xfrm>
          </p:grpSpPr>
          <p:grpSp>
            <p:nvGrpSpPr>
              <p:cNvPr id="210103" name="Group 108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210129" name="Group 109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15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51" name="Line 1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5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30" name="Group 113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147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48" name="Line 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49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31" name="Group 117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144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45" name="Line 1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4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32" name="Group 121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141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42" name="Line 1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43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33" name="Group 125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138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39" name="Line 1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40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34" name="Group 129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135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36" name="Line 1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37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10104" name="Group 133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210105" name="Group 134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126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27" name="Line 1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28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06" name="Group 138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123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24" name="Line 1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25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07" name="Group 142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12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21" name="Line 1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22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08" name="Group 146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117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18" name="Line 1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19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09" name="Group 150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114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15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16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110" name="Group 154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111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12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13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210052" name="Group 158"/>
            <p:cNvGrpSpPr>
              <a:grpSpLocks/>
            </p:cNvGrpSpPr>
            <p:nvPr/>
          </p:nvGrpSpPr>
          <p:grpSpPr bwMode="auto">
            <a:xfrm>
              <a:off x="1386" y="2100"/>
              <a:ext cx="750" cy="600"/>
              <a:chOff x="630" y="2100"/>
              <a:chExt cx="750" cy="600"/>
            </a:xfrm>
          </p:grpSpPr>
          <p:grpSp>
            <p:nvGrpSpPr>
              <p:cNvPr id="210053" name="Group 159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210079" name="Group 160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100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01" name="Line 1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102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80" name="Group 164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97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9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99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81" name="Group 168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94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95" name="Line 1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96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82" name="Group 172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91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92" name="Line 1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93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83" name="Group 176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88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89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90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84" name="Group 180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85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86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87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10054" name="Group 184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210055" name="Group 185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76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77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78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56" name="Group 189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73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74" name="Line 1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75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57" name="Group 193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70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71" name="Line 1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72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58" name="Group 197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67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68" name="Line 1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69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59" name="Group 201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64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65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66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60" name="Group 205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61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62" name="Line 2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63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09925" name="Group 106"/>
          <p:cNvGrpSpPr>
            <a:grpSpLocks/>
          </p:cNvGrpSpPr>
          <p:nvPr/>
        </p:nvGrpSpPr>
        <p:grpSpPr bwMode="auto">
          <a:xfrm>
            <a:off x="4845050" y="4481513"/>
            <a:ext cx="2390775" cy="952500"/>
            <a:chOff x="630" y="2100"/>
            <a:chExt cx="1506" cy="600"/>
          </a:xfrm>
        </p:grpSpPr>
        <p:grpSp>
          <p:nvGrpSpPr>
            <p:cNvPr id="209949" name="Group 107"/>
            <p:cNvGrpSpPr>
              <a:grpSpLocks/>
            </p:cNvGrpSpPr>
            <p:nvPr/>
          </p:nvGrpSpPr>
          <p:grpSpPr bwMode="auto">
            <a:xfrm>
              <a:off x="630" y="2100"/>
              <a:ext cx="750" cy="600"/>
              <a:chOff x="630" y="2100"/>
              <a:chExt cx="750" cy="600"/>
            </a:xfrm>
          </p:grpSpPr>
          <p:grpSp>
            <p:nvGrpSpPr>
              <p:cNvPr id="210001" name="Group 108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210027" name="Group 109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4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49" name="Line 1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50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28" name="Group 113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45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46" name="Line 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47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29" name="Group 117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42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43" name="Line 1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44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30" name="Group 121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39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40" name="Line 1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4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31" name="Group 125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36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37" name="Line 1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38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32" name="Group 129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33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34" name="Line 1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35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10002" name="Group 133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210003" name="Group 134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24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25" name="Line 1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26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04" name="Group 138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21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22" name="Line 1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23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05" name="Group 142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10018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19" name="Line 1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20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06" name="Group 146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1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16" name="Line 1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17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07" name="Group 150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12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13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14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0008" name="Group 154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10009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10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11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209950" name="Group 158"/>
            <p:cNvGrpSpPr>
              <a:grpSpLocks/>
            </p:cNvGrpSpPr>
            <p:nvPr/>
          </p:nvGrpSpPr>
          <p:grpSpPr bwMode="auto">
            <a:xfrm>
              <a:off x="1386" y="2100"/>
              <a:ext cx="750" cy="600"/>
              <a:chOff x="630" y="2100"/>
              <a:chExt cx="750" cy="600"/>
            </a:xfrm>
          </p:grpSpPr>
          <p:grpSp>
            <p:nvGrpSpPr>
              <p:cNvPr id="209951" name="Group 159"/>
              <p:cNvGrpSpPr>
                <a:grpSpLocks/>
              </p:cNvGrpSpPr>
              <p:nvPr/>
            </p:nvGrpSpPr>
            <p:grpSpPr bwMode="auto">
              <a:xfrm>
                <a:off x="630" y="2100"/>
                <a:ext cx="372" cy="600"/>
                <a:chOff x="630" y="2100"/>
                <a:chExt cx="372" cy="600"/>
              </a:xfrm>
            </p:grpSpPr>
            <p:grpSp>
              <p:nvGrpSpPr>
                <p:cNvPr id="209977" name="Group 160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09998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99" name="Line 1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0000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78" name="Group 164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09995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96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97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79" name="Group 168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09992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93" name="Line 1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94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80" name="Group 172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09989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90" name="Line 1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91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81" name="Group 176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09986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87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88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82" name="Group 180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09983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84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8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09952" name="Group 184"/>
              <p:cNvGrpSpPr>
                <a:grpSpLocks/>
              </p:cNvGrpSpPr>
              <p:nvPr/>
            </p:nvGrpSpPr>
            <p:grpSpPr bwMode="auto">
              <a:xfrm>
                <a:off x="1008" y="2100"/>
                <a:ext cx="372" cy="600"/>
                <a:chOff x="630" y="2100"/>
                <a:chExt cx="372" cy="600"/>
              </a:xfrm>
            </p:grpSpPr>
            <p:grpSp>
              <p:nvGrpSpPr>
                <p:cNvPr id="209953" name="Group 185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09974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75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76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54" name="Group 189"/>
                <p:cNvGrpSpPr>
                  <a:grpSpLocks/>
                </p:cNvGrpSpPr>
                <p:nvPr/>
              </p:nvGrpSpPr>
              <p:grpSpPr bwMode="auto">
                <a:xfrm>
                  <a:off x="756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09971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72" name="Line 1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73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55" name="Group 193"/>
                <p:cNvGrpSpPr>
                  <a:grpSpLocks/>
                </p:cNvGrpSpPr>
                <p:nvPr/>
              </p:nvGrpSpPr>
              <p:grpSpPr bwMode="auto">
                <a:xfrm>
                  <a:off x="882" y="2100"/>
                  <a:ext cx="120" cy="294"/>
                  <a:chOff x="630" y="2100"/>
                  <a:chExt cx="120" cy="294"/>
                </a:xfrm>
              </p:grpSpPr>
              <p:sp>
                <p:nvSpPr>
                  <p:cNvPr id="209968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69" name="Line 1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70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56" name="Group 197"/>
                <p:cNvGrpSpPr>
                  <a:grpSpLocks/>
                </p:cNvGrpSpPr>
                <p:nvPr/>
              </p:nvGrpSpPr>
              <p:grpSpPr bwMode="auto">
                <a:xfrm flipV="1">
                  <a:off x="630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0996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66" name="Line 1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67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57" name="Group 201"/>
                <p:cNvGrpSpPr>
                  <a:grpSpLocks/>
                </p:cNvGrpSpPr>
                <p:nvPr/>
              </p:nvGrpSpPr>
              <p:grpSpPr bwMode="auto">
                <a:xfrm flipV="1">
                  <a:off x="756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09962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63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64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9958" name="Group 205"/>
                <p:cNvGrpSpPr>
                  <a:grpSpLocks/>
                </p:cNvGrpSpPr>
                <p:nvPr/>
              </p:nvGrpSpPr>
              <p:grpSpPr bwMode="auto">
                <a:xfrm flipV="1">
                  <a:off x="882" y="2406"/>
                  <a:ext cx="120" cy="294"/>
                  <a:chOff x="630" y="2100"/>
                  <a:chExt cx="120" cy="294"/>
                </a:xfrm>
              </p:grpSpPr>
              <p:sp>
                <p:nvSpPr>
                  <p:cNvPr id="209959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696" y="2172"/>
                    <a:ext cx="42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60" name="Line 2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2172"/>
                    <a:ext cx="36" cy="22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9961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100"/>
                    <a:ext cx="120" cy="114"/>
                  </a:xfrm>
                  <a:prstGeom prst="ellipse">
                    <a:avLst/>
                  </a:prstGeom>
                  <a:solidFill>
                    <a:srgbClr val="99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ja-JP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09926" name="テキスト ボックス 349"/>
          <p:cNvSpPr txBox="1">
            <a:spLocks noChangeArrowheads="1"/>
          </p:cNvSpPr>
          <p:nvPr/>
        </p:nvSpPr>
        <p:spPr bwMode="auto">
          <a:xfrm>
            <a:off x="4848225" y="4762500"/>
            <a:ext cx="11588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HvPIP2;1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75" name="グループ化 357"/>
          <p:cNvGrpSpPr>
            <a:grpSpLocks/>
          </p:cNvGrpSpPr>
          <p:nvPr/>
        </p:nvGrpSpPr>
        <p:grpSpPr bwMode="auto">
          <a:xfrm>
            <a:off x="4365625" y="3419475"/>
            <a:ext cx="4178300" cy="1017588"/>
            <a:chOff x="4157721" y="4352925"/>
            <a:chExt cx="4178024" cy="1016959"/>
          </a:xfrm>
        </p:grpSpPr>
        <p:grpSp>
          <p:nvGrpSpPr>
            <p:cNvPr id="209945" name="グループ化 23"/>
            <p:cNvGrpSpPr>
              <a:grpSpLocks/>
            </p:cNvGrpSpPr>
            <p:nvPr/>
          </p:nvGrpSpPr>
          <p:grpSpPr bwMode="auto">
            <a:xfrm>
              <a:off x="4157721" y="4352925"/>
              <a:ext cx="500066" cy="1016959"/>
              <a:chOff x="4100571" y="3714752"/>
              <a:chExt cx="500066" cy="1207458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 rot="10800000" flipH="1">
                <a:off x="4357729" y="3714752"/>
                <a:ext cx="15874" cy="97764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右中かっこ 22"/>
              <p:cNvSpPr/>
              <p:nvPr/>
            </p:nvSpPr>
            <p:spPr>
              <a:xfrm rot="16200000">
                <a:off x="4207425" y="4529033"/>
                <a:ext cx="286324" cy="500030"/>
              </a:xfrm>
              <a:prstGeom prst="rightBrac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9946" name="テキスト ボックス 351"/>
            <p:cNvSpPr txBox="1">
              <a:spLocks noChangeArrowheads="1"/>
            </p:cNvSpPr>
            <p:nvPr/>
          </p:nvSpPr>
          <p:spPr bwMode="auto">
            <a:xfrm>
              <a:off x="4535046" y="4719946"/>
              <a:ext cx="3800699" cy="645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Anti-HvPIP2;1 rabbit antibody (IgG)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   </a:t>
              </a:r>
              <a:r>
                <a:rPr lang="en-US" altLang="ja-JP" sz="1600">
                  <a:solidFill>
                    <a:srgbClr val="000000"/>
                  </a:solidFill>
                  <a:latin typeface="Arial" panose="020B0604020202020204" pitchFamily="34" charset="0"/>
                </a:rPr>
                <a:t>(specific to each molecular species)</a:t>
              </a:r>
              <a:endParaRPr lang="ja-JP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グループ化 18"/>
          <p:cNvGrpSpPr>
            <a:grpSpLocks/>
          </p:cNvGrpSpPr>
          <p:nvPr/>
        </p:nvGrpSpPr>
        <p:grpSpPr bwMode="auto">
          <a:xfrm>
            <a:off x="4005263" y="1550988"/>
            <a:ext cx="4175125" cy="1933575"/>
            <a:chOff x="4005056" y="1550505"/>
            <a:chExt cx="4175263" cy="1933468"/>
          </a:xfrm>
        </p:grpSpPr>
        <p:grpSp>
          <p:nvGrpSpPr>
            <p:cNvPr id="209937" name="グループ化 3"/>
            <p:cNvGrpSpPr>
              <a:grpSpLocks/>
            </p:cNvGrpSpPr>
            <p:nvPr/>
          </p:nvGrpSpPr>
          <p:grpSpPr bwMode="auto">
            <a:xfrm>
              <a:off x="4511685" y="2452082"/>
              <a:ext cx="428555" cy="1031891"/>
              <a:chOff x="4978824" y="2074395"/>
              <a:chExt cx="428555" cy="1031891"/>
            </a:xfrm>
          </p:grpSpPr>
          <p:cxnSp>
            <p:nvCxnSpPr>
              <p:cNvPr id="32" name="直線コネクタ 31"/>
              <p:cNvCxnSpPr/>
              <p:nvPr/>
            </p:nvCxnSpPr>
            <p:spPr bwMode="auto">
              <a:xfrm rot="10766171" flipH="1">
                <a:off x="5105628" y="2074468"/>
                <a:ext cx="15876" cy="790531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09942" name="グループ化 32"/>
              <p:cNvGrpSpPr>
                <a:grpSpLocks/>
              </p:cNvGrpSpPr>
              <p:nvPr/>
            </p:nvGrpSpPr>
            <p:grpSpPr bwMode="auto">
              <a:xfrm rot="-33829">
                <a:off x="4978824" y="2893898"/>
                <a:ext cx="428555" cy="212388"/>
                <a:chOff x="1571604" y="4857760"/>
                <a:chExt cx="428628" cy="264170"/>
              </a:xfrm>
            </p:grpSpPr>
            <p:cxnSp>
              <p:nvCxnSpPr>
                <p:cNvPr id="34" name="直線コネクタ 33"/>
                <p:cNvCxnSpPr/>
                <p:nvPr/>
              </p:nvCxnSpPr>
              <p:spPr>
                <a:xfrm rot="5400000" flipH="1" flipV="1">
                  <a:off x="1446209" y="4844506"/>
                  <a:ext cx="284319" cy="214356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/>
                <p:nvPr/>
              </p:nvCxnSpPr>
              <p:spPr>
                <a:xfrm rot="16200000" flipV="1">
                  <a:off x="1657711" y="4832320"/>
                  <a:ext cx="290241" cy="214357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円/楕円 35"/>
            <p:cNvSpPr/>
            <p:nvPr/>
          </p:nvSpPr>
          <p:spPr bwMode="auto">
            <a:xfrm rot="18827479">
              <a:off x="4425777" y="2025122"/>
              <a:ext cx="457175" cy="41911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9939" name="テキスト ボックス 353"/>
            <p:cNvSpPr txBox="1">
              <a:spLocks noChangeArrowheads="1"/>
            </p:cNvSpPr>
            <p:nvPr/>
          </p:nvSpPr>
          <p:spPr bwMode="auto">
            <a:xfrm>
              <a:off x="4970819" y="2617197"/>
              <a:ext cx="3209500" cy="646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B050"/>
                  </a:solidFill>
                  <a:latin typeface="Arial" panose="020B0604020202020204" pitchFamily="34" charset="0"/>
                </a:rPr>
                <a:t>Alexa 488 (green) conjugated anti-rabbit IgG goat antibody</a:t>
              </a:r>
              <a:endParaRPr lang="ja-JP" altLang="en-US" sz="1800">
                <a:solidFill>
                  <a:srgbClr val="00B05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1" name="爆発 2 360"/>
            <p:cNvSpPr/>
            <p:nvPr/>
          </p:nvSpPr>
          <p:spPr>
            <a:xfrm>
              <a:off x="4005056" y="1550505"/>
              <a:ext cx="1531988" cy="1238181"/>
            </a:xfrm>
            <a:prstGeom prst="irregularSeal2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9929" name="テキスト ボックス 5"/>
          <p:cNvSpPr txBox="1">
            <a:spLocks noChangeArrowheads="1"/>
          </p:cNvSpPr>
          <p:nvPr/>
        </p:nvSpPr>
        <p:spPr bwMode="auto">
          <a:xfrm>
            <a:off x="2036763" y="5456238"/>
            <a:ext cx="1965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000000"/>
                </a:solidFill>
                <a:latin typeface="Times New Roman" panose="02020603050405020304" pitchFamily="18" charset="0"/>
              </a:rPr>
              <a:t>Membrane</a:t>
            </a:r>
            <a:endParaRPr lang="ja-JP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9930" name="テキスト ボックス 8"/>
          <p:cNvSpPr txBox="1">
            <a:spLocks noChangeArrowheads="1"/>
          </p:cNvSpPr>
          <p:nvPr/>
        </p:nvSpPr>
        <p:spPr bwMode="auto">
          <a:xfrm>
            <a:off x="1374775" y="1489075"/>
            <a:ext cx="1457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</a:rPr>
              <a:t>Oocyte slice</a:t>
            </a:r>
            <a:endParaRPr lang="ja-JP" alt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楕円 9"/>
          <p:cNvSpPr/>
          <p:nvPr/>
        </p:nvSpPr>
        <p:spPr>
          <a:xfrm>
            <a:off x="815975" y="2014538"/>
            <a:ext cx="606425" cy="5461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white"/>
              </a:solidFill>
            </a:endParaRPr>
          </a:p>
        </p:txBody>
      </p:sp>
      <p:sp>
        <p:nvSpPr>
          <p:cNvPr id="12" name="楕円 11"/>
          <p:cNvSpPr/>
          <p:nvPr/>
        </p:nvSpPr>
        <p:spPr>
          <a:xfrm>
            <a:off x="2373313" y="2152650"/>
            <a:ext cx="590550" cy="312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601663" y="2303463"/>
            <a:ext cx="1054100" cy="2381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934" name="テキスト ボックス 260"/>
          <p:cNvSpPr txBox="1">
            <a:spLocks noChangeArrowheads="1"/>
          </p:cNvSpPr>
          <p:nvPr/>
        </p:nvSpPr>
        <p:spPr bwMode="auto">
          <a:xfrm>
            <a:off x="217488" y="2462213"/>
            <a:ext cx="13509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70C0"/>
                </a:solidFill>
                <a:latin typeface="Times New Roman" panose="02020603050405020304" pitchFamily="18" charset="0"/>
              </a:rPr>
              <a:t>Fix, then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70C0"/>
                </a:solidFill>
                <a:latin typeface="Times New Roman" panose="02020603050405020304" pitchFamily="18" charset="0"/>
              </a:rPr>
              <a:t>Cut/Slicing</a:t>
            </a:r>
            <a:endParaRPr lang="ja-JP" altLang="en-US" sz="3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1839913" y="2235200"/>
            <a:ext cx="358775" cy="2301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white"/>
              </a:solidFill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2489200" y="2813050"/>
            <a:ext cx="334963" cy="10985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8913"/>
            <a:ext cx="6119812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正方形/長方形 1"/>
          <p:cNvSpPr>
            <a:spLocks noChangeArrowheads="1"/>
          </p:cNvSpPr>
          <p:nvPr/>
        </p:nvSpPr>
        <p:spPr bwMode="auto">
          <a:xfrm>
            <a:off x="4284663" y="4365625"/>
            <a:ext cx="5335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http://images.slideplayer.com/11/3111098/slides/slide_2.jpg</a:t>
            </a:r>
            <a:endParaRPr lang="ja-JP" altLang="en-US" sz="140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3428" name="正方形/長方形 28"/>
          <p:cNvSpPr>
            <a:spLocks noChangeArrowheads="1"/>
          </p:cNvSpPr>
          <p:nvPr/>
        </p:nvSpPr>
        <p:spPr bwMode="auto">
          <a:xfrm>
            <a:off x="6588125" y="4868863"/>
            <a:ext cx="177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Food crisis</a:t>
            </a:r>
            <a:endParaRPr kumimoji="0" lang="ja-JP" altLang="en-US" sz="240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3429" name="正方形/長方形 30"/>
          <p:cNvSpPr>
            <a:spLocks noChangeArrowheads="1"/>
          </p:cNvSpPr>
          <p:nvPr/>
        </p:nvSpPr>
        <p:spPr bwMode="auto">
          <a:xfrm>
            <a:off x="3851275" y="4868863"/>
            <a:ext cx="2274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Food demand</a:t>
            </a:r>
            <a:r>
              <a:rPr kumimoji="0" lang="ja-JP" altLang="en-US" sz="24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↑</a:t>
            </a:r>
          </a:p>
        </p:txBody>
      </p:sp>
      <p:sp>
        <p:nvSpPr>
          <p:cNvPr id="103430" name="正方形/長方形 31"/>
          <p:cNvSpPr>
            <a:spLocks noChangeArrowheads="1"/>
          </p:cNvSpPr>
          <p:nvPr/>
        </p:nvSpPr>
        <p:spPr bwMode="auto">
          <a:xfrm>
            <a:off x="2268538" y="5589588"/>
            <a:ext cx="5535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32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Water</a:t>
            </a:r>
            <a:r>
              <a:rPr kumimoji="0" lang="ja-JP" altLang="en-US" sz="32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32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demand</a:t>
            </a:r>
            <a:r>
              <a:rPr kumimoji="0" lang="ja-JP" altLang="en-US" sz="32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↑</a:t>
            </a:r>
          </a:p>
        </p:txBody>
      </p:sp>
      <p:sp>
        <p:nvSpPr>
          <p:cNvPr id="103431" name="正方形/長方形 32"/>
          <p:cNvSpPr>
            <a:spLocks noChangeArrowheads="1"/>
          </p:cNvSpPr>
          <p:nvPr/>
        </p:nvSpPr>
        <p:spPr bwMode="auto">
          <a:xfrm>
            <a:off x="5795963" y="5732463"/>
            <a:ext cx="3455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Limited water resources</a:t>
            </a:r>
            <a:endParaRPr kumimoji="0" lang="ja-JP" altLang="en-US" sz="240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3432" name="正方形/長方形 33"/>
          <p:cNvSpPr>
            <a:spLocks noChangeArrowheads="1"/>
          </p:cNvSpPr>
          <p:nvPr/>
        </p:nvSpPr>
        <p:spPr bwMode="auto">
          <a:xfrm>
            <a:off x="6156325" y="6237288"/>
            <a:ext cx="2227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Water crisis</a:t>
            </a:r>
            <a:endParaRPr kumimoji="0" lang="ja-JP" altLang="en-US" sz="240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下矢印 35"/>
          <p:cNvSpPr/>
          <p:nvPr/>
        </p:nvSpPr>
        <p:spPr>
          <a:xfrm>
            <a:off x="2411413" y="5373688"/>
            <a:ext cx="407987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000">
              <a:solidFill>
                <a:prstClr val="whit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左右矢印 36"/>
          <p:cNvSpPr/>
          <p:nvPr/>
        </p:nvSpPr>
        <p:spPr>
          <a:xfrm>
            <a:off x="5148263" y="5805488"/>
            <a:ext cx="509587" cy="296862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000">
              <a:solidFill>
                <a:prstClr val="whit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下矢印 38"/>
          <p:cNvSpPr/>
          <p:nvPr/>
        </p:nvSpPr>
        <p:spPr>
          <a:xfrm rot="16200000">
            <a:off x="6150769" y="5018882"/>
            <a:ext cx="407987" cy="25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000">
              <a:solidFill>
                <a:prstClr val="whit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3436" name="正方形/長方形 29"/>
          <p:cNvSpPr>
            <a:spLocks noChangeArrowheads="1"/>
          </p:cNvSpPr>
          <p:nvPr/>
        </p:nvSpPr>
        <p:spPr bwMode="auto">
          <a:xfrm>
            <a:off x="971550" y="4797425"/>
            <a:ext cx="2605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Increase</a:t>
            </a:r>
            <a:r>
              <a:rPr kumimoji="0" lang="ja-JP" altLang="en-US" sz="24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24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people</a:t>
            </a:r>
            <a:endParaRPr kumimoji="0" lang="ja-JP" altLang="en-US" sz="240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下矢印 48"/>
          <p:cNvSpPr/>
          <p:nvPr/>
        </p:nvSpPr>
        <p:spPr>
          <a:xfrm>
            <a:off x="4356100" y="5373688"/>
            <a:ext cx="407988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000">
              <a:solidFill>
                <a:prstClr val="whit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0" name="下矢印 49"/>
          <p:cNvSpPr/>
          <p:nvPr/>
        </p:nvSpPr>
        <p:spPr>
          <a:xfrm rot="16200000">
            <a:off x="3420269" y="4945857"/>
            <a:ext cx="407987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000">
              <a:solidFill>
                <a:prstClr val="whit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テキスト ボックス 1"/>
          <p:cNvSpPr txBox="1">
            <a:spLocks noChangeArrowheads="1"/>
          </p:cNvSpPr>
          <p:nvPr/>
        </p:nvSpPr>
        <p:spPr bwMode="auto">
          <a:xfrm>
            <a:off x="3132138" y="1268413"/>
            <a:ext cx="661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In case of 2 proteins</a:t>
            </a:r>
            <a:endParaRPr lang="ja-JP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11971" name="グループ化 355"/>
          <p:cNvGrpSpPr>
            <a:grpSpLocks/>
          </p:cNvGrpSpPr>
          <p:nvPr/>
        </p:nvGrpSpPr>
        <p:grpSpPr bwMode="auto">
          <a:xfrm>
            <a:off x="1406525" y="4352925"/>
            <a:ext cx="5829300" cy="1143000"/>
            <a:chOff x="1196975" y="5286388"/>
            <a:chExt cx="5829300" cy="1143008"/>
          </a:xfrm>
        </p:grpSpPr>
        <p:sp>
          <p:nvSpPr>
            <p:cNvPr id="5" name="円/楕円 4"/>
            <p:cNvSpPr/>
            <p:nvPr/>
          </p:nvSpPr>
          <p:spPr>
            <a:xfrm>
              <a:off x="3619500" y="5295913"/>
              <a:ext cx="357188" cy="107157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4229100" y="5286388"/>
              <a:ext cx="357188" cy="114300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212005" name="Group 106"/>
            <p:cNvGrpSpPr>
              <a:grpSpLocks/>
            </p:cNvGrpSpPr>
            <p:nvPr/>
          </p:nvGrpSpPr>
          <p:grpSpPr bwMode="auto">
            <a:xfrm>
              <a:off x="1196975" y="5414963"/>
              <a:ext cx="2390775" cy="952500"/>
              <a:chOff x="630" y="2100"/>
              <a:chExt cx="1506" cy="600"/>
            </a:xfrm>
          </p:grpSpPr>
          <p:grpSp>
            <p:nvGrpSpPr>
              <p:cNvPr id="212119" name="Group 107"/>
              <p:cNvGrpSpPr>
                <a:grpSpLocks/>
              </p:cNvGrpSpPr>
              <p:nvPr/>
            </p:nvGrpSpPr>
            <p:grpSpPr bwMode="auto">
              <a:xfrm>
                <a:off x="630" y="2100"/>
                <a:ext cx="750" cy="600"/>
                <a:chOff x="630" y="2100"/>
                <a:chExt cx="750" cy="600"/>
              </a:xfrm>
            </p:grpSpPr>
            <p:grpSp>
              <p:nvGrpSpPr>
                <p:cNvPr id="212171" name="Group 108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372" cy="600"/>
                  <a:chOff x="630" y="2100"/>
                  <a:chExt cx="372" cy="600"/>
                </a:xfrm>
              </p:grpSpPr>
              <p:grpSp>
                <p:nvGrpSpPr>
                  <p:cNvPr id="212197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630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218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19" name="Line 1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20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98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756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215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16" name="Line 1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17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99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882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212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13" name="Line 1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14" name="Oval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200" name="Group 121"/>
                  <p:cNvGrpSpPr>
                    <a:grpSpLocks/>
                  </p:cNvGrpSpPr>
                  <p:nvPr/>
                </p:nvGrpSpPr>
                <p:grpSpPr bwMode="auto">
                  <a:xfrm flipV="1">
                    <a:off x="630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209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10" name="Line 1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11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201" name="Group 125"/>
                  <p:cNvGrpSpPr>
                    <a:grpSpLocks/>
                  </p:cNvGrpSpPr>
                  <p:nvPr/>
                </p:nvGrpSpPr>
                <p:grpSpPr bwMode="auto">
                  <a:xfrm flipV="1">
                    <a:off x="756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206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07" name="Line 1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08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202" name="Group 129"/>
                  <p:cNvGrpSpPr>
                    <a:grpSpLocks/>
                  </p:cNvGrpSpPr>
                  <p:nvPr/>
                </p:nvGrpSpPr>
                <p:grpSpPr bwMode="auto">
                  <a:xfrm flipV="1">
                    <a:off x="882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203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04" name="Line 1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205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12172" name="Group 133"/>
                <p:cNvGrpSpPr>
                  <a:grpSpLocks/>
                </p:cNvGrpSpPr>
                <p:nvPr/>
              </p:nvGrpSpPr>
              <p:grpSpPr bwMode="auto">
                <a:xfrm>
                  <a:off x="1008" y="2100"/>
                  <a:ext cx="372" cy="600"/>
                  <a:chOff x="630" y="2100"/>
                  <a:chExt cx="372" cy="600"/>
                </a:xfrm>
              </p:grpSpPr>
              <p:grpSp>
                <p:nvGrpSpPr>
                  <p:cNvPr id="212173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630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94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95" name="Line 1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96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74" name="Group 138"/>
                  <p:cNvGrpSpPr>
                    <a:grpSpLocks/>
                  </p:cNvGrpSpPr>
                  <p:nvPr/>
                </p:nvGrpSpPr>
                <p:grpSpPr bwMode="auto">
                  <a:xfrm>
                    <a:off x="756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91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92" name="Line 1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93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75" name="Group 142"/>
                  <p:cNvGrpSpPr>
                    <a:grpSpLocks/>
                  </p:cNvGrpSpPr>
                  <p:nvPr/>
                </p:nvGrpSpPr>
                <p:grpSpPr bwMode="auto">
                  <a:xfrm>
                    <a:off x="882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88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89" name="Line 1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90" name="Oval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76" name="Group 146"/>
                  <p:cNvGrpSpPr>
                    <a:grpSpLocks/>
                  </p:cNvGrpSpPr>
                  <p:nvPr/>
                </p:nvGrpSpPr>
                <p:grpSpPr bwMode="auto">
                  <a:xfrm flipV="1">
                    <a:off x="630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85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86" name="Line 1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87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77" name="Group 150"/>
                  <p:cNvGrpSpPr>
                    <a:grpSpLocks/>
                  </p:cNvGrpSpPr>
                  <p:nvPr/>
                </p:nvGrpSpPr>
                <p:grpSpPr bwMode="auto">
                  <a:xfrm flipV="1">
                    <a:off x="756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82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83" name="Line 1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84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78" name="Group 154"/>
                  <p:cNvGrpSpPr>
                    <a:grpSpLocks/>
                  </p:cNvGrpSpPr>
                  <p:nvPr/>
                </p:nvGrpSpPr>
                <p:grpSpPr bwMode="auto">
                  <a:xfrm flipV="1">
                    <a:off x="882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79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80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81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12120" name="Group 158"/>
              <p:cNvGrpSpPr>
                <a:grpSpLocks/>
              </p:cNvGrpSpPr>
              <p:nvPr/>
            </p:nvGrpSpPr>
            <p:grpSpPr bwMode="auto">
              <a:xfrm>
                <a:off x="1386" y="2100"/>
                <a:ext cx="750" cy="600"/>
                <a:chOff x="630" y="2100"/>
                <a:chExt cx="750" cy="600"/>
              </a:xfrm>
            </p:grpSpPr>
            <p:grpSp>
              <p:nvGrpSpPr>
                <p:cNvPr id="212121" name="Group 159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372" cy="600"/>
                  <a:chOff x="630" y="2100"/>
                  <a:chExt cx="372" cy="600"/>
                </a:xfrm>
              </p:grpSpPr>
              <p:grpSp>
                <p:nvGrpSpPr>
                  <p:cNvPr id="212147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630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68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69" name="Line 1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70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48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756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65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66" name="Line 1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67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49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882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62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63" name="Line 1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64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50" name="Group 172"/>
                  <p:cNvGrpSpPr>
                    <a:grpSpLocks/>
                  </p:cNvGrpSpPr>
                  <p:nvPr/>
                </p:nvGrpSpPr>
                <p:grpSpPr bwMode="auto">
                  <a:xfrm flipV="1">
                    <a:off x="630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59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60" name="Line 1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61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51" name="Group 176"/>
                  <p:cNvGrpSpPr>
                    <a:grpSpLocks/>
                  </p:cNvGrpSpPr>
                  <p:nvPr/>
                </p:nvGrpSpPr>
                <p:grpSpPr bwMode="auto">
                  <a:xfrm flipV="1">
                    <a:off x="756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56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57" name="Line 1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58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52" name="Group 180"/>
                  <p:cNvGrpSpPr>
                    <a:grpSpLocks/>
                  </p:cNvGrpSpPr>
                  <p:nvPr/>
                </p:nvGrpSpPr>
                <p:grpSpPr bwMode="auto">
                  <a:xfrm flipV="1">
                    <a:off x="882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53" name="Line 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54" name="Line 1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55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12122" name="Group 184"/>
                <p:cNvGrpSpPr>
                  <a:grpSpLocks/>
                </p:cNvGrpSpPr>
                <p:nvPr/>
              </p:nvGrpSpPr>
              <p:grpSpPr bwMode="auto">
                <a:xfrm>
                  <a:off x="1008" y="2100"/>
                  <a:ext cx="372" cy="600"/>
                  <a:chOff x="630" y="2100"/>
                  <a:chExt cx="372" cy="600"/>
                </a:xfrm>
              </p:grpSpPr>
              <p:grpSp>
                <p:nvGrpSpPr>
                  <p:cNvPr id="212123" name="Group 185"/>
                  <p:cNvGrpSpPr>
                    <a:grpSpLocks/>
                  </p:cNvGrpSpPr>
                  <p:nvPr/>
                </p:nvGrpSpPr>
                <p:grpSpPr bwMode="auto">
                  <a:xfrm>
                    <a:off x="630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44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45" name="Line 1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46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24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756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41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42" name="Line 1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43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25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882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38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39" name="Line 1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40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26" name="Group 197"/>
                  <p:cNvGrpSpPr>
                    <a:grpSpLocks/>
                  </p:cNvGrpSpPr>
                  <p:nvPr/>
                </p:nvGrpSpPr>
                <p:grpSpPr bwMode="auto">
                  <a:xfrm flipV="1">
                    <a:off x="630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35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36" name="Line 1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37" name="Oval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27" name="Group 201"/>
                  <p:cNvGrpSpPr>
                    <a:grpSpLocks/>
                  </p:cNvGrpSpPr>
                  <p:nvPr/>
                </p:nvGrpSpPr>
                <p:grpSpPr bwMode="auto">
                  <a:xfrm flipV="1">
                    <a:off x="756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32" name="Line 2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33" name="Line 2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34" name="Oval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28" name="Group 205"/>
                  <p:cNvGrpSpPr>
                    <a:grpSpLocks/>
                  </p:cNvGrpSpPr>
                  <p:nvPr/>
                </p:nvGrpSpPr>
                <p:grpSpPr bwMode="auto">
                  <a:xfrm flipV="1">
                    <a:off x="882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29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30" name="Line 2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31" name="Oval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212006" name="Group 106"/>
            <p:cNvGrpSpPr>
              <a:grpSpLocks/>
            </p:cNvGrpSpPr>
            <p:nvPr/>
          </p:nvGrpSpPr>
          <p:grpSpPr bwMode="auto">
            <a:xfrm>
              <a:off x="4635500" y="5414963"/>
              <a:ext cx="2390775" cy="952500"/>
              <a:chOff x="630" y="2100"/>
              <a:chExt cx="1506" cy="600"/>
            </a:xfrm>
          </p:grpSpPr>
          <p:grpSp>
            <p:nvGrpSpPr>
              <p:cNvPr id="212017" name="Group 107"/>
              <p:cNvGrpSpPr>
                <a:grpSpLocks/>
              </p:cNvGrpSpPr>
              <p:nvPr/>
            </p:nvGrpSpPr>
            <p:grpSpPr bwMode="auto">
              <a:xfrm>
                <a:off x="630" y="2100"/>
                <a:ext cx="750" cy="600"/>
                <a:chOff x="630" y="2100"/>
                <a:chExt cx="750" cy="600"/>
              </a:xfrm>
            </p:grpSpPr>
            <p:grpSp>
              <p:nvGrpSpPr>
                <p:cNvPr id="212069" name="Group 108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372" cy="600"/>
                  <a:chOff x="630" y="2100"/>
                  <a:chExt cx="372" cy="600"/>
                </a:xfrm>
              </p:grpSpPr>
              <p:grpSp>
                <p:nvGrpSpPr>
                  <p:cNvPr id="212095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630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16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17" name="Line 1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18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96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756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13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14" name="Line 1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15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97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882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10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11" name="Line 1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12" name="Oval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98" name="Group 121"/>
                  <p:cNvGrpSpPr>
                    <a:grpSpLocks/>
                  </p:cNvGrpSpPr>
                  <p:nvPr/>
                </p:nvGrpSpPr>
                <p:grpSpPr bwMode="auto">
                  <a:xfrm flipV="1">
                    <a:off x="630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07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08" name="Line 1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09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99" name="Group 125"/>
                  <p:cNvGrpSpPr>
                    <a:grpSpLocks/>
                  </p:cNvGrpSpPr>
                  <p:nvPr/>
                </p:nvGrpSpPr>
                <p:grpSpPr bwMode="auto">
                  <a:xfrm flipV="1">
                    <a:off x="756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04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05" name="Line 1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06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100" name="Group 129"/>
                  <p:cNvGrpSpPr>
                    <a:grpSpLocks/>
                  </p:cNvGrpSpPr>
                  <p:nvPr/>
                </p:nvGrpSpPr>
                <p:grpSpPr bwMode="auto">
                  <a:xfrm flipV="1">
                    <a:off x="882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101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02" name="Line 1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103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12070" name="Group 133"/>
                <p:cNvGrpSpPr>
                  <a:grpSpLocks/>
                </p:cNvGrpSpPr>
                <p:nvPr/>
              </p:nvGrpSpPr>
              <p:grpSpPr bwMode="auto">
                <a:xfrm>
                  <a:off x="1008" y="2100"/>
                  <a:ext cx="372" cy="600"/>
                  <a:chOff x="630" y="2100"/>
                  <a:chExt cx="372" cy="600"/>
                </a:xfrm>
              </p:grpSpPr>
              <p:grpSp>
                <p:nvGrpSpPr>
                  <p:cNvPr id="212071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630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92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93" name="Line 1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94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72" name="Group 138"/>
                  <p:cNvGrpSpPr>
                    <a:grpSpLocks/>
                  </p:cNvGrpSpPr>
                  <p:nvPr/>
                </p:nvGrpSpPr>
                <p:grpSpPr bwMode="auto">
                  <a:xfrm>
                    <a:off x="756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89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90" name="Line 1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91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73" name="Group 142"/>
                  <p:cNvGrpSpPr>
                    <a:grpSpLocks/>
                  </p:cNvGrpSpPr>
                  <p:nvPr/>
                </p:nvGrpSpPr>
                <p:grpSpPr bwMode="auto">
                  <a:xfrm>
                    <a:off x="882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86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87" name="Line 1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88" name="Oval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74" name="Group 146"/>
                  <p:cNvGrpSpPr>
                    <a:grpSpLocks/>
                  </p:cNvGrpSpPr>
                  <p:nvPr/>
                </p:nvGrpSpPr>
                <p:grpSpPr bwMode="auto">
                  <a:xfrm flipV="1">
                    <a:off x="630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83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84" name="Line 1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85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75" name="Group 150"/>
                  <p:cNvGrpSpPr>
                    <a:grpSpLocks/>
                  </p:cNvGrpSpPr>
                  <p:nvPr/>
                </p:nvGrpSpPr>
                <p:grpSpPr bwMode="auto">
                  <a:xfrm flipV="1">
                    <a:off x="756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80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81" name="Line 1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82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76" name="Group 154"/>
                  <p:cNvGrpSpPr>
                    <a:grpSpLocks/>
                  </p:cNvGrpSpPr>
                  <p:nvPr/>
                </p:nvGrpSpPr>
                <p:grpSpPr bwMode="auto">
                  <a:xfrm flipV="1">
                    <a:off x="882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77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78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79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12018" name="Group 158"/>
              <p:cNvGrpSpPr>
                <a:grpSpLocks/>
              </p:cNvGrpSpPr>
              <p:nvPr/>
            </p:nvGrpSpPr>
            <p:grpSpPr bwMode="auto">
              <a:xfrm>
                <a:off x="1386" y="2100"/>
                <a:ext cx="750" cy="600"/>
                <a:chOff x="630" y="2100"/>
                <a:chExt cx="750" cy="600"/>
              </a:xfrm>
            </p:grpSpPr>
            <p:grpSp>
              <p:nvGrpSpPr>
                <p:cNvPr id="212019" name="Group 159"/>
                <p:cNvGrpSpPr>
                  <a:grpSpLocks/>
                </p:cNvGrpSpPr>
                <p:nvPr/>
              </p:nvGrpSpPr>
              <p:grpSpPr bwMode="auto">
                <a:xfrm>
                  <a:off x="630" y="2100"/>
                  <a:ext cx="372" cy="600"/>
                  <a:chOff x="630" y="2100"/>
                  <a:chExt cx="372" cy="600"/>
                </a:xfrm>
              </p:grpSpPr>
              <p:grpSp>
                <p:nvGrpSpPr>
                  <p:cNvPr id="212045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630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66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67" name="Line 1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68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46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756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63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64" name="Line 1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65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47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882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60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61" name="Line 1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62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48" name="Group 172"/>
                  <p:cNvGrpSpPr>
                    <a:grpSpLocks/>
                  </p:cNvGrpSpPr>
                  <p:nvPr/>
                </p:nvGrpSpPr>
                <p:grpSpPr bwMode="auto">
                  <a:xfrm flipV="1">
                    <a:off x="630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5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58" name="Line 1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59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49" name="Group 176"/>
                  <p:cNvGrpSpPr>
                    <a:grpSpLocks/>
                  </p:cNvGrpSpPr>
                  <p:nvPr/>
                </p:nvGrpSpPr>
                <p:grpSpPr bwMode="auto">
                  <a:xfrm flipV="1">
                    <a:off x="756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54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55" name="Line 1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56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50" name="Group 180"/>
                  <p:cNvGrpSpPr>
                    <a:grpSpLocks/>
                  </p:cNvGrpSpPr>
                  <p:nvPr/>
                </p:nvGrpSpPr>
                <p:grpSpPr bwMode="auto">
                  <a:xfrm flipV="1">
                    <a:off x="882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51" name="Line 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52" name="Line 1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53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12020" name="Group 184"/>
                <p:cNvGrpSpPr>
                  <a:grpSpLocks/>
                </p:cNvGrpSpPr>
                <p:nvPr/>
              </p:nvGrpSpPr>
              <p:grpSpPr bwMode="auto">
                <a:xfrm>
                  <a:off x="1008" y="2100"/>
                  <a:ext cx="372" cy="600"/>
                  <a:chOff x="630" y="2100"/>
                  <a:chExt cx="372" cy="600"/>
                </a:xfrm>
              </p:grpSpPr>
              <p:grpSp>
                <p:nvGrpSpPr>
                  <p:cNvPr id="212021" name="Group 185"/>
                  <p:cNvGrpSpPr>
                    <a:grpSpLocks/>
                  </p:cNvGrpSpPr>
                  <p:nvPr/>
                </p:nvGrpSpPr>
                <p:grpSpPr bwMode="auto">
                  <a:xfrm>
                    <a:off x="630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42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43" name="Line 1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44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2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756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39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40" name="Line 1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41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23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882" y="2100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36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37" name="Line 1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38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24" name="Group 197"/>
                  <p:cNvGrpSpPr>
                    <a:grpSpLocks/>
                  </p:cNvGrpSpPr>
                  <p:nvPr/>
                </p:nvGrpSpPr>
                <p:grpSpPr bwMode="auto">
                  <a:xfrm flipV="1">
                    <a:off x="630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33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34" name="Line 1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35" name="Oval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25" name="Group 201"/>
                  <p:cNvGrpSpPr>
                    <a:grpSpLocks/>
                  </p:cNvGrpSpPr>
                  <p:nvPr/>
                </p:nvGrpSpPr>
                <p:grpSpPr bwMode="auto">
                  <a:xfrm flipV="1">
                    <a:off x="756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30" name="Line 2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31" name="Line 2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32" name="Oval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2026" name="Group 205"/>
                  <p:cNvGrpSpPr>
                    <a:grpSpLocks/>
                  </p:cNvGrpSpPr>
                  <p:nvPr/>
                </p:nvGrpSpPr>
                <p:grpSpPr bwMode="auto">
                  <a:xfrm flipV="1">
                    <a:off x="882" y="2406"/>
                    <a:ext cx="120" cy="294"/>
                    <a:chOff x="630" y="2100"/>
                    <a:chExt cx="120" cy="294"/>
                  </a:xfrm>
                </p:grpSpPr>
                <p:sp>
                  <p:nvSpPr>
                    <p:cNvPr id="212027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6" y="2172"/>
                      <a:ext cx="42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28" name="Line 2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2" y="2172"/>
                      <a:ext cx="36" cy="22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029" name="Oval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100"/>
                      <a:ext cx="120" cy="114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ja-JP" alt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212007" name="Group 189"/>
            <p:cNvGrpSpPr>
              <a:grpSpLocks/>
            </p:cNvGrpSpPr>
            <p:nvPr/>
          </p:nvGrpSpPr>
          <p:grpSpPr bwMode="auto">
            <a:xfrm>
              <a:off x="3997325" y="5414963"/>
              <a:ext cx="190500" cy="466725"/>
              <a:chOff x="630" y="2100"/>
              <a:chExt cx="120" cy="294"/>
            </a:xfrm>
          </p:grpSpPr>
          <p:sp>
            <p:nvSpPr>
              <p:cNvPr id="212014" name="Line 190"/>
              <p:cNvSpPr>
                <a:spLocks noChangeShapeType="1"/>
              </p:cNvSpPr>
              <p:nvPr/>
            </p:nvSpPr>
            <p:spPr bwMode="auto">
              <a:xfrm>
                <a:off x="696" y="2172"/>
                <a:ext cx="42" cy="2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12015" name="Line 191"/>
              <p:cNvSpPr>
                <a:spLocks noChangeShapeType="1"/>
              </p:cNvSpPr>
              <p:nvPr/>
            </p:nvSpPr>
            <p:spPr bwMode="auto">
              <a:xfrm flipH="1">
                <a:off x="642" y="2172"/>
                <a:ext cx="36" cy="2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12016" name="Oval 192"/>
              <p:cNvSpPr>
                <a:spLocks noChangeArrowheads="1"/>
              </p:cNvSpPr>
              <p:nvPr/>
            </p:nvSpPr>
            <p:spPr bwMode="auto">
              <a:xfrm>
                <a:off x="630" y="2100"/>
                <a:ext cx="120" cy="114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2008" name="Group 201"/>
            <p:cNvGrpSpPr>
              <a:grpSpLocks/>
            </p:cNvGrpSpPr>
            <p:nvPr/>
          </p:nvGrpSpPr>
          <p:grpSpPr bwMode="auto">
            <a:xfrm flipV="1">
              <a:off x="3997325" y="5900738"/>
              <a:ext cx="190500" cy="466725"/>
              <a:chOff x="630" y="2100"/>
              <a:chExt cx="120" cy="294"/>
            </a:xfrm>
          </p:grpSpPr>
          <p:sp>
            <p:nvSpPr>
              <p:cNvPr id="212011" name="Line 202"/>
              <p:cNvSpPr>
                <a:spLocks noChangeShapeType="1"/>
              </p:cNvSpPr>
              <p:nvPr/>
            </p:nvSpPr>
            <p:spPr bwMode="auto">
              <a:xfrm>
                <a:off x="696" y="2172"/>
                <a:ext cx="42" cy="2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12012" name="Line 203"/>
              <p:cNvSpPr>
                <a:spLocks noChangeShapeType="1"/>
              </p:cNvSpPr>
              <p:nvPr/>
            </p:nvSpPr>
            <p:spPr bwMode="auto">
              <a:xfrm flipH="1">
                <a:off x="642" y="2172"/>
                <a:ext cx="36" cy="2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12013" name="Oval 204"/>
              <p:cNvSpPr>
                <a:spLocks noChangeArrowheads="1"/>
              </p:cNvSpPr>
              <p:nvPr/>
            </p:nvSpPr>
            <p:spPr bwMode="auto">
              <a:xfrm>
                <a:off x="630" y="2100"/>
                <a:ext cx="120" cy="114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2009" name="テキスト ボックス 348"/>
            <p:cNvSpPr txBox="1">
              <a:spLocks noChangeArrowheads="1"/>
            </p:cNvSpPr>
            <p:nvPr/>
          </p:nvSpPr>
          <p:spPr bwMode="auto">
            <a:xfrm>
              <a:off x="2505075" y="5715000"/>
              <a:ext cx="1082348" cy="369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HvPIP1s</a:t>
              </a:r>
              <a:endParaRPr lang="ja-JP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2010" name="テキスト ボックス 349"/>
            <p:cNvSpPr txBox="1">
              <a:spLocks noChangeArrowheads="1"/>
            </p:cNvSpPr>
            <p:nvPr/>
          </p:nvSpPr>
          <p:spPr bwMode="auto">
            <a:xfrm>
              <a:off x="4638675" y="5695950"/>
              <a:ext cx="1082348" cy="369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HvPIP2s</a:t>
              </a:r>
              <a:endParaRPr lang="ja-JP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1972" name="グループ化 356"/>
          <p:cNvGrpSpPr>
            <a:grpSpLocks/>
          </p:cNvGrpSpPr>
          <p:nvPr/>
        </p:nvGrpSpPr>
        <p:grpSpPr bwMode="auto">
          <a:xfrm>
            <a:off x="107950" y="3392488"/>
            <a:ext cx="4140200" cy="1044575"/>
            <a:chOff x="238126" y="4362450"/>
            <a:chExt cx="3781412" cy="1045230"/>
          </a:xfrm>
        </p:grpSpPr>
        <p:grpSp>
          <p:nvGrpSpPr>
            <p:cNvPr id="211997" name="グループ化 24"/>
            <p:cNvGrpSpPr>
              <a:grpSpLocks/>
            </p:cNvGrpSpPr>
            <p:nvPr/>
          </p:nvGrpSpPr>
          <p:grpSpPr bwMode="auto">
            <a:xfrm>
              <a:off x="3590910" y="4362450"/>
              <a:ext cx="428628" cy="1045230"/>
              <a:chOff x="2428860" y="3929066"/>
              <a:chExt cx="428628" cy="1211914"/>
            </a:xfrm>
          </p:grpSpPr>
          <p:cxnSp>
            <p:nvCxnSpPr>
              <p:cNvPr id="8" name="直線コネクタ 7"/>
              <p:cNvCxnSpPr/>
              <p:nvPr/>
            </p:nvCxnSpPr>
            <p:spPr>
              <a:xfrm rot="10800000" flipH="1">
                <a:off x="2642899" y="3929066"/>
                <a:ext cx="15950" cy="978003"/>
              </a:xfrm>
              <a:prstGeom prst="line">
                <a:avLst/>
              </a:prstGeom>
              <a:ln w="381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12000" name="グループ化 11"/>
              <p:cNvGrpSpPr>
                <a:grpSpLocks/>
              </p:cNvGrpSpPr>
              <p:nvPr/>
            </p:nvGrpSpPr>
            <p:grpSpPr bwMode="auto">
              <a:xfrm>
                <a:off x="2428860" y="4876810"/>
                <a:ext cx="428628" cy="264170"/>
                <a:chOff x="1571604" y="4857760"/>
                <a:chExt cx="428628" cy="264170"/>
              </a:xfrm>
            </p:grpSpPr>
            <p:cxnSp>
              <p:nvCxnSpPr>
                <p:cNvPr id="7" name="直線コネクタ 6"/>
                <p:cNvCxnSpPr/>
                <p:nvPr/>
              </p:nvCxnSpPr>
              <p:spPr>
                <a:xfrm rot="5400000" flipH="1" flipV="1">
                  <a:off x="1546658" y="4882946"/>
                  <a:ext cx="263380" cy="214589"/>
                </a:xfrm>
                <a:prstGeom prst="line">
                  <a:avLst/>
                </a:prstGeom>
                <a:ln w="38100" cmpd="dbl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線コネクタ 10"/>
                <p:cNvCxnSpPr/>
                <p:nvPr/>
              </p:nvCxnSpPr>
              <p:spPr>
                <a:xfrm rot="16200000" flipV="1">
                  <a:off x="1761247" y="4882946"/>
                  <a:ext cx="263380" cy="214589"/>
                </a:xfrm>
                <a:prstGeom prst="line">
                  <a:avLst/>
                </a:prstGeom>
                <a:ln w="38100" cmpd="dbl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1998" name="テキスト ボックス 350"/>
            <p:cNvSpPr txBox="1">
              <a:spLocks noChangeArrowheads="1"/>
            </p:cNvSpPr>
            <p:nvPr/>
          </p:nvSpPr>
          <p:spPr bwMode="auto">
            <a:xfrm>
              <a:off x="238126" y="4705350"/>
              <a:ext cx="33839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Anti-HvPIP1s rat antibody (IgG)</a:t>
              </a:r>
              <a:b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ja-JP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　</a:t>
              </a: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ja-JP" sz="1600">
                  <a:solidFill>
                    <a:srgbClr val="000000"/>
                  </a:solidFill>
                  <a:latin typeface="Arial" panose="020B0604020202020204" pitchFamily="34" charset="0"/>
                </a:rPr>
                <a:t>common among HvPIP1s)</a:t>
              </a:r>
              <a:endParaRPr lang="ja-JP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1973" name="グループ化 357"/>
          <p:cNvGrpSpPr>
            <a:grpSpLocks/>
          </p:cNvGrpSpPr>
          <p:nvPr/>
        </p:nvGrpSpPr>
        <p:grpSpPr bwMode="auto">
          <a:xfrm>
            <a:off x="4365625" y="3419475"/>
            <a:ext cx="4986338" cy="1017588"/>
            <a:chOff x="4157721" y="4352925"/>
            <a:chExt cx="4985890" cy="1016959"/>
          </a:xfrm>
        </p:grpSpPr>
        <p:grpSp>
          <p:nvGrpSpPr>
            <p:cNvPr id="211993" name="グループ化 23"/>
            <p:cNvGrpSpPr>
              <a:grpSpLocks/>
            </p:cNvGrpSpPr>
            <p:nvPr/>
          </p:nvGrpSpPr>
          <p:grpSpPr bwMode="auto">
            <a:xfrm>
              <a:off x="4157721" y="4352925"/>
              <a:ext cx="500066" cy="1016959"/>
              <a:chOff x="4100571" y="3714752"/>
              <a:chExt cx="500066" cy="1207458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 rot="10800000" flipH="1">
                <a:off x="4357723" y="3714752"/>
                <a:ext cx="15874" cy="97764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右中かっこ 22"/>
              <p:cNvSpPr/>
              <p:nvPr/>
            </p:nvSpPr>
            <p:spPr>
              <a:xfrm rot="16200000">
                <a:off x="4207419" y="4529039"/>
                <a:ext cx="286324" cy="500018"/>
              </a:xfrm>
              <a:prstGeom prst="rightBrac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1994" name="テキスト ボックス 351"/>
            <p:cNvSpPr txBox="1">
              <a:spLocks noChangeArrowheads="1"/>
            </p:cNvSpPr>
            <p:nvPr/>
          </p:nvSpPr>
          <p:spPr bwMode="auto">
            <a:xfrm>
              <a:off x="4535046" y="4719946"/>
              <a:ext cx="4608565" cy="64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Anti-HvPIP2;1 (or 2;2) rabbit antibody (IgG)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" panose="020B0604020202020204" pitchFamily="34" charset="0"/>
                </a:rPr>
                <a:t>   </a:t>
              </a:r>
              <a:r>
                <a:rPr lang="en-US" altLang="ja-JP" sz="1600">
                  <a:solidFill>
                    <a:srgbClr val="000000"/>
                  </a:solidFill>
                  <a:latin typeface="Arial" panose="020B0604020202020204" pitchFamily="34" charset="0"/>
                </a:rPr>
                <a:t>(specific to each molecular species)</a:t>
              </a:r>
              <a:endParaRPr lang="ja-JP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1974" name="グループ化 359"/>
          <p:cNvGrpSpPr>
            <a:grpSpLocks/>
          </p:cNvGrpSpPr>
          <p:nvPr/>
        </p:nvGrpSpPr>
        <p:grpSpPr bwMode="auto">
          <a:xfrm>
            <a:off x="4460875" y="2495550"/>
            <a:ext cx="4445000" cy="1274763"/>
            <a:chOff x="4252323" y="3429000"/>
            <a:chExt cx="4444002" cy="1274981"/>
          </a:xfrm>
        </p:grpSpPr>
        <p:grpSp>
          <p:nvGrpSpPr>
            <p:cNvPr id="211986" name="グループ化 30"/>
            <p:cNvGrpSpPr>
              <a:grpSpLocks/>
            </p:cNvGrpSpPr>
            <p:nvPr/>
          </p:nvGrpSpPr>
          <p:grpSpPr bwMode="auto">
            <a:xfrm rot="2738692">
              <a:off x="4525078" y="3635770"/>
              <a:ext cx="428628" cy="974138"/>
              <a:chOff x="2428860" y="3929066"/>
              <a:chExt cx="428628" cy="1211914"/>
            </a:xfrm>
          </p:grpSpPr>
          <p:cxnSp>
            <p:nvCxnSpPr>
              <p:cNvPr id="32" name="直線コネクタ 31"/>
              <p:cNvCxnSpPr/>
              <p:nvPr/>
            </p:nvCxnSpPr>
            <p:spPr>
              <a:xfrm rot="10800000" flipH="1">
                <a:off x="2629874" y="3931585"/>
                <a:ext cx="15878" cy="9833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11990" name="グループ化 32"/>
              <p:cNvGrpSpPr>
                <a:grpSpLocks/>
              </p:cNvGrpSpPr>
              <p:nvPr/>
            </p:nvGrpSpPr>
            <p:grpSpPr bwMode="auto">
              <a:xfrm>
                <a:off x="2428860" y="4876810"/>
                <a:ext cx="428628" cy="264170"/>
                <a:chOff x="1571604" y="4857760"/>
                <a:chExt cx="428628" cy="264170"/>
              </a:xfrm>
            </p:grpSpPr>
            <p:cxnSp>
              <p:nvCxnSpPr>
                <p:cNvPr id="34" name="直線コネクタ 33"/>
                <p:cNvCxnSpPr/>
                <p:nvPr/>
              </p:nvCxnSpPr>
              <p:spPr>
                <a:xfrm rot="5400000" flipH="1" flipV="1">
                  <a:off x="1468829" y="4853030"/>
                  <a:ext cx="284335" cy="21435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/>
                <p:nvPr/>
              </p:nvCxnSpPr>
              <p:spPr>
                <a:xfrm rot="16200000" flipV="1">
                  <a:off x="1683538" y="4851394"/>
                  <a:ext cx="288284" cy="21434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円/楕円 35"/>
            <p:cNvSpPr/>
            <p:nvPr/>
          </p:nvSpPr>
          <p:spPr>
            <a:xfrm>
              <a:off x="5018914" y="3429000"/>
              <a:ext cx="457097" cy="41917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1988" name="テキスト ボックス 353"/>
            <p:cNvSpPr txBox="1">
              <a:spLocks noChangeArrowheads="1"/>
            </p:cNvSpPr>
            <p:nvPr/>
          </p:nvSpPr>
          <p:spPr bwMode="auto">
            <a:xfrm>
              <a:off x="5487546" y="4057650"/>
              <a:ext cx="3208779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B050"/>
                  </a:solidFill>
                  <a:latin typeface="Arial" panose="020B0604020202020204" pitchFamily="34" charset="0"/>
                </a:rPr>
                <a:t>Alexa 488 (green) conjugated anti-rabbit IgG goat antibody</a:t>
              </a:r>
              <a:endParaRPr lang="ja-JP" altLang="en-US" sz="1800">
                <a:solidFill>
                  <a:srgbClr val="00B05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1975" name="グループ化 358"/>
          <p:cNvGrpSpPr>
            <a:grpSpLocks/>
          </p:cNvGrpSpPr>
          <p:nvPr/>
        </p:nvGrpSpPr>
        <p:grpSpPr bwMode="auto">
          <a:xfrm>
            <a:off x="361950" y="2466975"/>
            <a:ext cx="3594100" cy="1198563"/>
            <a:chOff x="153546" y="3400425"/>
            <a:chExt cx="3593129" cy="1198781"/>
          </a:xfrm>
        </p:grpSpPr>
        <p:grpSp>
          <p:nvGrpSpPr>
            <p:cNvPr id="211979" name="グループ化 25"/>
            <p:cNvGrpSpPr>
              <a:grpSpLocks/>
            </p:cNvGrpSpPr>
            <p:nvPr/>
          </p:nvGrpSpPr>
          <p:grpSpPr bwMode="auto">
            <a:xfrm rot="-2606819">
              <a:off x="3318047" y="3614410"/>
              <a:ext cx="428628" cy="980519"/>
              <a:chOff x="2428860" y="3929066"/>
              <a:chExt cx="428628" cy="1211914"/>
            </a:xfrm>
          </p:grpSpPr>
          <p:cxnSp>
            <p:nvCxnSpPr>
              <p:cNvPr id="27" name="直線コネクタ 26"/>
              <p:cNvCxnSpPr/>
              <p:nvPr/>
            </p:nvCxnSpPr>
            <p:spPr>
              <a:xfrm rot="10800000" flipH="1">
                <a:off x="2636647" y="3910773"/>
                <a:ext cx="15871" cy="95965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11983" name="グループ化 27"/>
              <p:cNvGrpSpPr>
                <a:grpSpLocks/>
              </p:cNvGrpSpPr>
              <p:nvPr/>
            </p:nvGrpSpPr>
            <p:grpSpPr bwMode="auto">
              <a:xfrm>
                <a:off x="2428860" y="4876810"/>
                <a:ext cx="428628" cy="264170"/>
                <a:chOff x="1571604" y="4857760"/>
                <a:chExt cx="428628" cy="264170"/>
              </a:xfrm>
            </p:grpSpPr>
            <p:cxnSp>
              <p:nvCxnSpPr>
                <p:cNvPr id="29" name="直線コネクタ 28"/>
                <p:cNvCxnSpPr/>
                <p:nvPr/>
              </p:nvCxnSpPr>
              <p:spPr>
                <a:xfrm rot="5400000" flipH="1" flipV="1">
                  <a:off x="1571035" y="4741766"/>
                  <a:ext cx="225688" cy="21742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コネクタ 29"/>
                <p:cNvCxnSpPr/>
                <p:nvPr/>
              </p:nvCxnSpPr>
              <p:spPr>
                <a:xfrm rot="16200000" flipV="1">
                  <a:off x="1783473" y="4747898"/>
                  <a:ext cx="227650" cy="21584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" name="円/楕円 36"/>
            <p:cNvSpPr/>
            <p:nvPr/>
          </p:nvSpPr>
          <p:spPr>
            <a:xfrm>
              <a:off x="2867438" y="3400425"/>
              <a:ext cx="457076" cy="419176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1981" name="テキスト ボックス 354"/>
            <p:cNvSpPr txBox="1">
              <a:spLocks noChangeArrowheads="1"/>
            </p:cNvSpPr>
            <p:nvPr/>
          </p:nvSpPr>
          <p:spPr bwMode="auto">
            <a:xfrm>
              <a:off x="153546" y="3952875"/>
              <a:ext cx="32087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FF3300"/>
                  </a:solidFill>
                  <a:latin typeface="Arial" panose="020B0604020202020204" pitchFamily="34" charset="0"/>
                </a:rPr>
                <a:t>Alexa 647 (red) conjugated anti-rat IgG goat antibody</a:t>
              </a:r>
              <a:endParaRPr lang="ja-JP" altLang="en-US" sz="180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9" name="爆発 2 38"/>
          <p:cNvSpPr/>
          <p:nvPr/>
        </p:nvSpPr>
        <p:spPr>
          <a:xfrm flipH="1">
            <a:off x="2436813" y="2019300"/>
            <a:ext cx="1600200" cy="1247775"/>
          </a:xfrm>
          <a:prstGeom prst="irregularSeal2">
            <a:avLst/>
          </a:prstGeom>
          <a:solidFill>
            <a:srgbClr val="FF3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61" name="爆発 2 360"/>
          <p:cNvSpPr/>
          <p:nvPr/>
        </p:nvSpPr>
        <p:spPr>
          <a:xfrm>
            <a:off x="4810125" y="2057400"/>
            <a:ext cx="1531938" cy="1238250"/>
          </a:xfrm>
          <a:prstGeom prst="irregularSeal2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11978" name="正方形/長方形 251"/>
          <p:cNvSpPr>
            <a:spLocks noChangeArrowheads="1"/>
          </p:cNvSpPr>
          <p:nvPr/>
        </p:nvSpPr>
        <p:spPr bwMode="auto">
          <a:xfrm>
            <a:off x="1482725" y="296863"/>
            <a:ext cx="543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Different expression in tissue</a:t>
            </a:r>
            <a:endParaRPr lang="ja-JP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図 28" descr="p21_06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698625"/>
            <a:ext cx="24685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図 15" descr="2242_03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708150"/>
            <a:ext cx="249872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8" name="図 3" descr="24-12_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3719513"/>
            <a:ext cx="2473325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9" name="図 4" descr="24-12_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709988"/>
            <a:ext cx="24860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テキスト ボックス 5"/>
          <p:cNvSpPr txBox="1">
            <a:spLocks noChangeArrowheads="1"/>
          </p:cNvSpPr>
          <p:nvPr/>
        </p:nvSpPr>
        <p:spPr bwMode="auto">
          <a:xfrm>
            <a:off x="2070100" y="1338263"/>
            <a:ext cx="244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Anti-HvPIP1 antibody </a:t>
            </a:r>
          </a:p>
        </p:txBody>
      </p:sp>
      <p:sp>
        <p:nvSpPr>
          <p:cNvPr id="216071" name="テキスト ボックス 6"/>
          <p:cNvSpPr txBox="1">
            <a:spLocks noChangeArrowheads="1"/>
          </p:cNvSpPr>
          <p:nvPr/>
        </p:nvSpPr>
        <p:spPr bwMode="auto">
          <a:xfrm>
            <a:off x="244475" y="2346325"/>
            <a:ext cx="1816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HvPIP1;2 alone expression</a:t>
            </a:r>
          </a:p>
        </p:txBody>
      </p:sp>
      <p:sp>
        <p:nvSpPr>
          <p:cNvPr id="216072" name="テキスト ボックス 7"/>
          <p:cNvSpPr txBox="1">
            <a:spLocks noChangeArrowheads="1"/>
          </p:cNvSpPr>
          <p:nvPr/>
        </p:nvSpPr>
        <p:spPr bwMode="auto">
          <a:xfrm>
            <a:off x="7191375" y="2373313"/>
            <a:ext cx="1952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HvPIP2;1 alone expression</a:t>
            </a:r>
          </a:p>
        </p:txBody>
      </p:sp>
      <p:sp>
        <p:nvSpPr>
          <p:cNvPr id="216073" name="テキスト ボックス 8"/>
          <p:cNvSpPr txBox="1">
            <a:spLocks noChangeArrowheads="1"/>
          </p:cNvSpPr>
          <p:nvPr/>
        </p:nvSpPr>
        <p:spPr bwMode="auto">
          <a:xfrm>
            <a:off x="4579938" y="1323975"/>
            <a:ext cx="2570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Anti-HvPIP2;1 antibody</a:t>
            </a:r>
          </a:p>
        </p:txBody>
      </p:sp>
      <p:sp>
        <p:nvSpPr>
          <p:cNvPr id="216074" name="テキスト ボックス 9"/>
          <p:cNvSpPr txBox="1">
            <a:spLocks noChangeArrowheads="1"/>
          </p:cNvSpPr>
          <p:nvPr/>
        </p:nvSpPr>
        <p:spPr bwMode="auto">
          <a:xfrm>
            <a:off x="3228975" y="6181725"/>
            <a:ext cx="385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HvPIP1;2, HvPIP2;1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　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co-expression</a:t>
            </a:r>
          </a:p>
        </p:txBody>
      </p:sp>
      <p:sp>
        <p:nvSpPr>
          <p:cNvPr id="11" name="右中かっこ 10"/>
          <p:cNvSpPr/>
          <p:nvPr/>
        </p:nvSpPr>
        <p:spPr>
          <a:xfrm rot="5400000">
            <a:off x="4429125" y="3376613"/>
            <a:ext cx="414338" cy="497681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16076" name="テキスト ボックス 12"/>
          <p:cNvSpPr txBox="1">
            <a:spLocks noChangeArrowheads="1"/>
          </p:cNvSpPr>
          <p:nvPr/>
        </p:nvSpPr>
        <p:spPr bwMode="auto">
          <a:xfrm>
            <a:off x="1679575" y="666750"/>
            <a:ext cx="601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PIP2</a:t>
            </a:r>
            <a:r>
              <a:rPr lang="ja-JP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assists PIP1 to be targeted to the membrnae</a:t>
            </a:r>
            <a:endParaRPr lang="ja-JP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グループ化 47"/>
          <p:cNvGrpSpPr>
            <a:grpSpLocks/>
          </p:cNvGrpSpPr>
          <p:nvPr/>
        </p:nvGrpSpPr>
        <p:grpSpPr bwMode="auto">
          <a:xfrm>
            <a:off x="327025" y="550863"/>
            <a:ext cx="8747125" cy="3302000"/>
            <a:chOff x="215900" y="3556000"/>
            <a:chExt cx="8747125" cy="3302000"/>
          </a:xfrm>
        </p:grpSpPr>
        <p:pic>
          <p:nvPicPr>
            <p:cNvPr id="2140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88" y="3810000"/>
              <a:ext cx="5227637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023" name="テキスト ボックス 35"/>
            <p:cNvSpPr txBox="1">
              <a:spLocks noChangeArrowheads="1"/>
            </p:cNvSpPr>
            <p:nvPr/>
          </p:nvSpPr>
          <p:spPr bwMode="auto">
            <a:xfrm>
              <a:off x="6773863" y="4371975"/>
              <a:ext cx="2046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000000"/>
                  </a:solidFill>
                </a:rPr>
                <a:t>Homo-tetramer of PIP1</a:t>
              </a:r>
              <a:endParaRPr lang="ja-JP" alt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214024" name="グループ化 28"/>
            <p:cNvGrpSpPr>
              <a:grpSpLocks/>
            </p:cNvGrpSpPr>
            <p:nvPr/>
          </p:nvGrpSpPr>
          <p:grpSpPr bwMode="auto">
            <a:xfrm>
              <a:off x="7261225" y="4806950"/>
              <a:ext cx="658813" cy="323850"/>
              <a:chOff x="6457950" y="1336675"/>
              <a:chExt cx="984250" cy="323850"/>
            </a:xfrm>
          </p:grpSpPr>
          <p:sp>
            <p:nvSpPr>
              <p:cNvPr id="17" name="フローチャート : 直接アクセス記憶 16"/>
              <p:cNvSpPr/>
              <p:nvPr/>
            </p:nvSpPr>
            <p:spPr bwMode="auto">
              <a:xfrm>
                <a:off x="6688004" y="1498600"/>
                <a:ext cx="754196" cy="161925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フローチャート : 直接アクセス記憶 17"/>
              <p:cNvSpPr/>
              <p:nvPr/>
            </p:nvSpPr>
            <p:spPr bwMode="auto">
              <a:xfrm>
                <a:off x="6688004" y="1336675"/>
                <a:ext cx="754196" cy="161925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フローチャート : 直接アクセス記憶 18"/>
              <p:cNvSpPr/>
              <p:nvPr/>
            </p:nvSpPr>
            <p:spPr bwMode="auto">
              <a:xfrm>
                <a:off x="6457950" y="1336675"/>
                <a:ext cx="751825" cy="161925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フローチャート : 直接アクセス記憶 19"/>
              <p:cNvSpPr/>
              <p:nvPr/>
            </p:nvSpPr>
            <p:spPr bwMode="auto">
              <a:xfrm>
                <a:off x="6457950" y="1498600"/>
                <a:ext cx="751825" cy="161925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4025" name="グループ化 23"/>
            <p:cNvGrpSpPr>
              <a:grpSpLocks/>
            </p:cNvGrpSpPr>
            <p:nvPr/>
          </p:nvGrpSpPr>
          <p:grpSpPr bwMode="auto">
            <a:xfrm>
              <a:off x="5789613" y="5348288"/>
              <a:ext cx="684212" cy="328612"/>
              <a:chOff x="5286375" y="6286500"/>
              <a:chExt cx="911225" cy="285750"/>
            </a:xfrm>
          </p:grpSpPr>
          <p:sp>
            <p:nvSpPr>
              <p:cNvPr id="22" name="フローチャート : 直接アクセス記憶 21"/>
              <p:cNvSpPr/>
              <p:nvPr/>
            </p:nvSpPr>
            <p:spPr bwMode="auto">
              <a:xfrm>
                <a:off x="5499910" y="6286499"/>
                <a:ext cx="697690" cy="143565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フローチャート : 直接アクセス記憶 22"/>
              <p:cNvSpPr/>
              <p:nvPr/>
            </p:nvSpPr>
            <p:spPr bwMode="auto">
              <a:xfrm>
                <a:off x="5286375" y="6286499"/>
                <a:ext cx="697690" cy="143565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フローチャート : 直接アクセス記憶 23"/>
              <p:cNvSpPr/>
              <p:nvPr/>
            </p:nvSpPr>
            <p:spPr bwMode="auto">
              <a:xfrm>
                <a:off x="5499910" y="6430065"/>
                <a:ext cx="697690" cy="142185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フローチャート : 直接アクセス記憶 24"/>
              <p:cNvSpPr/>
              <p:nvPr/>
            </p:nvSpPr>
            <p:spPr bwMode="auto">
              <a:xfrm>
                <a:off x="5286375" y="6430065"/>
                <a:ext cx="695575" cy="142185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4026" name="テキスト ボックス 41"/>
            <p:cNvSpPr txBox="1">
              <a:spLocks noChangeArrowheads="1"/>
            </p:cNvSpPr>
            <p:nvPr/>
          </p:nvSpPr>
          <p:spPr bwMode="auto">
            <a:xfrm>
              <a:off x="215900" y="3556000"/>
              <a:ext cx="7556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>
                <a:solidFill>
                  <a:srgbClr val="FF0000"/>
                </a:solidFill>
                <a:latin typeface="ＭＳ Ｐゴシック" panose="020B0600070205080204" pitchFamily="50" charset="-128"/>
              </a:endParaRPr>
            </a:p>
          </p:txBody>
        </p:sp>
        <p:grpSp>
          <p:nvGrpSpPr>
            <p:cNvPr id="214027" name="グループ化 76"/>
            <p:cNvGrpSpPr>
              <a:grpSpLocks/>
            </p:cNvGrpSpPr>
            <p:nvPr/>
          </p:nvGrpSpPr>
          <p:grpSpPr bwMode="auto">
            <a:xfrm>
              <a:off x="6051550" y="4354513"/>
              <a:ext cx="682625" cy="328612"/>
              <a:chOff x="7794381" y="2351089"/>
              <a:chExt cx="682870" cy="328612"/>
            </a:xfrm>
          </p:grpSpPr>
          <p:sp>
            <p:nvSpPr>
              <p:cNvPr id="72" name="フローチャート : 直接アクセス記憶 71"/>
              <p:cNvSpPr/>
              <p:nvPr/>
            </p:nvSpPr>
            <p:spPr bwMode="auto">
              <a:xfrm>
                <a:off x="7954777" y="2351088"/>
                <a:ext cx="522474" cy="165100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フローチャート : 直接アクセス記憶 72"/>
              <p:cNvSpPr/>
              <p:nvPr/>
            </p:nvSpPr>
            <p:spPr bwMode="auto">
              <a:xfrm>
                <a:off x="7794381" y="2351088"/>
                <a:ext cx="522475" cy="165100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フローチャート : 直接アクセス記憶 74"/>
              <p:cNvSpPr/>
              <p:nvPr/>
            </p:nvSpPr>
            <p:spPr bwMode="auto">
              <a:xfrm>
                <a:off x="7954777" y="2516188"/>
                <a:ext cx="522474" cy="163513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フローチャート : 直接アクセス記憶 75"/>
              <p:cNvSpPr/>
              <p:nvPr/>
            </p:nvSpPr>
            <p:spPr bwMode="auto">
              <a:xfrm>
                <a:off x="7794381" y="2516188"/>
                <a:ext cx="520887" cy="163513"/>
              </a:xfrm>
              <a:prstGeom prst="flowChartMagneticDrum">
                <a:avLst/>
              </a:prstGeom>
              <a:solidFill>
                <a:schemeClr val="bg1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6" name="直線矢印コネクタ 25"/>
            <p:cNvCxnSpPr/>
            <p:nvPr/>
          </p:nvCxnSpPr>
          <p:spPr bwMode="auto">
            <a:xfrm rot="10800000" flipV="1">
              <a:off x="3009900" y="4505325"/>
              <a:ext cx="29337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/>
            <p:cNvCxnSpPr/>
            <p:nvPr/>
          </p:nvCxnSpPr>
          <p:spPr bwMode="auto">
            <a:xfrm rot="10800000">
              <a:off x="3944938" y="4927600"/>
              <a:ext cx="3141662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矢印コネクタ 81"/>
            <p:cNvCxnSpPr/>
            <p:nvPr/>
          </p:nvCxnSpPr>
          <p:spPr bwMode="auto">
            <a:xfrm rot="10800000">
              <a:off x="4821238" y="5194300"/>
              <a:ext cx="846137" cy="2730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031" name="テキスト ボックス 35"/>
            <p:cNvSpPr txBox="1">
              <a:spLocks noChangeArrowheads="1"/>
            </p:cNvSpPr>
            <p:nvPr/>
          </p:nvSpPr>
          <p:spPr bwMode="auto">
            <a:xfrm>
              <a:off x="6853238" y="5210175"/>
              <a:ext cx="2046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000000"/>
                  </a:solidFill>
                </a:rPr>
                <a:t>Homo-tetramer of PIP2</a:t>
              </a:r>
              <a:endParaRPr lang="ja-JP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14032" name="テキスト ボックス 35"/>
            <p:cNvSpPr txBox="1">
              <a:spLocks noChangeArrowheads="1"/>
            </p:cNvSpPr>
            <p:nvPr/>
          </p:nvSpPr>
          <p:spPr bwMode="auto">
            <a:xfrm>
              <a:off x="5554663" y="5708650"/>
              <a:ext cx="34083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000000"/>
                  </a:solidFill>
                </a:rPr>
                <a:t>Hetero-tetramer between  PIP1 and PIP2</a:t>
              </a:r>
              <a:endParaRPr lang="ja-JP" alt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214019" name="正方形/長方形 9"/>
          <p:cNvSpPr>
            <a:spLocks noChangeArrowheads="1"/>
          </p:cNvSpPr>
          <p:nvPr/>
        </p:nvSpPr>
        <p:spPr bwMode="auto">
          <a:xfrm>
            <a:off x="714375" y="190500"/>
            <a:ext cx="7342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0000"/>
                </a:solidFill>
                <a:latin typeface="ＭＳ Ｐゴシック" panose="020B0600070205080204" pitchFamily="50" charset="-128"/>
              </a:rPr>
              <a:t>Some PIP1 increase water permeability if co-expressed with PIP2</a:t>
            </a:r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684018" y="5589240"/>
            <a:ext cx="7726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  <a:latin typeface="Arial" panose="020B0604020202020204" pitchFamily="34" charset="0"/>
              </a:rPr>
              <a:t>PIP1 activates PIP2?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  <a:latin typeface="Arial" panose="020B0604020202020204" pitchFamily="34" charset="0"/>
              </a:rPr>
              <a:t>Or PIP1 has transport activity if targeted and present in the membrane?</a:t>
            </a:r>
            <a:endParaRPr lang="ja-JP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4021" name="テキスト ボックス 5"/>
          <p:cNvSpPr txBox="1">
            <a:spLocks noChangeArrowheads="1"/>
          </p:cNvSpPr>
          <p:nvPr/>
        </p:nvSpPr>
        <p:spPr bwMode="auto">
          <a:xfrm>
            <a:off x="1835696" y="4491864"/>
            <a:ext cx="323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Aquaporins exist as tetramer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23012" y="3411190"/>
            <a:ext cx="1013248" cy="242480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0" name="グループ化 123"/>
          <p:cNvGrpSpPr>
            <a:grpSpLocks/>
          </p:cNvGrpSpPr>
          <p:nvPr/>
        </p:nvGrpSpPr>
        <p:grpSpPr bwMode="auto">
          <a:xfrm>
            <a:off x="5570538" y="588963"/>
            <a:ext cx="3573462" cy="3506787"/>
            <a:chOff x="-300967" y="3904343"/>
            <a:chExt cx="3960440" cy="4143214"/>
          </a:xfrm>
        </p:grpSpPr>
        <p:grpSp>
          <p:nvGrpSpPr>
            <p:cNvPr id="217109" name="グループ化 100"/>
            <p:cNvGrpSpPr>
              <a:grpSpLocks/>
            </p:cNvGrpSpPr>
            <p:nvPr/>
          </p:nvGrpSpPr>
          <p:grpSpPr bwMode="auto">
            <a:xfrm rot="-176055" flipH="1" flipV="1">
              <a:off x="848758" y="4623792"/>
              <a:ext cx="270479" cy="466984"/>
              <a:chOff x="1284515" y="3766458"/>
              <a:chExt cx="270479" cy="466984"/>
            </a:xfrm>
          </p:grpSpPr>
          <p:cxnSp>
            <p:nvCxnSpPr>
              <p:cNvPr id="102" name="直線矢印コネクタ 101"/>
              <p:cNvCxnSpPr/>
              <p:nvPr/>
            </p:nvCxnSpPr>
            <p:spPr>
              <a:xfrm flipH="1" flipV="1">
                <a:off x="1299914" y="3798160"/>
                <a:ext cx="59820" cy="2850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矢印コネクタ 102"/>
              <p:cNvCxnSpPr/>
              <p:nvPr/>
            </p:nvCxnSpPr>
            <p:spPr>
              <a:xfrm flipH="1" flipV="1">
                <a:off x="1347180" y="3952863"/>
                <a:ext cx="59820" cy="2813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線矢印コネクタ 103"/>
              <p:cNvCxnSpPr/>
              <p:nvPr/>
            </p:nvCxnSpPr>
            <p:spPr>
              <a:xfrm flipH="1" flipV="1">
                <a:off x="1456521" y="3767275"/>
                <a:ext cx="59820" cy="2813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矢印コネクタ 104"/>
              <p:cNvCxnSpPr/>
              <p:nvPr/>
            </p:nvCxnSpPr>
            <p:spPr>
              <a:xfrm flipH="1" flipV="1">
                <a:off x="1510860" y="3918614"/>
                <a:ext cx="59820" cy="2832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110" name="グループ化 95"/>
            <p:cNvGrpSpPr>
              <a:grpSpLocks/>
            </p:cNvGrpSpPr>
            <p:nvPr/>
          </p:nvGrpSpPr>
          <p:grpSpPr bwMode="auto">
            <a:xfrm rot="1591138" flipH="1" flipV="1">
              <a:off x="1680031" y="4611916"/>
              <a:ext cx="270479" cy="466984"/>
              <a:chOff x="1284515" y="3766458"/>
              <a:chExt cx="270479" cy="466984"/>
            </a:xfrm>
          </p:grpSpPr>
          <p:cxnSp>
            <p:nvCxnSpPr>
              <p:cNvPr id="97" name="直線矢印コネクタ 96"/>
              <p:cNvCxnSpPr/>
              <p:nvPr/>
            </p:nvCxnSpPr>
            <p:spPr>
              <a:xfrm flipH="1" flipV="1">
                <a:off x="1285130" y="3795066"/>
                <a:ext cx="59820" cy="28321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矢印コネクタ 98"/>
              <p:cNvCxnSpPr/>
              <p:nvPr/>
            </p:nvCxnSpPr>
            <p:spPr>
              <a:xfrm flipH="1" flipV="1">
                <a:off x="1340474" y="3964650"/>
                <a:ext cx="59820" cy="2813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矢印コネクタ 97"/>
              <p:cNvCxnSpPr/>
              <p:nvPr/>
            </p:nvCxnSpPr>
            <p:spPr>
              <a:xfrm flipH="1" flipV="1">
                <a:off x="1441337" y="3768458"/>
                <a:ext cx="59820" cy="2813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矢印コネクタ 99"/>
              <p:cNvCxnSpPr/>
              <p:nvPr/>
            </p:nvCxnSpPr>
            <p:spPr>
              <a:xfrm flipH="1" flipV="1">
                <a:off x="1497480" y="3921067"/>
                <a:ext cx="59820" cy="28321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円弧 53"/>
            <p:cNvSpPr/>
            <p:nvPr/>
          </p:nvSpPr>
          <p:spPr>
            <a:xfrm rot="18747668">
              <a:off x="-84755" y="4303330"/>
              <a:ext cx="3528015" cy="3960440"/>
            </a:xfrm>
            <a:prstGeom prst="arc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217112" name="グループ化 64"/>
            <p:cNvGrpSpPr>
              <a:grpSpLocks/>
            </p:cNvGrpSpPr>
            <p:nvPr/>
          </p:nvGrpSpPr>
          <p:grpSpPr bwMode="auto">
            <a:xfrm rot="-4670594">
              <a:off x="1582239" y="4281801"/>
              <a:ext cx="684212" cy="328612"/>
              <a:chOff x="2051720" y="5877272"/>
              <a:chExt cx="684212" cy="328612"/>
            </a:xfrm>
          </p:grpSpPr>
          <p:sp>
            <p:nvSpPr>
              <p:cNvPr id="61" name="フローチャート : 直接アクセス記憶 60"/>
              <p:cNvSpPr/>
              <p:nvPr/>
            </p:nvSpPr>
            <p:spPr bwMode="auto">
              <a:xfrm>
                <a:off x="2210838" y="5862205"/>
                <a:ext cx="525170" cy="168904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フローチャート : 直接アクセス記憶 61"/>
              <p:cNvSpPr/>
              <p:nvPr/>
            </p:nvSpPr>
            <p:spPr bwMode="auto">
              <a:xfrm>
                <a:off x="2054619" y="5859558"/>
                <a:ext cx="525170" cy="167144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フローチャート : 直接アクセス記憶 62"/>
              <p:cNvSpPr/>
              <p:nvPr/>
            </p:nvSpPr>
            <p:spPr bwMode="auto">
              <a:xfrm>
                <a:off x="2215612" y="6026780"/>
                <a:ext cx="525170" cy="165385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フローチャート : 直接アクセス記憶 63"/>
              <p:cNvSpPr/>
              <p:nvPr/>
            </p:nvSpPr>
            <p:spPr bwMode="auto">
              <a:xfrm>
                <a:off x="2054286" y="6026963"/>
                <a:ext cx="525170" cy="163626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1" name="円/楕円 70"/>
            <p:cNvSpPr/>
            <p:nvPr/>
          </p:nvSpPr>
          <p:spPr>
            <a:xfrm>
              <a:off x="1106564" y="5911242"/>
              <a:ext cx="575328" cy="504538"/>
            </a:xfrm>
            <a:prstGeom prst="ellipse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217114" name="グループ化 69"/>
            <p:cNvGrpSpPr>
              <a:grpSpLocks/>
            </p:cNvGrpSpPr>
            <p:nvPr/>
          </p:nvGrpSpPr>
          <p:grpSpPr bwMode="auto">
            <a:xfrm rot="-6381415">
              <a:off x="536814" y="4289364"/>
              <a:ext cx="658813" cy="323850"/>
              <a:chOff x="1547664" y="5859363"/>
              <a:chExt cx="658813" cy="323850"/>
            </a:xfrm>
          </p:grpSpPr>
          <p:sp>
            <p:nvSpPr>
              <p:cNvPr id="66" name="フローチャート : 直接アクセス記憶 65"/>
              <p:cNvSpPr/>
              <p:nvPr/>
            </p:nvSpPr>
            <p:spPr bwMode="auto">
              <a:xfrm>
                <a:off x="1711063" y="6008703"/>
                <a:ext cx="500786" cy="161866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フローチャート : 直接アクセス記憶 66"/>
              <p:cNvSpPr/>
              <p:nvPr/>
            </p:nvSpPr>
            <p:spPr bwMode="auto">
              <a:xfrm>
                <a:off x="1715548" y="5850928"/>
                <a:ext cx="504538" cy="161866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フローチャート : 直接アクセス記憶 67"/>
              <p:cNvSpPr/>
              <p:nvPr/>
            </p:nvSpPr>
            <p:spPr bwMode="auto">
              <a:xfrm>
                <a:off x="1555157" y="5844760"/>
                <a:ext cx="500786" cy="161866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フローチャート : 直接アクセス記憶 68"/>
              <p:cNvSpPr/>
              <p:nvPr/>
            </p:nvSpPr>
            <p:spPr bwMode="auto">
              <a:xfrm>
                <a:off x="1547604" y="6018967"/>
                <a:ext cx="502662" cy="161866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flipH="1" flipV="1">
              <a:off x="645598" y="3932477"/>
              <a:ext cx="59820" cy="2832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/>
            <p:cNvCxnSpPr/>
            <p:nvPr/>
          </p:nvCxnSpPr>
          <p:spPr>
            <a:xfrm flipH="1" flipV="1">
              <a:off x="802185" y="3904343"/>
              <a:ext cx="59820" cy="2813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8"/>
            <p:cNvCxnSpPr/>
            <p:nvPr/>
          </p:nvCxnSpPr>
          <p:spPr>
            <a:xfrm flipH="1" flipV="1">
              <a:off x="693101" y="4090027"/>
              <a:ext cx="59820" cy="2813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矢印コネクタ 89"/>
            <p:cNvCxnSpPr/>
            <p:nvPr/>
          </p:nvCxnSpPr>
          <p:spPr>
            <a:xfrm flipH="1" flipV="1">
              <a:off x="856727" y="4056267"/>
              <a:ext cx="59820" cy="2832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7119" name="グループ化 94"/>
            <p:cNvGrpSpPr>
              <a:grpSpLocks/>
            </p:cNvGrpSpPr>
            <p:nvPr/>
          </p:nvGrpSpPr>
          <p:grpSpPr bwMode="auto">
            <a:xfrm rot="1798887">
              <a:off x="1868716" y="3907973"/>
              <a:ext cx="270479" cy="466984"/>
              <a:chOff x="1284515" y="3766458"/>
              <a:chExt cx="270479" cy="466984"/>
            </a:xfrm>
          </p:grpSpPr>
          <p:cxnSp>
            <p:nvCxnSpPr>
              <p:cNvPr id="91" name="直線矢印コネクタ 90"/>
              <p:cNvCxnSpPr/>
              <p:nvPr/>
            </p:nvCxnSpPr>
            <p:spPr>
              <a:xfrm flipH="1" flipV="1">
                <a:off x="1283741" y="3793840"/>
                <a:ext cx="59820" cy="28321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矢印コネクタ 91"/>
              <p:cNvCxnSpPr/>
              <p:nvPr/>
            </p:nvCxnSpPr>
            <p:spPr>
              <a:xfrm flipH="1" flipV="1">
                <a:off x="1440974" y="3766285"/>
                <a:ext cx="59820" cy="2813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矢印コネクタ 92"/>
              <p:cNvCxnSpPr/>
              <p:nvPr/>
            </p:nvCxnSpPr>
            <p:spPr>
              <a:xfrm flipH="1" flipV="1">
                <a:off x="1329958" y="3951492"/>
                <a:ext cx="59820" cy="2813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矢印コネクタ 93"/>
              <p:cNvCxnSpPr/>
              <p:nvPr/>
            </p:nvCxnSpPr>
            <p:spPr>
              <a:xfrm flipH="1" flipV="1">
                <a:off x="1493288" y="3918312"/>
                <a:ext cx="59820" cy="2832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120" name="グループ化 59"/>
            <p:cNvGrpSpPr>
              <a:grpSpLocks/>
            </p:cNvGrpSpPr>
            <p:nvPr/>
          </p:nvGrpSpPr>
          <p:grpSpPr bwMode="auto">
            <a:xfrm rot="-5400000">
              <a:off x="1068171" y="5774999"/>
              <a:ext cx="682625" cy="328612"/>
              <a:chOff x="1475656" y="5784180"/>
              <a:chExt cx="682625" cy="328612"/>
            </a:xfrm>
          </p:grpSpPr>
          <p:sp>
            <p:nvSpPr>
              <p:cNvPr id="55" name="フローチャート : 直接アクセス記憶 54"/>
              <p:cNvSpPr/>
              <p:nvPr/>
            </p:nvSpPr>
            <p:spPr bwMode="auto">
              <a:xfrm>
                <a:off x="1651845" y="5784561"/>
                <a:ext cx="523294" cy="165385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フローチャート : 直接アクセス記憶 55"/>
              <p:cNvSpPr/>
              <p:nvPr/>
            </p:nvSpPr>
            <p:spPr bwMode="auto">
              <a:xfrm>
                <a:off x="1492418" y="5784560"/>
                <a:ext cx="523295" cy="165385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フローチャート : 直接アクセス記憶 56"/>
              <p:cNvSpPr/>
              <p:nvPr/>
            </p:nvSpPr>
            <p:spPr bwMode="auto">
              <a:xfrm>
                <a:off x="1651845" y="5949945"/>
                <a:ext cx="523294" cy="163626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フローチャート : 直接アクセス記憶 57"/>
              <p:cNvSpPr/>
              <p:nvPr/>
            </p:nvSpPr>
            <p:spPr bwMode="auto">
              <a:xfrm>
                <a:off x="1475537" y="5949945"/>
                <a:ext cx="521419" cy="163626"/>
              </a:xfrm>
              <a:prstGeom prst="flowChartMagneticDrum">
                <a:avLst/>
              </a:prstGeom>
              <a:solidFill>
                <a:schemeClr val="bg1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7121" name="グループ化 105"/>
            <p:cNvGrpSpPr>
              <a:grpSpLocks/>
            </p:cNvGrpSpPr>
            <p:nvPr/>
          </p:nvGrpSpPr>
          <p:grpSpPr bwMode="auto">
            <a:xfrm rot="-5400000">
              <a:off x="1974125" y="5522774"/>
              <a:ext cx="684212" cy="328612"/>
              <a:chOff x="2051720" y="5877272"/>
              <a:chExt cx="684212" cy="328612"/>
            </a:xfrm>
          </p:grpSpPr>
          <p:sp>
            <p:nvSpPr>
              <p:cNvPr id="107" name="フローチャート : 直接アクセス記憶 106"/>
              <p:cNvSpPr/>
              <p:nvPr/>
            </p:nvSpPr>
            <p:spPr bwMode="auto">
              <a:xfrm>
                <a:off x="2212804" y="5877004"/>
                <a:ext cx="523294" cy="165385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フローチャート : 直接アクセス記憶 107"/>
              <p:cNvSpPr/>
              <p:nvPr/>
            </p:nvSpPr>
            <p:spPr bwMode="auto">
              <a:xfrm>
                <a:off x="2051501" y="5877004"/>
                <a:ext cx="523294" cy="165385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フローチャート : 直接アクセス記憶 108"/>
              <p:cNvSpPr/>
              <p:nvPr/>
            </p:nvSpPr>
            <p:spPr bwMode="auto">
              <a:xfrm>
                <a:off x="2212804" y="6042389"/>
                <a:ext cx="523294" cy="163625"/>
              </a:xfrm>
              <a:prstGeom prst="flowChartMagneticDrum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フローチャート : 直接アクセス記憶 109"/>
              <p:cNvSpPr/>
              <p:nvPr/>
            </p:nvSpPr>
            <p:spPr bwMode="auto">
              <a:xfrm>
                <a:off x="2051501" y="6042389"/>
                <a:ext cx="523294" cy="163625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7122" name="グループ化 110"/>
            <p:cNvGrpSpPr>
              <a:grpSpLocks/>
            </p:cNvGrpSpPr>
            <p:nvPr/>
          </p:nvGrpSpPr>
          <p:grpSpPr bwMode="auto">
            <a:xfrm rot="-5400000">
              <a:off x="281494" y="5494709"/>
              <a:ext cx="658813" cy="323850"/>
              <a:chOff x="1547664" y="5859363"/>
              <a:chExt cx="658813" cy="323850"/>
            </a:xfrm>
          </p:grpSpPr>
          <p:sp>
            <p:nvSpPr>
              <p:cNvPr id="112" name="フローチャート : 直接アクセス記憶 111"/>
              <p:cNvSpPr/>
              <p:nvPr/>
            </p:nvSpPr>
            <p:spPr bwMode="auto">
              <a:xfrm>
                <a:off x="1701239" y="6020796"/>
                <a:ext cx="504538" cy="161866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フローチャート : 直接アクセス記憶 112"/>
              <p:cNvSpPr/>
              <p:nvPr/>
            </p:nvSpPr>
            <p:spPr bwMode="auto">
              <a:xfrm>
                <a:off x="1701239" y="5858930"/>
                <a:ext cx="504538" cy="161866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フローチャート : 直接アクセス記憶 113"/>
              <p:cNvSpPr/>
              <p:nvPr/>
            </p:nvSpPr>
            <p:spPr bwMode="auto">
              <a:xfrm>
                <a:off x="1530559" y="5858930"/>
                <a:ext cx="502662" cy="161866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フローチャート : 直接アクセス記憶 114"/>
              <p:cNvSpPr/>
              <p:nvPr/>
            </p:nvSpPr>
            <p:spPr bwMode="auto">
              <a:xfrm>
                <a:off x="1530559" y="6020796"/>
                <a:ext cx="502662" cy="161866"/>
              </a:xfrm>
              <a:prstGeom prst="flowChartMagneticDrum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6" name="右矢印 115"/>
            <p:cNvSpPr/>
            <p:nvPr/>
          </p:nvSpPr>
          <p:spPr>
            <a:xfrm rot="17804907">
              <a:off x="504637" y="4947320"/>
              <a:ext cx="290718" cy="11788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7" name="右矢印 116"/>
            <p:cNvSpPr/>
            <p:nvPr/>
          </p:nvSpPr>
          <p:spPr>
            <a:xfrm rot="14912374">
              <a:off x="2037085" y="4964202"/>
              <a:ext cx="290720" cy="11788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17125" name="テキスト ボックス 117"/>
            <p:cNvSpPr txBox="1">
              <a:spLocks noChangeArrowheads="1"/>
            </p:cNvSpPr>
            <p:nvPr/>
          </p:nvSpPr>
          <p:spPr bwMode="auto">
            <a:xfrm>
              <a:off x="145915" y="6025085"/>
              <a:ext cx="85792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solidFill>
                    <a:srgbClr val="000000"/>
                  </a:solidFill>
                  <a:latin typeface="Arial" panose="020B0604020202020204" pitchFamily="34" charset="0"/>
                </a:rPr>
                <a:t>PIP2-</a:t>
              </a:r>
              <a:r>
                <a:rPr lang="ja-JP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ja-JP" sz="1000">
                  <a:solidFill>
                    <a:srgbClr val="000000"/>
                  </a:solidFill>
                  <a:latin typeface="Arial" panose="020B0604020202020204" pitchFamily="34" charset="0"/>
                </a:rPr>
                <a:t>homo</a:t>
              </a:r>
            </a:p>
          </p:txBody>
        </p:sp>
        <p:sp>
          <p:nvSpPr>
            <p:cNvPr id="217126" name="テキスト ボックス 118"/>
            <p:cNvSpPr txBox="1">
              <a:spLocks noChangeArrowheads="1"/>
            </p:cNvSpPr>
            <p:nvPr/>
          </p:nvSpPr>
          <p:spPr bwMode="auto">
            <a:xfrm>
              <a:off x="992221" y="6462830"/>
              <a:ext cx="85792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solidFill>
                    <a:srgbClr val="000000"/>
                  </a:solidFill>
                  <a:latin typeface="Arial" panose="020B0604020202020204" pitchFamily="34" charset="0"/>
                </a:rPr>
                <a:t>PIP1-</a:t>
              </a:r>
              <a:r>
                <a:rPr lang="ja-JP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ja-JP" sz="1000">
                  <a:solidFill>
                    <a:srgbClr val="000000"/>
                  </a:solidFill>
                  <a:latin typeface="Arial" panose="020B0604020202020204" pitchFamily="34" charset="0"/>
                </a:rPr>
                <a:t>homo</a:t>
              </a:r>
            </a:p>
          </p:txBody>
        </p:sp>
        <p:sp>
          <p:nvSpPr>
            <p:cNvPr id="217127" name="テキスト ボックス 119"/>
            <p:cNvSpPr txBox="1">
              <a:spLocks noChangeArrowheads="1"/>
            </p:cNvSpPr>
            <p:nvPr/>
          </p:nvSpPr>
          <p:spPr bwMode="auto">
            <a:xfrm>
              <a:off x="1916349" y="6102906"/>
              <a:ext cx="121058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solidFill>
                    <a:srgbClr val="000000"/>
                  </a:solidFill>
                  <a:latin typeface="Arial" panose="020B0604020202020204" pitchFamily="34" charset="0"/>
                </a:rPr>
                <a:t>PIP1-</a:t>
              </a:r>
              <a:r>
                <a:rPr lang="ja-JP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ja-JP" sz="1000">
                  <a:solidFill>
                    <a:srgbClr val="000000"/>
                  </a:solidFill>
                  <a:latin typeface="Arial" panose="020B0604020202020204" pitchFamily="34" charset="0"/>
                </a:rPr>
                <a:t>PIP2 hetero</a:t>
              </a:r>
            </a:p>
          </p:txBody>
        </p:sp>
      </p:grpSp>
      <p:graphicFrame>
        <p:nvGraphicFramePr>
          <p:cNvPr id="49" name="グラフ 48"/>
          <p:cNvGraphicFramePr/>
          <p:nvPr/>
        </p:nvGraphicFramePr>
        <p:xfrm>
          <a:off x="91754" y="2224111"/>
          <a:ext cx="6076950" cy="280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グループ化 4"/>
          <p:cNvGrpSpPr>
            <a:grpSpLocks/>
          </p:cNvGrpSpPr>
          <p:nvPr/>
        </p:nvGrpSpPr>
        <p:grpSpPr bwMode="auto">
          <a:xfrm>
            <a:off x="1387475" y="2781300"/>
            <a:ext cx="4103688" cy="276225"/>
            <a:chOff x="1386757" y="2781125"/>
            <a:chExt cx="4104456" cy="276999"/>
          </a:xfrm>
        </p:grpSpPr>
        <p:sp>
          <p:nvSpPr>
            <p:cNvPr id="217107" name="テキスト ボックス 50"/>
            <p:cNvSpPr txBox="1">
              <a:spLocks noChangeArrowheads="1"/>
            </p:cNvSpPr>
            <p:nvPr/>
          </p:nvSpPr>
          <p:spPr bwMode="auto">
            <a:xfrm>
              <a:off x="3861322" y="2781125"/>
              <a:ext cx="14061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FF0000"/>
                  </a:solidFill>
                  <a:latin typeface="Arial" panose="020B0604020202020204" pitchFamily="34" charset="0"/>
                </a:rPr>
                <a:t>Loss-activity PIP2</a:t>
              </a:r>
              <a:endParaRPr lang="ja-JP" altLang="en-US" sz="12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角丸四角形 51"/>
            <p:cNvSpPr/>
            <p:nvPr/>
          </p:nvSpPr>
          <p:spPr>
            <a:xfrm>
              <a:off x="1386757" y="2809780"/>
              <a:ext cx="4104456" cy="21650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グループ化 5"/>
          <p:cNvGrpSpPr>
            <a:grpSpLocks/>
          </p:cNvGrpSpPr>
          <p:nvPr/>
        </p:nvGrpSpPr>
        <p:grpSpPr bwMode="auto">
          <a:xfrm>
            <a:off x="357188" y="3346450"/>
            <a:ext cx="5702300" cy="868363"/>
            <a:chOff x="356544" y="3346748"/>
            <a:chExt cx="5702713" cy="868816"/>
          </a:xfrm>
        </p:grpSpPr>
        <p:sp>
          <p:nvSpPr>
            <p:cNvPr id="53" name="角丸四角形 52"/>
            <p:cNvSpPr/>
            <p:nvPr/>
          </p:nvSpPr>
          <p:spPr>
            <a:xfrm>
              <a:off x="356544" y="3980491"/>
              <a:ext cx="5256593" cy="23507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17105" name="テキスト ボックス 120"/>
            <p:cNvSpPr txBox="1">
              <a:spLocks noChangeArrowheads="1"/>
            </p:cNvSpPr>
            <p:nvPr/>
          </p:nvSpPr>
          <p:spPr bwMode="auto">
            <a:xfrm>
              <a:off x="4820713" y="3346748"/>
              <a:ext cx="12385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FF0000"/>
                  </a:solidFill>
                  <a:latin typeface="Arial" panose="020B0604020202020204" pitchFamily="34" charset="0"/>
                </a:rPr>
                <a:t>Water transport</a:t>
              </a:r>
              <a:endParaRPr lang="ja-JP" altLang="en-US" sz="12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23" name="直線矢印コネクタ 122"/>
            <p:cNvCxnSpPr/>
            <p:nvPr/>
          </p:nvCxnSpPr>
          <p:spPr>
            <a:xfrm flipH="1">
              <a:off x="5070172" y="3696180"/>
              <a:ext cx="87319" cy="18583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17094" name="正方形/長方形 50"/>
          <p:cNvSpPr>
            <a:spLocks noChangeArrowheads="1"/>
          </p:cNvSpPr>
          <p:nvPr/>
        </p:nvSpPr>
        <p:spPr bwMode="auto">
          <a:xfrm>
            <a:off x="6448425" y="4357688"/>
            <a:ext cx="185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7095" name="テキスト ボックス 126"/>
          <p:cNvSpPr txBox="1">
            <a:spLocks noChangeArrowheads="1"/>
          </p:cNvSpPr>
          <p:nvPr/>
        </p:nvSpPr>
        <p:spPr bwMode="auto">
          <a:xfrm>
            <a:off x="204788" y="606425"/>
            <a:ext cx="582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latin typeface="Arial" panose="020B0604020202020204" pitchFamily="34" charset="0"/>
              </a:rPr>
              <a:t>Does targeted PIP1 have water transport activity?</a:t>
            </a:r>
            <a:endParaRPr lang="ja-JP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6365875" y="3252788"/>
            <a:ext cx="213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</a:rPr>
              <a:t>Inactivation with T</a:t>
            </a:r>
            <a:r>
              <a:rPr lang="ja-JP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→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</a:rPr>
              <a:t>M in the pore</a:t>
            </a:r>
            <a:endParaRPr lang="ja-JP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" name="テキスト ボックス 79"/>
          <p:cNvSpPr txBox="1">
            <a:spLocks noChangeArrowheads="1"/>
          </p:cNvSpPr>
          <p:nvPr/>
        </p:nvSpPr>
        <p:spPr bwMode="auto">
          <a:xfrm>
            <a:off x="893559" y="5676581"/>
            <a:ext cx="3927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</a:rPr>
              <a:t>PIP1 has water transport activity!</a:t>
            </a:r>
            <a:endParaRPr lang="ja-JP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03" y="4097338"/>
            <a:ext cx="2954337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楕円 3"/>
          <p:cNvSpPr/>
          <p:nvPr/>
        </p:nvSpPr>
        <p:spPr>
          <a:xfrm>
            <a:off x="7630170" y="5144847"/>
            <a:ext cx="231775" cy="19685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white"/>
              </a:solidFill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1203325" y="3309938"/>
            <a:ext cx="366713" cy="1095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white"/>
              </a:solidFill>
            </a:endParaRPr>
          </a:p>
        </p:txBody>
      </p:sp>
      <p:sp>
        <p:nvSpPr>
          <p:cNvPr id="72" name="右矢印 71"/>
          <p:cNvSpPr/>
          <p:nvPr/>
        </p:nvSpPr>
        <p:spPr>
          <a:xfrm>
            <a:off x="865188" y="2871788"/>
            <a:ext cx="366712" cy="10953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black"/>
              </a:solidFill>
            </a:endParaRPr>
          </a:p>
        </p:txBody>
      </p:sp>
      <p:sp>
        <p:nvSpPr>
          <p:cNvPr id="73" name="右矢印 72"/>
          <p:cNvSpPr/>
          <p:nvPr/>
        </p:nvSpPr>
        <p:spPr>
          <a:xfrm rot="18744290">
            <a:off x="146051" y="4422775"/>
            <a:ext cx="366712" cy="1095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white"/>
              </a:solidFill>
            </a:endParaRPr>
          </a:p>
        </p:txBody>
      </p:sp>
      <p:sp>
        <p:nvSpPr>
          <p:cNvPr id="74" name="右矢印 73"/>
          <p:cNvSpPr/>
          <p:nvPr/>
        </p:nvSpPr>
        <p:spPr>
          <a:xfrm rot="18744290">
            <a:off x="-3968" y="4283869"/>
            <a:ext cx="368300" cy="10953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0" grpId="0"/>
      <p:bldP spid="4" grpId="0" animBg="1"/>
      <p:bldP spid="7" grpId="0" animBg="1"/>
      <p:bldP spid="72" grpId="0" animBg="1"/>
      <p:bldP spid="73" grpId="0" animBg="1"/>
      <p:bldP spid="7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268413"/>
            <a:ext cx="57753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139" name="グループ化 49"/>
          <p:cNvGrpSpPr>
            <a:grpSpLocks/>
          </p:cNvGrpSpPr>
          <p:nvPr/>
        </p:nvGrpSpPr>
        <p:grpSpPr bwMode="auto">
          <a:xfrm>
            <a:off x="215900" y="3113088"/>
            <a:ext cx="8928100" cy="3744912"/>
            <a:chOff x="233363" y="3112736"/>
            <a:chExt cx="9673200" cy="3745264"/>
          </a:xfrm>
        </p:grpSpPr>
        <p:grpSp>
          <p:nvGrpSpPr>
            <p:cNvPr id="219159" name="グループ化 71"/>
            <p:cNvGrpSpPr>
              <a:grpSpLocks/>
            </p:cNvGrpSpPr>
            <p:nvPr/>
          </p:nvGrpSpPr>
          <p:grpSpPr bwMode="auto">
            <a:xfrm>
              <a:off x="233363" y="3112736"/>
              <a:ext cx="9673200" cy="3422065"/>
              <a:chOff x="233363" y="3112736"/>
              <a:chExt cx="9673200" cy="3422065"/>
            </a:xfrm>
          </p:grpSpPr>
          <p:grpSp>
            <p:nvGrpSpPr>
              <p:cNvPr id="219161" name="グループ化 45"/>
              <p:cNvGrpSpPr>
                <a:grpSpLocks/>
              </p:cNvGrpSpPr>
              <p:nvPr/>
            </p:nvGrpSpPr>
            <p:grpSpPr bwMode="auto">
              <a:xfrm flipH="1">
                <a:off x="4367323" y="3140620"/>
                <a:ext cx="5539240" cy="3394181"/>
                <a:chOff x="-259835" y="-60366"/>
                <a:chExt cx="9710220" cy="5340430"/>
              </a:xfrm>
            </p:grpSpPr>
            <p:sp>
              <p:nvSpPr>
                <p:cNvPr id="2" name="角丸四角形 1"/>
                <p:cNvSpPr/>
                <p:nvPr/>
              </p:nvSpPr>
              <p:spPr>
                <a:xfrm>
                  <a:off x="1657777" y="770068"/>
                  <a:ext cx="838202" cy="524584"/>
                </a:xfrm>
                <a:prstGeom prst="roundRect">
                  <a:avLst/>
                </a:prstGeom>
                <a:noFill/>
                <a:ln>
                  <a:solidFill>
                    <a:srgbClr val="01AF1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" name="角丸四角形 2"/>
                <p:cNvSpPr/>
                <p:nvPr/>
              </p:nvSpPr>
              <p:spPr>
                <a:xfrm>
                  <a:off x="1657777" y="1307142"/>
                  <a:ext cx="838202" cy="522087"/>
                </a:xfrm>
                <a:prstGeom prst="roundRect">
                  <a:avLst/>
                </a:prstGeom>
                <a:noFill/>
                <a:ln>
                  <a:solidFill>
                    <a:srgbClr val="01AF1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" name="角丸四角形 3"/>
                <p:cNvSpPr/>
                <p:nvPr/>
              </p:nvSpPr>
              <p:spPr>
                <a:xfrm>
                  <a:off x="1657777" y="1829229"/>
                  <a:ext cx="838202" cy="522085"/>
                </a:xfrm>
                <a:prstGeom prst="roundRect">
                  <a:avLst/>
                </a:prstGeom>
                <a:noFill/>
                <a:ln>
                  <a:solidFill>
                    <a:srgbClr val="01AF1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" name="角丸四角形 4"/>
                <p:cNvSpPr/>
                <p:nvPr/>
              </p:nvSpPr>
              <p:spPr>
                <a:xfrm>
                  <a:off x="1657777" y="2351314"/>
                  <a:ext cx="838202" cy="522087"/>
                </a:xfrm>
                <a:prstGeom prst="roundRect">
                  <a:avLst/>
                </a:prstGeom>
                <a:noFill/>
                <a:ln>
                  <a:solidFill>
                    <a:srgbClr val="01AF1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" name="角丸四角形 5"/>
                <p:cNvSpPr/>
                <p:nvPr/>
              </p:nvSpPr>
              <p:spPr>
                <a:xfrm>
                  <a:off x="1657777" y="2873401"/>
                  <a:ext cx="838202" cy="522085"/>
                </a:xfrm>
                <a:prstGeom prst="roundRect">
                  <a:avLst/>
                </a:prstGeom>
                <a:noFill/>
                <a:ln>
                  <a:solidFill>
                    <a:srgbClr val="01AF1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" name="角丸四角形 6"/>
                <p:cNvSpPr/>
                <p:nvPr/>
              </p:nvSpPr>
              <p:spPr>
                <a:xfrm>
                  <a:off x="1657777" y="3395486"/>
                  <a:ext cx="838202" cy="524584"/>
                </a:xfrm>
                <a:prstGeom prst="roundRect">
                  <a:avLst/>
                </a:prstGeom>
                <a:noFill/>
                <a:ln>
                  <a:solidFill>
                    <a:srgbClr val="01AF1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" name="角丸四角形 7"/>
                <p:cNvSpPr/>
                <p:nvPr/>
              </p:nvSpPr>
              <p:spPr>
                <a:xfrm>
                  <a:off x="2495979" y="777562"/>
                  <a:ext cx="1836203" cy="1056663"/>
                </a:xfrm>
                <a:prstGeom prst="roundRect">
                  <a:avLst/>
                </a:prstGeom>
                <a:noFill/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" name="角丸四角形 8"/>
                <p:cNvSpPr/>
                <p:nvPr/>
              </p:nvSpPr>
              <p:spPr>
                <a:xfrm>
                  <a:off x="2495979" y="1834225"/>
                  <a:ext cx="1836203" cy="1059160"/>
                </a:xfrm>
                <a:prstGeom prst="roundRect">
                  <a:avLst/>
                </a:prstGeom>
                <a:noFill/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" name="角丸四角形 9"/>
                <p:cNvSpPr/>
                <p:nvPr/>
              </p:nvSpPr>
              <p:spPr>
                <a:xfrm>
                  <a:off x="2495979" y="2893385"/>
                  <a:ext cx="1836203" cy="1054164"/>
                </a:xfrm>
                <a:prstGeom prst="roundRect">
                  <a:avLst/>
                </a:prstGeom>
                <a:noFill/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角丸四角形 10"/>
                <p:cNvSpPr/>
                <p:nvPr/>
              </p:nvSpPr>
              <p:spPr>
                <a:xfrm>
                  <a:off x="4332182" y="765072"/>
                  <a:ext cx="1842235" cy="1056661"/>
                </a:xfrm>
                <a:prstGeom prst="roundRect">
                  <a:avLst/>
                </a:prstGeom>
                <a:noFill/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" name="角丸四角形 11"/>
                <p:cNvSpPr/>
                <p:nvPr/>
              </p:nvSpPr>
              <p:spPr>
                <a:xfrm>
                  <a:off x="4332182" y="2863409"/>
                  <a:ext cx="1842235" cy="1056661"/>
                </a:xfrm>
                <a:prstGeom prst="roundRect">
                  <a:avLst/>
                </a:prstGeom>
                <a:noFill/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" name="角丸四角形 12"/>
                <p:cNvSpPr/>
                <p:nvPr/>
              </p:nvSpPr>
              <p:spPr>
                <a:xfrm>
                  <a:off x="4332182" y="1804248"/>
                  <a:ext cx="1842235" cy="1059160"/>
                </a:xfrm>
                <a:prstGeom prst="roundRect">
                  <a:avLst/>
                </a:prstGeom>
                <a:noFill/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角丸四角形 13"/>
                <p:cNvSpPr/>
                <p:nvPr/>
              </p:nvSpPr>
              <p:spPr>
                <a:xfrm>
                  <a:off x="6174418" y="760076"/>
                  <a:ext cx="835186" cy="522085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角丸四角形 14"/>
                <p:cNvSpPr/>
                <p:nvPr/>
              </p:nvSpPr>
              <p:spPr>
                <a:xfrm>
                  <a:off x="6174418" y="1299649"/>
                  <a:ext cx="835186" cy="522085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角丸四角形 15"/>
                <p:cNvSpPr/>
                <p:nvPr/>
              </p:nvSpPr>
              <p:spPr>
                <a:xfrm>
                  <a:off x="6174418" y="1821734"/>
                  <a:ext cx="835186" cy="522087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角丸四角形 16"/>
                <p:cNvSpPr/>
                <p:nvPr/>
              </p:nvSpPr>
              <p:spPr>
                <a:xfrm>
                  <a:off x="6174418" y="2343821"/>
                  <a:ext cx="835186" cy="524584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角丸四角形 17"/>
                <p:cNvSpPr/>
                <p:nvPr/>
              </p:nvSpPr>
              <p:spPr>
                <a:xfrm>
                  <a:off x="6174418" y="2868405"/>
                  <a:ext cx="835186" cy="522085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角丸四角形 18"/>
                <p:cNvSpPr/>
                <p:nvPr/>
              </p:nvSpPr>
              <p:spPr>
                <a:xfrm>
                  <a:off x="6174418" y="3390490"/>
                  <a:ext cx="835186" cy="522087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円/楕円 19"/>
                <p:cNvSpPr/>
                <p:nvPr/>
              </p:nvSpPr>
              <p:spPr>
                <a:xfrm>
                  <a:off x="7009603" y="1829229"/>
                  <a:ext cx="1504543" cy="1034180"/>
                </a:xfrm>
                <a:prstGeom prst="ellipse">
                  <a:avLst/>
                </a:prstGeom>
                <a:noFill/>
                <a:ln w="635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角丸四角形 20"/>
                <p:cNvSpPr/>
                <p:nvPr/>
              </p:nvSpPr>
              <p:spPr>
                <a:xfrm>
                  <a:off x="7009603" y="1282162"/>
                  <a:ext cx="835187" cy="522087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角丸四角形 21"/>
                <p:cNvSpPr/>
                <p:nvPr/>
              </p:nvSpPr>
              <p:spPr>
                <a:xfrm>
                  <a:off x="7009603" y="760076"/>
                  <a:ext cx="835187" cy="522085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角丸四角形 22"/>
                <p:cNvSpPr/>
                <p:nvPr/>
              </p:nvSpPr>
              <p:spPr>
                <a:xfrm>
                  <a:off x="7844791" y="1282162"/>
                  <a:ext cx="835186" cy="522087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角丸四角形 23"/>
                <p:cNvSpPr/>
                <p:nvPr/>
              </p:nvSpPr>
              <p:spPr>
                <a:xfrm>
                  <a:off x="7844791" y="760076"/>
                  <a:ext cx="835186" cy="522085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角丸四角形 24"/>
                <p:cNvSpPr/>
                <p:nvPr/>
              </p:nvSpPr>
              <p:spPr>
                <a:xfrm>
                  <a:off x="7009603" y="3385494"/>
                  <a:ext cx="835187" cy="522087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角丸四角形 25"/>
                <p:cNvSpPr/>
                <p:nvPr/>
              </p:nvSpPr>
              <p:spPr>
                <a:xfrm>
                  <a:off x="7009603" y="2863409"/>
                  <a:ext cx="835187" cy="522085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角丸四角形 26"/>
                <p:cNvSpPr/>
                <p:nvPr/>
              </p:nvSpPr>
              <p:spPr>
                <a:xfrm>
                  <a:off x="7844791" y="3385494"/>
                  <a:ext cx="835186" cy="522087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角丸四角形 27"/>
                <p:cNvSpPr/>
                <p:nvPr/>
              </p:nvSpPr>
              <p:spPr>
                <a:xfrm>
                  <a:off x="7844791" y="2863409"/>
                  <a:ext cx="835186" cy="522085"/>
                </a:xfrm>
                <a:prstGeom prst="round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endParaRPr lang="ja-JP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190" name="テキスト ボックス 32"/>
                <p:cNvSpPr txBox="1">
                  <a:spLocks noChangeArrowheads="1"/>
                </p:cNvSpPr>
                <p:nvPr/>
              </p:nvSpPr>
              <p:spPr bwMode="auto">
                <a:xfrm>
                  <a:off x="826702" y="315943"/>
                  <a:ext cx="1751230" cy="450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Epidermis</a:t>
                  </a:r>
                  <a:endParaRPr lang="ja-JP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9191" name="テキスト ボックス 33"/>
                <p:cNvSpPr txBox="1">
                  <a:spLocks noChangeArrowheads="1"/>
                </p:cNvSpPr>
                <p:nvPr/>
              </p:nvSpPr>
              <p:spPr bwMode="auto">
                <a:xfrm>
                  <a:off x="4272332" y="-60366"/>
                  <a:ext cx="1279324" cy="450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Cortex</a:t>
                  </a:r>
                  <a:endParaRPr lang="ja-JP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9192" name="テキスト ボックス 34"/>
                <p:cNvSpPr txBox="1">
                  <a:spLocks noChangeArrowheads="1"/>
                </p:cNvSpPr>
                <p:nvPr/>
              </p:nvSpPr>
              <p:spPr bwMode="auto">
                <a:xfrm>
                  <a:off x="5605270" y="392894"/>
                  <a:ext cx="1997841" cy="450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Endodermis</a:t>
                  </a:r>
                  <a:endParaRPr lang="ja-JP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9193" name="テキスト ボックス 35"/>
                <p:cNvSpPr txBox="1">
                  <a:spLocks noChangeArrowheads="1"/>
                </p:cNvSpPr>
                <p:nvPr/>
              </p:nvSpPr>
              <p:spPr bwMode="auto">
                <a:xfrm>
                  <a:off x="8096116" y="1950706"/>
                  <a:ext cx="1279324" cy="450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Xylem</a:t>
                  </a:r>
                  <a:endParaRPr lang="ja-JP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9194" name="テキスト ボックス 37"/>
                <p:cNvSpPr txBox="1">
                  <a:spLocks noChangeArrowheads="1"/>
                </p:cNvSpPr>
                <p:nvPr/>
              </p:nvSpPr>
              <p:spPr bwMode="auto">
                <a:xfrm>
                  <a:off x="1118070" y="3947781"/>
                  <a:ext cx="1989976" cy="7544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>
                      <a:solidFill>
                        <a:srgbClr val="000000"/>
                      </a:solidFill>
                      <a:latin typeface="ＭＳ Ｐゴシック" panose="020B0600070205080204" pitchFamily="50" charset="-128"/>
                    </a:rPr>
                    <a:t>PIP2s</a:t>
                  </a:r>
                </a:p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400">
                      <a:solidFill>
                        <a:srgbClr val="000000"/>
                      </a:solidFill>
                      <a:latin typeface="ＭＳ Ｐゴシック" panose="020B0600070205080204" pitchFamily="50" charset="-128"/>
                    </a:rPr>
                    <a:t>（</a:t>
                  </a:r>
                  <a:r>
                    <a:rPr lang="en-US" altLang="ja-JP" sz="1400">
                      <a:solidFill>
                        <a:srgbClr val="000000"/>
                      </a:solidFill>
                      <a:latin typeface="ＭＳ Ｐゴシック" panose="020B0600070205080204" pitchFamily="50" charset="-128"/>
                    </a:rPr>
                    <a:t>HvPIP2;2)</a:t>
                  </a:r>
                  <a:endParaRPr lang="ja-JP" altLang="en-US" sz="1400">
                    <a:solidFill>
                      <a:srgbClr val="000000"/>
                    </a:solidFill>
                    <a:latin typeface="ＭＳ Ｐゴシック" panose="020B0600070205080204" pitchFamily="50" charset="-128"/>
                  </a:endParaRPr>
                </a:p>
              </p:txBody>
            </p:sp>
            <p:sp>
              <p:nvSpPr>
                <p:cNvPr id="219195" name="テキスト ボックス 38"/>
                <p:cNvSpPr txBox="1">
                  <a:spLocks noChangeArrowheads="1"/>
                </p:cNvSpPr>
                <p:nvPr/>
              </p:nvSpPr>
              <p:spPr bwMode="auto">
                <a:xfrm>
                  <a:off x="3940215" y="3947781"/>
                  <a:ext cx="1184943" cy="450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>
                      <a:solidFill>
                        <a:srgbClr val="000000"/>
                      </a:solidFill>
                      <a:latin typeface="ＭＳ Ｐゴシック" panose="020B0600070205080204" pitchFamily="50" charset="-128"/>
                    </a:rPr>
                    <a:t>PIP1s</a:t>
                  </a:r>
                </a:p>
              </p:txBody>
            </p:sp>
            <p:sp>
              <p:nvSpPr>
                <p:cNvPr id="219196" name="テキスト ボックス 39"/>
                <p:cNvSpPr txBox="1">
                  <a:spLocks noChangeArrowheads="1"/>
                </p:cNvSpPr>
                <p:nvPr/>
              </p:nvSpPr>
              <p:spPr bwMode="auto">
                <a:xfrm>
                  <a:off x="6391639" y="4018978"/>
                  <a:ext cx="2442345" cy="450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>
                      <a:solidFill>
                        <a:srgbClr val="000000"/>
                      </a:solidFill>
                      <a:latin typeface="ＭＳ Ｐゴシック" panose="020B0600070205080204" pitchFamily="50" charset="-128"/>
                    </a:rPr>
                    <a:t>Co-expression</a:t>
                  </a:r>
                  <a:endParaRPr lang="ja-JP" altLang="en-US" sz="1400">
                    <a:solidFill>
                      <a:srgbClr val="000000"/>
                    </a:solidFill>
                    <a:latin typeface="ＭＳ Ｐゴシック" panose="020B0600070205080204" pitchFamily="50" charset="-128"/>
                  </a:endParaRPr>
                </a:p>
              </p:txBody>
            </p:sp>
            <p:sp>
              <p:nvSpPr>
                <p:cNvPr id="219197" name="テキスト ボックス 43"/>
                <p:cNvSpPr txBox="1">
                  <a:spLocks noChangeArrowheads="1"/>
                </p:cNvSpPr>
                <p:nvPr/>
              </p:nvSpPr>
              <p:spPr bwMode="auto">
                <a:xfrm>
                  <a:off x="2553264" y="1964240"/>
                  <a:ext cx="3548791" cy="3847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100">
                      <a:solidFill>
                        <a:srgbClr val="000000"/>
                      </a:solidFill>
                      <a:latin typeface="ＭＳ Ｐゴシック" panose="020B0600070205080204" pitchFamily="50" charset="-128"/>
                    </a:rPr>
                    <a:t>&lt;Apoplastic or Symplastic &gt;</a:t>
                  </a:r>
                </a:p>
              </p:txBody>
            </p:sp>
            <p:sp>
              <p:nvSpPr>
                <p:cNvPr id="219198" name="テキスト ボックス 44"/>
                <p:cNvSpPr txBox="1">
                  <a:spLocks noChangeArrowheads="1"/>
                </p:cNvSpPr>
                <p:nvPr/>
              </p:nvSpPr>
              <p:spPr bwMode="auto">
                <a:xfrm>
                  <a:off x="-259835" y="4698866"/>
                  <a:ext cx="9710220" cy="581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2000">
                      <a:solidFill>
                        <a:srgbClr val="000000"/>
                      </a:solidFill>
                      <a:latin typeface="ＭＳ Ｐゴシック" panose="020B0600070205080204" pitchFamily="50" charset="-128"/>
                    </a:rPr>
                    <a:t>Regulation via interaction (tissue-dependent)</a:t>
                  </a:r>
                </a:p>
              </p:txBody>
            </p:sp>
            <p:sp>
              <p:nvSpPr>
                <p:cNvPr id="219199" name="テキスト ボックス 49"/>
                <p:cNvSpPr txBox="1">
                  <a:spLocks noChangeArrowheads="1"/>
                </p:cNvSpPr>
                <p:nvPr/>
              </p:nvSpPr>
              <p:spPr bwMode="auto">
                <a:xfrm>
                  <a:off x="475436" y="654111"/>
                  <a:ext cx="956493" cy="450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H</a:t>
                  </a:r>
                  <a:r>
                    <a:rPr lang="en-US" altLang="ja-JP" sz="1400" baseline="-250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en-US" altLang="ja-JP" sz="14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O</a:t>
                  </a:r>
                  <a:endParaRPr lang="ja-JP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7" name="角丸四角形 46"/>
                <p:cNvSpPr/>
                <p:nvPr/>
              </p:nvSpPr>
              <p:spPr>
                <a:xfrm>
                  <a:off x="258765" y="2351314"/>
                  <a:ext cx="2261335" cy="524584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01AF1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r>
                    <a:rPr lang="en-US" altLang="ja-JP" sz="1100" dirty="0">
                      <a:solidFill>
                        <a:prstClr val="black"/>
                      </a:solidFill>
                    </a:rPr>
                    <a:t>Root </a:t>
                  </a:r>
                  <a:r>
                    <a:rPr lang="en-US" altLang="ja-JP" sz="1000" dirty="0">
                      <a:solidFill>
                        <a:prstClr val="black"/>
                      </a:solidFill>
                    </a:rPr>
                    <a:t>hair</a:t>
                  </a:r>
                  <a:endParaRPr lang="ja-JP" altLang="en-US" sz="1400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9" name="直線矢印コネクタ 48"/>
                <p:cNvCxnSpPr/>
                <p:nvPr/>
              </p:nvCxnSpPr>
              <p:spPr>
                <a:xfrm rot="16200000" flipV="1">
                  <a:off x="204422" y="1809630"/>
                  <a:ext cx="1353926" cy="39196"/>
                </a:xfrm>
                <a:prstGeom prst="straightConnector1">
                  <a:avLst/>
                </a:prstGeom>
                <a:ln w="50800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矢印コネクタ 30"/>
                <p:cNvCxnSpPr/>
                <p:nvPr/>
              </p:nvCxnSpPr>
              <p:spPr>
                <a:xfrm flipV="1">
                  <a:off x="900983" y="2478714"/>
                  <a:ext cx="6735764" cy="2497"/>
                </a:xfrm>
                <a:prstGeom prst="straightConnector1">
                  <a:avLst/>
                </a:prstGeom>
                <a:ln w="508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9162" name="テキスト ボックス 87"/>
              <p:cNvSpPr txBox="1">
                <a:spLocks noChangeArrowheads="1"/>
              </p:cNvSpPr>
              <p:nvPr/>
            </p:nvSpPr>
            <p:spPr bwMode="auto">
              <a:xfrm>
                <a:off x="233363" y="3112736"/>
                <a:ext cx="1455772" cy="36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2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Barely root</a:t>
                </a:r>
                <a:endParaRPr lang="ja-JP" altLang="en-US" sz="20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219160" name="Picture 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00" y="3459163"/>
              <a:ext cx="4183063" cy="339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正方形/長方形 51"/>
          <p:cNvSpPr/>
          <p:nvPr/>
        </p:nvSpPr>
        <p:spPr>
          <a:xfrm>
            <a:off x="636588" y="244475"/>
            <a:ext cx="7962900" cy="479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ja-JP" sz="2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and co-expression of  PIP1 and PIP2</a:t>
            </a:r>
          </a:p>
        </p:txBody>
      </p:sp>
      <p:sp>
        <p:nvSpPr>
          <p:cNvPr id="219141" name="テキスト ボックス 100"/>
          <p:cNvSpPr txBox="1">
            <a:spLocks noChangeArrowheads="1"/>
          </p:cNvSpPr>
          <p:nvPr/>
        </p:nvSpPr>
        <p:spPr bwMode="auto">
          <a:xfrm>
            <a:off x="250825" y="981075"/>
            <a:ext cx="2297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Times New Roman" panose="02020603050405020304" pitchFamily="18" charset="0"/>
              </a:rPr>
              <a:t>Xenopus oocytes</a:t>
            </a:r>
          </a:p>
        </p:txBody>
      </p:sp>
      <p:grpSp>
        <p:nvGrpSpPr>
          <p:cNvPr id="219142" name="グループ化 64"/>
          <p:cNvGrpSpPr>
            <a:grpSpLocks/>
          </p:cNvGrpSpPr>
          <p:nvPr/>
        </p:nvGrpSpPr>
        <p:grpSpPr bwMode="auto">
          <a:xfrm>
            <a:off x="3935413" y="1703388"/>
            <a:ext cx="4365625" cy="762000"/>
            <a:chOff x="3935413" y="1703388"/>
            <a:chExt cx="4365905" cy="762000"/>
          </a:xfrm>
        </p:grpSpPr>
        <p:grpSp>
          <p:nvGrpSpPr>
            <p:cNvPr id="219152" name="グループ化 28"/>
            <p:cNvGrpSpPr>
              <a:grpSpLocks/>
            </p:cNvGrpSpPr>
            <p:nvPr/>
          </p:nvGrpSpPr>
          <p:grpSpPr bwMode="auto">
            <a:xfrm>
              <a:off x="6662738" y="1703388"/>
              <a:ext cx="712787" cy="323850"/>
              <a:chOff x="6457950" y="1336675"/>
              <a:chExt cx="984250" cy="323850"/>
            </a:xfrm>
          </p:grpSpPr>
          <p:sp>
            <p:nvSpPr>
              <p:cNvPr id="104" name="フローチャート : 直接アクセス記憶 103"/>
              <p:cNvSpPr/>
              <p:nvPr/>
            </p:nvSpPr>
            <p:spPr bwMode="auto">
              <a:xfrm>
                <a:off x="6688376" y="1498600"/>
                <a:ext cx="754129" cy="161925"/>
              </a:xfrm>
              <a:prstGeom prst="flowChartMagneticDrum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•"/>
                  <a:defRPr/>
                </a:pPr>
                <a:endParaRPr lang="ja-JP" altLang="en-US" sz="3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フローチャート : 直接アクセス記憶 104"/>
              <p:cNvSpPr/>
              <p:nvPr/>
            </p:nvSpPr>
            <p:spPr bwMode="auto">
              <a:xfrm>
                <a:off x="6688376" y="1336675"/>
                <a:ext cx="754129" cy="161925"/>
              </a:xfrm>
              <a:prstGeom prst="flowChartMagneticDrum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•"/>
                  <a:defRPr/>
                </a:pPr>
                <a:endParaRPr lang="ja-JP" altLang="en-US" sz="3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フローチャート : 直接アクセス記憶 105"/>
              <p:cNvSpPr/>
              <p:nvPr/>
            </p:nvSpPr>
            <p:spPr bwMode="auto">
              <a:xfrm>
                <a:off x="6458192" y="1336675"/>
                <a:ext cx="751936" cy="161925"/>
              </a:xfrm>
              <a:prstGeom prst="flowChartMagneticDrum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•"/>
                  <a:defRPr/>
                </a:pPr>
                <a:endParaRPr lang="ja-JP" altLang="en-US" sz="3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フローチャート : 直接アクセス記憶 106"/>
              <p:cNvSpPr/>
              <p:nvPr/>
            </p:nvSpPr>
            <p:spPr bwMode="auto">
              <a:xfrm>
                <a:off x="6458192" y="1498600"/>
                <a:ext cx="751936" cy="161925"/>
              </a:xfrm>
              <a:prstGeom prst="flowChartMagneticDrum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•"/>
                  <a:defRPr/>
                </a:pPr>
                <a:endParaRPr lang="ja-JP" altLang="en-US" sz="3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9153" name="テキスト ボックス 35"/>
            <p:cNvSpPr txBox="1">
              <a:spLocks noChangeArrowheads="1"/>
            </p:cNvSpPr>
            <p:nvPr/>
          </p:nvSpPr>
          <p:spPr bwMode="auto">
            <a:xfrm>
              <a:off x="6269038" y="2033588"/>
              <a:ext cx="2032280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</a:rPr>
                <a:t>Homo-tetramer</a:t>
              </a:r>
              <a:endParaRPr lang="ja-JP" altLang="en-US" sz="1800" b="1" u="sng">
                <a:solidFill>
                  <a:srgbClr val="000000"/>
                </a:solidFill>
              </a:endParaRPr>
            </a:p>
          </p:txBody>
        </p:sp>
        <p:cxnSp>
          <p:nvCxnSpPr>
            <p:cNvPr id="116" name="直線矢印コネクタ 115"/>
            <p:cNvCxnSpPr/>
            <p:nvPr/>
          </p:nvCxnSpPr>
          <p:spPr>
            <a:xfrm flipV="1">
              <a:off x="3935413" y="1973263"/>
              <a:ext cx="2424267" cy="492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19143" name="グループ化 65"/>
          <p:cNvGrpSpPr>
            <a:grpSpLocks/>
          </p:cNvGrpSpPr>
          <p:nvPr/>
        </p:nvGrpSpPr>
        <p:grpSpPr bwMode="auto">
          <a:xfrm>
            <a:off x="4716463" y="2387600"/>
            <a:ext cx="4427537" cy="706438"/>
            <a:chOff x="4716463" y="2387600"/>
            <a:chExt cx="4427537" cy="706757"/>
          </a:xfrm>
        </p:grpSpPr>
        <p:grpSp>
          <p:nvGrpSpPr>
            <p:cNvPr id="219145" name="グループ化 23"/>
            <p:cNvGrpSpPr>
              <a:grpSpLocks/>
            </p:cNvGrpSpPr>
            <p:nvPr/>
          </p:nvGrpSpPr>
          <p:grpSpPr bwMode="auto">
            <a:xfrm>
              <a:off x="6667500" y="2387600"/>
              <a:ext cx="741363" cy="327025"/>
              <a:chOff x="5286375" y="6286500"/>
              <a:chExt cx="911225" cy="285750"/>
            </a:xfrm>
          </p:grpSpPr>
          <p:sp>
            <p:nvSpPr>
              <p:cNvPr id="109" name="フローチャート : 直接アクセス記憶 108"/>
              <p:cNvSpPr/>
              <p:nvPr/>
            </p:nvSpPr>
            <p:spPr bwMode="auto">
              <a:xfrm>
                <a:off x="5501010" y="6286500"/>
                <a:ext cx="696590" cy="142940"/>
              </a:xfrm>
              <a:prstGeom prst="flowChartMagneticDrum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•"/>
                  <a:defRPr/>
                </a:pPr>
                <a:endParaRPr lang="ja-JP" altLang="en-US" sz="36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フローチャート : 直接アクセス記憶 109"/>
              <p:cNvSpPr/>
              <p:nvPr/>
            </p:nvSpPr>
            <p:spPr bwMode="auto">
              <a:xfrm>
                <a:off x="5286375" y="6286500"/>
                <a:ext cx="698540" cy="142940"/>
              </a:xfrm>
              <a:prstGeom prst="flowChartMagneticDrum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•"/>
                  <a:defRPr/>
                </a:pPr>
                <a:endParaRPr lang="ja-JP" altLang="en-US" sz="36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フローチャート : 直接アクセス記憶 110"/>
              <p:cNvSpPr/>
              <p:nvPr/>
            </p:nvSpPr>
            <p:spPr bwMode="auto">
              <a:xfrm>
                <a:off x="5501010" y="6429440"/>
                <a:ext cx="696590" cy="142939"/>
              </a:xfrm>
              <a:prstGeom prst="flowChartMagneticDrum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•"/>
                  <a:defRPr/>
                </a:pPr>
                <a:endParaRPr lang="ja-JP" altLang="en-US" sz="36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フローチャート : 直接アクセス記憶 111"/>
              <p:cNvSpPr/>
              <p:nvPr/>
            </p:nvSpPr>
            <p:spPr bwMode="auto">
              <a:xfrm>
                <a:off x="5286375" y="6429440"/>
                <a:ext cx="696590" cy="142939"/>
              </a:xfrm>
              <a:prstGeom prst="flowChartMagneticDrum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•"/>
                  <a:defRPr/>
                </a:pPr>
                <a:endParaRPr lang="ja-JP" altLang="en-US" sz="3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9146" name="テキスト ボックス 35"/>
            <p:cNvSpPr txBox="1">
              <a:spLocks noChangeArrowheads="1"/>
            </p:cNvSpPr>
            <p:nvPr/>
          </p:nvSpPr>
          <p:spPr bwMode="auto">
            <a:xfrm>
              <a:off x="6104965" y="2752725"/>
              <a:ext cx="3039035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</a:rPr>
                <a:t>Hetero-tetramer</a:t>
              </a:r>
              <a:endParaRPr lang="ja-JP" altLang="en-US" sz="1800">
                <a:solidFill>
                  <a:srgbClr val="000000"/>
                </a:solidFill>
              </a:endParaRPr>
            </a:p>
          </p:txBody>
        </p:sp>
        <p:cxnSp>
          <p:nvCxnSpPr>
            <p:cNvPr id="118" name="直線矢印コネクタ 117"/>
            <p:cNvCxnSpPr/>
            <p:nvPr/>
          </p:nvCxnSpPr>
          <p:spPr>
            <a:xfrm flipV="1">
              <a:off x="4716463" y="2630598"/>
              <a:ext cx="1746250" cy="1334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9144" name="テキスト ボックス 66"/>
          <p:cNvSpPr txBox="1">
            <a:spLocks noChangeArrowheads="1"/>
          </p:cNvSpPr>
          <p:nvPr/>
        </p:nvSpPr>
        <p:spPr bwMode="auto">
          <a:xfrm>
            <a:off x="1541463" y="2867025"/>
            <a:ext cx="1263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900">
                <a:solidFill>
                  <a:srgbClr val="000000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ja-JP" sz="900">
                <a:solidFill>
                  <a:srgbClr val="000000"/>
                </a:solidFill>
                <a:latin typeface="Times New Roman" panose="02020603050405020304" pitchFamily="18" charset="0"/>
              </a:rPr>
              <a:t>Injection</a:t>
            </a:r>
            <a:r>
              <a:rPr lang="ja-JP" altLang="en-US" sz="900">
                <a:solidFill>
                  <a:srgbClr val="000000"/>
                </a:solidFill>
                <a:latin typeface="Times New Roman" panose="02020603050405020304" pitchFamily="18" charset="0"/>
              </a:rPr>
              <a:t>した</a:t>
            </a:r>
            <a:r>
              <a:rPr lang="en-US" altLang="ja-JP" sz="900">
                <a:solidFill>
                  <a:srgbClr val="000000"/>
                </a:solidFill>
                <a:latin typeface="Times New Roman" panose="02020603050405020304" pitchFamily="18" charset="0"/>
              </a:rPr>
              <a:t>RNA</a:t>
            </a:r>
            <a:r>
              <a:rPr lang="ja-JP" altLang="en-US" sz="900">
                <a:solidFill>
                  <a:srgbClr val="000000"/>
                </a:solidFill>
                <a:latin typeface="Times New Roman" panose="02020603050405020304" pitchFamily="18" charset="0"/>
              </a:rPr>
              <a:t>量）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3"/>
          <p:cNvSpPr txBox="1">
            <a:spLocks noChangeArrowheads="1"/>
          </p:cNvSpPr>
          <p:nvPr/>
        </p:nvSpPr>
        <p:spPr bwMode="auto">
          <a:xfrm>
            <a:off x="528638" y="328613"/>
            <a:ext cx="370046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ＭＳ Ｐゴシック" panose="020B0600070205080204" pitchFamily="50" charset="-128"/>
                <a:ea typeface="ヒラギノ丸ゴ Pro W4"/>
                <a:cs typeface="ヒラギノ丸ゴ Pro W4"/>
              </a:rPr>
              <a:t>From aquaporin research…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ja-JP" sz="2400">
              <a:solidFill>
                <a:srgbClr val="000000"/>
              </a:solidFill>
              <a:latin typeface="ＭＳ Ｐゴシック" panose="020B0600070205080204" pitchFamily="50" charset="-128"/>
              <a:ea typeface="ヒラギノ丸ゴ Pro W4"/>
              <a:cs typeface="ヒラギノ丸ゴ Pro W4"/>
            </a:endParaRPr>
          </a:p>
        </p:txBody>
      </p:sp>
      <p:sp>
        <p:nvSpPr>
          <p:cNvPr id="221187" name="テキスト ボックス 3"/>
          <p:cNvSpPr txBox="1">
            <a:spLocks noChangeArrowheads="1"/>
          </p:cNvSpPr>
          <p:nvPr/>
        </p:nvSpPr>
        <p:spPr bwMode="auto">
          <a:xfrm>
            <a:off x="473075" y="4305300"/>
            <a:ext cx="33448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z="2800">
                <a:solidFill>
                  <a:srgbClr val="000000"/>
                </a:solidFill>
                <a:latin typeface="ＭＳ Ｐゴシック" panose="020B0600070205080204" pitchFamily="50" charset="-128"/>
              </a:rPr>
              <a:t>High quality flowers and fruits</a:t>
            </a:r>
          </a:p>
        </p:txBody>
      </p:sp>
      <p:pic>
        <p:nvPicPr>
          <p:cNvPr id="2211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577975"/>
            <a:ext cx="30289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1179513"/>
            <a:ext cx="379730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0" name="Text Box 12"/>
          <p:cNvSpPr txBox="1">
            <a:spLocks noChangeArrowheads="1"/>
          </p:cNvSpPr>
          <p:nvPr/>
        </p:nvSpPr>
        <p:spPr bwMode="auto">
          <a:xfrm>
            <a:off x="7239000" y="1200150"/>
            <a:ext cx="14144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FF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CO</a:t>
            </a:r>
            <a:r>
              <a:rPr lang="en-US" altLang="ja-JP" sz="3600" baseline="-25000">
                <a:solidFill>
                  <a:srgbClr val="FF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</a:t>
            </a:r>
            <a:r>
              <a:rPr lang="en-US" altLang="ja-JP" sz="3600">
                <a:solidFill>
                  <a:srgbClr val="FF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↑</a:t>
            </a:r>
          </a:p>
        </p:txBody>
      </p:sp>
      <p:sp>
        <p:nvSpPr>
          <p:cNvPr id="221191" name="Text Box 13"/>
          <p:cNvSpPr txBox="1">
            <a:spLocks noChangeArrowheads="1"/>
          </p:cNvSpPr>
          <p:nvPr/>
        </p:nvSpPr>
        <p:spPr bwMode="auto">
          <a:xfrm>
            <a:off x="7364413" y="3228975"/>
            <a:ext cx="14255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3600">
                <a:solidFill>
                  <a:srgbClr val="3366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</a:t>
            </a:r>
            <a:r>
              <a:rPr lang="en-US" altLang="ja-JP" sz="3600" baseline="-25000">
                <a:solidFill>
                  <a:srgbClr val="3366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</a:t>
            </a:r>
            <a:r>
              <a:rPr lang="en-US" altLang="ja-JP" sz="3600">
                <a:solidFill>
                  <a:srgbClr val="3366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O↑</a:t>
            </a:r>
          </a:p>
        </p:txBody>
      </p:sp>
      <p:sp>
        <p:nvSpPr>
          <p:cNvPr id="221192" name="テキスト ボックス 9"/>
          <p:cNvSpPr txBox="1">
            <a:spLocks noChangeArrowheads="1"/>
          </p:cNvSpPr>
          <p:nvPr/>
        </p:nvSpPr>
        <p:spPr bwMode="auto">
          <a:xfrm>
            <a:off x="4154488" y="4283075"/>
            <a:ext cx="47259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z="2800">
                <a:solidFill>
                  <a:srgbClr val="000000"/>
                </a:solidFill>
                <a:latin typeface="ＭＳ Ｐゴシック" panose="020B0600070205080204" pitchFamily="50" charset="-128"/>
              </a:rPr>
              <a:t>Drought/salt tolerant crops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z="2800">
                <a:solidFill>
                  <a:srgbClr val="000000"/>
                </a:solidFill>
                <a:latin typeface="ＭＳ Ｐゴシック" panose="020B0600070205080204" pitchFamily="50" charset="-128"/>
              </a:rPr>
              <a:t>High water usage crops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z="2800">
                <a:solidFill>
                  <a:srgbClr val="000000"/>
                </a:solidFill>
                <a:latin typeface="ＭＳ Ｐゴシック" panose="020B0600070205080204" pitchFamily="50" charset="-128"/>
              </a:rPr>
              <a:t>High CO</a:t>
            </a:r>
            <a:r>
              <a:rPr lang="en-US" altLang="ja-JP" sz="2800" baseline="-25000">
                <a:solidFill>
                  <a:srgbClr val="000000"/>
                </a:solidFill>
                <a:latin typeface="ＭＳ Ｐゴシック" panose="020B0600070205080204" pitchFamily="50" charset="-128"/>
              </a:rPr>
              <a:t>2</a:t>
            </a:r>
            <a:r>
              <a:rPr lang="en-US" altLang="ja-JP" sz="2800">
                <a:solidFill>
                  <a:srgbClr val="000000"/>
                </a:solidFill>
                <a:latin typeface="ＭＳ Ｐゴシック" panose="020B0600070205080204" pitchFamily="50" charset="-128"/>
              </a:rPr>
              <a:t> fixing plants</a:t>
            </a:r>
            <a:br>
              <a:rPr lang="en-US" altLang="ja-JP" sz="2800">
                <a:solidFill>
                  <a:srgbClr val="000000"/>
                </a:solidFill>
                <a:latin typeface="ＭＳ Ｐゴシック" panose="020B0600070205080204" pitchFamily="50" charset="-128"/>
              </a:rPr>
            </a:br>
            <a:r>
              <a:rPr lang="en-US" altLang="ja-JP" sz="2800">
                <a:solidFill>
                  <a:srgbClr val="000000"/>
                </a:solidFill>
                <a:latin typeface="ＭＳ Ｐゴシック" panose="020B0600070205080204" pitchFamily="50" charset="-128"/>
              </a:rPr>
              <a:t>(We are investigation some CO</a:t>
            </a:r>
            <a:r>
              <a:rPr lang="en-US" altLang="ja-JP" sz="2800" baseline="-25000">
                <a:solidFill>
                  <a:srgbClr val="000000"/>
                </a:solidFill>
                <a:latin typeface="ＭＳ Ｐゴシック" panose="020B0600070205080204" pitchFamily="50" charset="-128"/>
              </a:rPr>
              <a:t>2</a:t>
            </a:r>
            <a:r>
              <a:rPr lang="en-US" altLang="ja-JP" sz="2800">
                <a:solidFill>
                  <a:srgbClr val="000000"/>
                </a:solidFill>
                <a:latin typeface="ＭＳ Ｐゴシック" panose="020B0600070205080204" pitchFamily="50" charset="-128"/>
              </a:rPr>
              <a:t>-permeable aquaporins)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6575" y="312738"/>
            <a:ext cx="7772400" cy="8842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 reading in the next class </a:t>
            </a:r>
            <a:r>
              <a:rPr lang="en-US" altLang="ja-JP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(May 15)</a:t>
            </a:r>
            <a:r>
              <a:rPr lang="en-US" altLang="ja-JP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次回課題論文</a:t>
            </a:r>
          </a:p>
        </p:txBody>
      </p:sp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290513" y="1462088"/>
            <a:ext cx="8713787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  <a:latin typeface="Arial" panose="020B0604020202020204" pitchFamily="34" charset="0"/>
              </a:rPr>
              <a:t>Cytosolic pH regulates root water transport during anoxic stress through gating of aquaporins.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  <a:latin typeface="Arial" panose="020B0604020202020204" pitchFamily="34" charset="0"/>
              </a:rPr>
              <a:t>Nature 425:393-397 (2003)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Colette Tournaire-Roux, Moira Sutka, He´ le`ne Javot, Elisabeth Gout,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Patricia Gerbeau, Doan-Trung Luu, Richard Bligny, &amp; Christophe</a:t>
            </a:r>
            <a:r>
              <a:rPr lang="ja-JP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800">
                <a:solidFill>
                  <a:srgbClr val="000000"/>
                </a:solidFill>
                <a:latin typeface="Arial" panose="020B0604020202020204" pitchFamily="34" charset="0"/>
              </a:rPr>
              <a:t>Maurel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296863" y="3933825"/>
            <a:ext cx="82518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</a:rPr>
              <a:t>Students will be asked to explain figures, in addition to small test.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>
                <a:solidFill>
                  <a:srgbClr val="000000"/>
                </a:solidFill>
                <a:latin typeface="Arial" panose="020B0604020202020204" pitchFamily="34" charset="0"/>
              </a:rPr>
              <a:t>小テストのほか、各自、論文の図の説明もできるように理解してくること．</a:t>
            </a:r>
            <a:endParaRPr lang="en-US" altLang="ja-JP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3"/>
          <p:cNvSpPr txBox="1">
            <a:spLocks noChangeArrowheads="1"/>
          </p:cNvSpPr>
          <p:nvPr/>
        </p:nvSpPr>
        <p:spPr bwMode="auto">
          <a:xfrm>
            <a:off x="571500" y="642938"/>
            <a:ext cx="8147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Arial" panose="020B0604020202020204" pitchFamily="34" charset="0"/>
              </a:rPr>
              <a:t>水があっても根が水を吸えなくなるという現象</a:t>
            </a:r>
            <a:endParaRPr lang="en-US" altLang="ja-JP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  <a:latin typeface="Arial" panose="020B0604020202020204" pitchFamily="34" charset="0"/>
              </a:rPr>
              <a:t>Inhibition of water absorption under flood.</a:t>
            </a:r>
          </a:p>
        </p:txBody>
      </p:sp>
      <p:sp>
        <p:nvSpPr>
          <p:cNvPr id="33" name="テキスト ボックス 32"/>
          <p:cNvSpPr txBox="1">
            <a:spLocks noChangeArrowheads="1"/>
          </p:cNvSpPr>
          <p:nvPr/>
        </p:nvSpPr>
        <p:spPr bwMode="auto">
          <a:xfrm>
            <a:off x="285750" y="4071938"/>
            <a:ext cx="8670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他にも・・・イネの場合、冷温下で根の吸水能力が低下／生長遅延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Also related to water uptake inhibition in rice under chilling.  </a:t>
            </a:r>
            <a:endParaRPr lang="ja-JP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25284" name="図 34" descr="itemfile7010706060851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1714500"/>
            <a:ext cx="1571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5" name="テキスト ボックス 33"/>
          <p:cNvSpPr txBox="1">
            <a:spLocks noChangeArrowheads="1"/>
          </p:cNvSpPr>
          <p:nvPr/>
        </p:nvSpPr>
        <p:spPr bwMode="auto">
          <a:xfrm>
            <a:off x="500063" y="1785938"/>
            <a:ext cx="6578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酸素不足（過湿／冠水）・・・畑作物の場合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呼吸が充分おこなえない　→　地上部のしおれ</a:t>
            </a:r>
          </a:p>
        </p:txBody>
      </p:sp>
      <p:sp>
        <p:nvSpPr>
          <p:cNvPr id="225286" name="テキスト ボックス 40"/>
          <p:cNvSpPr txBox="1">
            <a:spLocks noChangeArrowheads="1"/>
          </p:cNvSpPr>
          <p:nvPr/>
        </p:nvSpPr>
        <p:spPr bwMode="auto">
          <a:xfrm>
            <a:off x="1428750" y="2928938"/>
            <a:ext cx="5214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			</a:t>
            </a:r>
            <a:r>
              <a:rPr lang="ja-JP" altLang="en-US" sz="2000">
                <a:solidFill>
                  <a:srgbClr val="000000"/>
                </a:solidFill>
                <a:latin typeface="Arial" panose="020B0604020202020204" pitchFamily="34" charset="0"/>
              </a:rPr>
              <a:t>枝豆の被害例</a:t>
            </a:r>
            <a:endParaRPr lang="en-US" altLang="ja-JP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（</a:t>
            </a:r>
            <a:r>
              <a:rPr lang="en-US" altLang="ja-JP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2007</a:t>
            </a:r>
            <a:r>
              <a:rPr lang="ja-JP" altLang="en-US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年６月、鶴岡市</a:t>
            </a:r>
            <a:r>
              <a:rPr lang="en-US" altLang="ja-JP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140ha</a:t>
            </a:r>
            <a:r>
              <a:rPr lang="ja-JP" altLang="en-US" sz="1800">
                <a:solidFill>
                  <a:srgbClr val="000000"/>
                </a:solidFill>
                <a:latin typeface="ＭＳ Ｐゴシック" panose="020B0600070205080204" pitchFamily="50" charset="-128"/>
              </a:rPr>
              <a:t>、４８００万円の被害）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85750"/>
            <a:ext cx="2500313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1800" i="1" dirty="0" smtClean="0"/>
              <a:t>In vivo </a:t>
            </a:r>
            <a:r>
              <a:rPr lang="en-US" altLang="ja-JP" sz="1800" dirty="0" smtClean="0"/>
              <a:t>intracellular</a:t>
            </a:r>
            <a:r>
              <a:rPr lang="en-US" altLang="ja-JP" sz="1800" i="1" dirty="0" smtClean="0"/>
              <a:t> </a:t>
            </a:r>
            <a:r>
              <a:rPr lang="en-US" altLang="ja-JP" sz="1800" dirty="0" smtClean="0"/>
              <a:t>pH measurement</a:t>
            </a:r>
            <a:br>
              <a:rPr lang="en-US" altLang="ja-JP" sz="1800" dirty="0" smtClean="0"/>
            </a:br>
            <a:r>
              <a:rPr lang="ja-JP" altLang="en-US" sz="1800" dirty="0"/>
              <a:t>（</a:t>
            </a:r>
            <a:r>
              <a:rPr lang="ja-JP" altLang="en-US" sz="1800" dirty="0" smtClean="0"/>
              <a:t>非破壊細胞</a:t>
            </a:r>
            <a:r>
              <a:rPr lang="ja-JP" altLang="en-US" sz="1800" dirty="0"/>
              <a:t>内</a:t>
            </a:r>
            <a:r>
              <a:rPr lang="en-US" altLang="ja-JP" sz="1800" dirty="0" smtClean="0"/>
              <a:t>pH</a:t>
            </a:r>
            <a:r>
              <a:rPr lang="ja-JP" altLang="en-US" sz="1800" dirty="0" smtClean="0"/>
              <a:t>測定法）</a:t>
            </a:r>
            <a:endParaRPr lang="ja-JP" altLang="en-US" sz="1800" dirty="0"/>
          </a:p>
        </p:txBody>
      </p:sp>
      <p:sp>
        <p:nvSpPr>
          <p:cNvPr id="227331" name="テキスト ボックス 3"/>
          <p:cNvSpPr txBox="1">
            <a:spLocks noChangeArrowheads="1"/>
          </p:cNvSpPr>
          <p:nvPr/>
        </p:nvSpPr>
        <p:spPr bwMode="auto">
          <a:xfrm>
            <a:off x="285750" y="1428750"/>
            <a:ext cx="3176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B050"/>
                </a:solidFill>
              </a:rPr>
              <a:t>NMR: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aseline="30000">
                <a:solidFill>
                  <a:srgbClr val="00B050"/>
                </a:solidFill>
              </a:rPr>
              <a:t>31</a:t>
            </a:r>
            <a:r>
              <a:rPr lang="en-US" altLang="ja-JP" sz="1800">
                <a:solidFill>
                  <a:srgbClr val="00B050"/>
                </a:solidFill>
              </a:rPr>
              <a:t>P-nuclear magnetic resonance</a:t>
            </a:r>
            <a:endParaRPr lang="ja-JP" altLang="en-US" sz="1800">
              <a:solidFill>
                <a:srgbClr val="00B050"/>
              </a:solidFill>
            </a:endParaRPr>
          </a:p>
        </p:txBody>
      </p:sp>
      <p:sp>
        <p:nvSpPr>
          <p:cNvPr id="227332" name="テキスト ボックス 4"/>
          <p:cNvSpPr txBox="1">
            <a:spLocks noChangeArrowheads="1"/>
          </p:cNvSpPr>
          <p:nvPr/>
        </p:nvSpPr>
        <p:spPr bwMode="auto">
          <a:xfrm>
            <a:off x="2500313" y="2071688"/>
            <a:ext cx="4618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00"/>
                </a:solidFill>
              </a:rPr>
              <a:t>H</a:t>
            </a:r>
            <a:r>
              <a:rPr lang="en-US" altLang="ja-JP" sz="2800" baseline="-25000">
                <a:solidFill>
                  <a:srgbClr val="000000"/>
                </a:solidFill>
              </a:rPr>
              <a:t>2</a:t>
            </a:r>
            <a:r>
              <a:rPr lang="en-US" altLang="ja-JP" sz="2800" b="1">
                <a:solidFill>
                  <a:srgbClr val="F79646"/>
                </a:solidFill>
              </a:rPr>
              <a:t>P</a:t>
            </a:r>
            <a:r>
              <a:rPr lang="en-US" altLang="ja-JP" sz="2800">
                <a:solidFill>
                  <a:srgbClr val="000000"/>
                </a:solidFill>
              </a:rPr>
              <a:t>O</a:t>
            </a:r>
            <a:r>
              <a:rPr lang="en-US" altLang="ja-JP" sz="2800" baseline="-25000">
                <a:solidFill>
                  <a:srgbClr val="000000"/>
                </a:solidFill>
              </a:rPr>
              <a:t>4</a:t>
            </a:r>
            <a:r>
              <a:rPr lang="en-US" altLang="ja-JP" sz="2800" baseline="30000">
                <a:solidFill>
                  <a:srgbClr val="000000"/>
                </a:solidFill>
              </a:rPr>
              <a:t>-</a:t>
            </a:r>
            <a:r>
              <a:rPr lang="en-US" altLang="ja-JP" sz="2800">
                <a:solidFill>
                  <a:srgbClr val="000000"/>
                </a:solidFill>
              </a:rPr>
              <a:t>	H</a:t>
            </a:r>
            <a:r>
              <a:rPr lang="en-US" altLang="ja-JP" sz="2800" b="1">
                <a:solidFill>
                  <a:srgbClr val="F79646"/>
                </a:solidFill>
              </a:rPr>
              <a:t>P</a:t>
            </a:r>
            <a:r>
              <a:rPr lang="en-US" altLang="ja-JP" sz="2800">
                <a:solidFill>
                  <a:srgbClr val="000000"/>
                </a:solidFill>
              </a:rPr>
              <a:t>O</a:t>
            </a:r>
            <a:r>
              <a:rPr lang="en-US" altLang="ja-JP" sz="2800" baseline="-25000">
                <a:solidFill>
                  <a:srgbClr val="000000"/>
                </a:solidFill>
              </a:rPr>
              <a:t>4</a:t>
            </a:r>
            <a:r>
              <a:rPr lang="en-US" altLang="ja-JP" sz="2800" baseline="30000">
                <a:solidFill>
                  <a:srgbClr val="000000"/>
                </a:solidFill>
              </a:rPr>
              <a:t>2-</a:t>
            </a:r>
            <a:r>
              <a:rPr lang="en-US" altLang="ja-JP" sz="2800">
                <a:solidFill>
                  <a:srgbClr val="000000"/>
                </a:solidFill>
              </a:rPr>
              <a:t>   	</a:t>
            </a:r>
            <a:r>
              <a:rPr lang="en-US" altLang="ja-JP" sz="2800" b="1">
                <a:solidFill>
                  <a:srgbClr val="F79646"/>
                </a:solidFill>
              </a:rPr>
              <a:t>P</a:t>
            </a:r>
            <a:r>
              <a:rPr lang="en-US" altLang="ja-JP" sz="2800">
                <a:solidFill>
                  <a:srgbClr val="000000"/>
                </a:solidFill>
              </a:rPr>
              <a:t>O</a:t>
            </a:r>
            <a:r>
              <a:rPr lang="en-US" altLang="ja-JP" sz="2800" baseline="-25000">
                <a:solidFill>
                  <a:srgbClr val="000000"/>
                </a:solidFill>
              </a:rPr>
              <a:t>4</a:t>
            </a:r>
            <a:r>
              <a:rPr lang="en-US" altLang="ja-JP" sz="2800" baseline="30000">
                <a:solidFill>
                  <a:srgbClr val="000000"/>
                </a:solidFill>
              </a:rPr>
              <a:t>3-</a:t>
            </a:r>
            <a:endParaRPr lang="ja-JP" altLang="en-US" sz="2800" baseline="30000">
              <a:solidFill>
                <a:srgbClr val="00000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3857625" y="2286000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5643563" y="2428875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5643563" y="2286000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3857625" y="2428875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337" name="テキスト ボックス 14"/>
          <p:cNvSpPr txBox="1">
            <a:spLocks noChangeArrowheads="1"/>
          </p:cNvSpPr>
          <p:nvPr/>
        </p:nvSpPr>
        <p:spPr bwMode="auto">
          <a:xfrm>
            <a:off x="7215188" y="2143125"/>
            <a:ext cx="167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4F81BD"/>
                </a:solidFill>
              </a:rPr>
              <a:t>(pH dependent)</a:t>
            </a:r>
            <a:endParaRPr lang="ja-JP" altLang="en-US" sz="1800">
              <a:solidFill>
                <a:srgbClr val="4F81BD"/>
              </a:solidFill>
            </a:endParaRPr>
          </a:p>
        </p:txBody>
      </p:sp>
      <p:sp>
        <p:nvSpPr>
          <p:cNvPr id="227338" name="テキスト ボックス 15"/>
          <p:cNvSpPr txBox="1">
            <a:spLocks noChangeArrowheads="1"/>
          </p:cNvSpPr>
          <p:nvPr/>
        </p:nvSpPr>
        <p:spPr bwMode="auto">
          <a:xfrm>
            <a:off x="1285875" y="264318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F79646"/>
                </a:solidFill>
              </a:rPr>
              <a:t>磁場＋マイクロ波</a:t>
            </a:r>
          </a:p>
        </p:txBody>
      </p:sp>
      <p:sp>
        <p:nvSpPr>
          <p:cNvPr id="227339" name="テキスト ボックス 16"/>
          <p:cNvSpPr txBox="1">
            <a:spLocks noChangeArrowheads="1"/>
          </p:cNvSpPr>
          <p:nvPr/>
        </p:nvSpPr>
        <p:spPr bwMode="auto">
          <a:xfrm>
            <a:off x="6180138" y="1428750"/>
            <a:ext cx="2963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solidFill>
                  <a:srgbClr val="F79646"/>
                </a:solidFill>
              </a:rPr>
              <a:t>特定波長のマイクロ波を吸収</a:t>
            </a:r>
            <a:endParaRPr lang="en-US" altLang="ja-JP" sz="1400">
              <a:solidFill>
                <a:srgbClr val="F7964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solidFill>
                  <a:srgbClr val="F79646"/>
                </a:solidFill>
              </a:rPr>
              <a:t>核の状態→化学シフト</a:t>
            </a:r>
            <a:r>
              <a:rPr lang="en-US" altLang="ja-JP" sz="1400">
                <a:solidFill>
                  <a:srgbClr val="F79646"/>
                </a:solidFill>
              </a:rPr>
              <a:t>(chemical shift)</a:t>
            </a:r>
            <a:endParaRPr lang="ja-JP" altLang="en-US" sz="1400">
              <a:solidFill>
                <a:srgbClr val="F79646"/>
              </a:solidFill>
            </a:endParaRPr>
          </a:p>
        </p:txBody>
      </p:sp>
      <p:pic>
        <p:nvPicPr>
          <p:cNvPr id="227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0"/>
            <a:ext cx="23002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41" name="テキスト ボックス 26"/>
          <p:cNvSpPr txBox="1">
            <a:spLocks noChangeArrowheads="1"/>
          </p:cNvSpPr>
          <p:nvPr/>
        </p:nvSpPr>
        <p:spPr bwMode="auto">
          <a:xfrm>
            <a:off x="4929188" y="0"/>
            <a:ext cx="2139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solidFill>
                  <a:srgbClr val="000000"/>
                </a:solidFill>
              </a:rPr>
              <a:t>液胞無機リン酸 </a:t>
            </a:r>
            <a:r>
              <a:rPr lang="en-US" altLang="ja-JP" sz="1600">
                <a:solidFill>
                  <a:srgbClr val="000000"/>
                </a:solidFill>
              </a:rPr>
              <a:t>[Pi]vac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0063" y="1071563"/>
            <a:ext cx="32893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50" dirty="0">
                <a:solidFill>
                  <a:prstClr val="black"/>
                </a:solidFill>
                <a:latin typeface="Calibri"/>
                <a:ea typeface="ＭＳ Ｐゴシック"/>
              </a:rPr>
              <a:t>オオムギ根の測定例</a:t>
            </a:r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en-US" altLang="ja-JP" sz="1050" dirty="0" err="1">
                <a:solidFill>
                  <a:prstClr val="black"/>
                </a:solidFill>
                <a:latin typeface="Calibri"/>
                <a:ea typeface="ＭＳ Ｐゴシック"/>
              </a:rPr>
              <a:t>Katsuhara</a:t>
            </a:r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 et al. PCP 38:155, 1997)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27343" name="テキスト ボックス 28"/>
          <p:cNvSpPr txBox="1">
            <a:spLocks noChangeArrowheads="1"/>
          </p:cNvSpPr>
          <p:nvPr/>
        </p:nvSpPr>
        <p:spPr bwMode="auto">
          <a:xfrm>
            <a:off x="2357438" y="0"/>
            <a:ext cx="2320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solidFill>
                  <a:srgbClr val="000000"/>
                </a:solidFill>
              </a:rPr>
              <a:t>細胞質無機リン酸 </a:t>
            </a:r>
            <a:r>
              <a:rPr lang="en-US" altLang="ja-JP" sz="1600">
                <a:solidFill>
                  <a:srgbClr val="000000"/>
                </a:solidFill>
              </a:rPr>
              <a:t>[Pi]cyt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227344" name="テキスト ボックス 29"/>
          <p:cNvSpPr txBox="1">
            <a:spLocks noChangeArrowheads="1"/>
          </p:cNvSpPr>
          <p:nvPr/>
        </p:nvSpPr>
        <p:spPr bwMode="auto">
          <a:xfrm>
            <a:off x="5857875" y="285750"/>
            <a:ext cx="892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ATP-</a:t>
            </a:r>
            <a:r>
              <a:rPr lang="el-GR" altLang="ja-JP" sz="1800">
                <a:solidFill>
                  <a:srgbClr val="000000"/>
                </a:solidFill>
              </a:rPr>
              <a:t>γ</a:t>
            </a:r>
            <a:r>
              <a:rPr lang="en-US" altLang="ja-JP" sz="1800">
                <a:solidFill>
                  <a:srgbClr val="000000"/>
                </a:solidFill>
              </a:rPr>
              <a:t>-P</a:t>
            </a:r>
            <a:endParaRPr lang="ja-JP" altLang="en-US" sz="1800">
              <a:solidFill>
                <a:srgbClr val="000000"/>
              </a:solidFill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 rot="10800000" flipV="1">
            <a:off x="4857750" y="285750"/>
            <a:ext cx="357188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rot="16200000" flipH="1">
            <a:off x="4179095" y="392906"/>
            <a:ext cx="500062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rot="10800000" flipV="1">
            <a:off x="5072063" y="500063"/>
            <a:ext cx="714375" cy="357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V="1">
            <a:off x="5286375" y="1785938"/>
            <a:ext cx="928688" cy="285750"/>
          </a:xfrm>
          <a:prstGeom prst="straightConnector1">
            <a:avLst/>
          </a:prstGeom>
          <a:ln w="50800" cap="rnd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73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0"/>
            <a:ext cx="17795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50" name="図 37" descr="cs_ani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643188"/>
            <a:ext cx="4238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タイトル 1"/>
          <p:cNvSpPr txBox="1">
            <a:spLocks/>
          </p:cNvSpPr>
          <p:nvPr/>
        </p:nvSpPr>
        <p:spPr>
          <a:xfrm>
            <a:off x="-142874" y="3281355"/>
            <a:ext cx="4071937" cy="109119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Cell pressure probe</a:t>
            </a:r>
            <a:r>
              <a: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（細胞内圧測定法</a:t>
            </a:r>
            <a:r>
              <a:rPr lang="ja-JP" altLang="en-US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）</a:t>
            </a:r>
            <a:endParaRPr lang="en-US" altLang="ja-JP" sz="16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To</a:t>
            </a:r>
            <a:r>
              <a: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measure cell water permeability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（細胞水透過性）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タイトル 1"/>
          <p:cNvSpPr txBox="1">
            <a:spLocks/>
          </p:cNvSpPr>
          <p:nvPr/>
        </p:nvSpPr>
        <p:spPr>
          <a:xfrm>
            <a:off x="6021833" y="4596528"/>
            <a:ext cx="3014663" cy="211132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Lp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r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: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Root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pressure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chamber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Today’s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class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（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根の水透過性測定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）</a:t>
            </a: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授業で解説済み</a:t>
            </a: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48" name="直線矢印コネクタ 47"/>
          <p:cNvCxnSpPr/>
          <p:nvPr/>
        </p:nvCxnSpPr>
        <p:spPr>
          <a:xfrm flipV="1">
            <a:off x="3214688" y="2500313"/>
            <a:ext cx="1000125" cy="285750"/>
          </a:xfrm>
          <a:prstGeom prst="straightConnector1">
            <a:avLst/>
          </a:prstGeom>
          <a:ln w="50800" cap="rnd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7358" name="Picture 58" descr="oocyteD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52" y="4719637"/>
            <a:ext cx="19558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7359" name="Group 39"/>
          <p:cNvGrpSpPr>
            <a:grpSpLocks/>
          </p:cNvGrpSpPr>
          <p:nvPr/>
        </p:nvGrpSpPr>
        <p:grpSpPr bwMode="auto">
          <a:xfrm>
            <a:off x="4891739" y="5272087"/>
            <a:ext cx="898525" cy="711200"/>
            <a:chOff x="2779" y="2750"/>
            <a:chExt cx="893" cy="516"/>
          </a:xfrm>
        </p:grpSpPr>
        <p:sp>
          <p:nvSpPr>
            <p:cNvPr id="227378" name="Line 21"/>
            <p:cNvSpPr>
              <a:spLocks noChangeShapeType="1"/>
            </p:cNvSpPr>
            <p:nvPr/>
          </p:nvSpPr>
          <p:spPr bwMode="auto">
            <a:xfrm flipH="1" flipV="1">
              <a:off x="3005" y="2817"/>
              <a:ext cx="313" cy="2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7379" name="Oval 22"/>
            <p:cNvSpPr>
              <a:spLocks noChangeArrowheads="1"/>
            </p:cNvSpPr>
            <p:nvPr/>
          </p:nvSpPr>
          <p:spPr bwMode="auto">
            <a:xfrm>
              <a:off x="2918" y="2790"/>
              <a:ext cx="40" cy="8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227380" name="Group 23"/>
            <p:cNvGrpSpPr>
              <a:grpSpLocks/>
            </p:cNvGrpSpPr>
            <p:nvPr/>
          </p:nvGrpSpPr>
          <p:grpSpPr bwMode="auto">
            <a:xfrm rot="-7820791">
              <a:off x="2753" y="3123"/>
              <a:ext cx="141" cy="100"/>
              <a:chOff x="3368" y="2630"/>
              <a:chExt cx="338" cy="247"/>
            </a:xfrm>
          </p:grpSpPr>
          <p:sp>
            <p:nvSpPr>
              <p:cNvPr id="227383" name="Oval 24"/>
              <p:cNvSpPr>
                <a:spLocks noChangeArrowheads="1"/>
              </p:cNvSpPr>
              <p:nvPr/>
            </p:nvSpPr>
            <p:spPr bwMode="auto">
              <a:xfrm>
                <a:off x="3368" y="2666"/>
                <a:ext cx="101" cy="211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384" name="Oval 25"/>
              <p:cNvSpPr>
                <a:spLocks noChangeArrowheads="1"/>
              </p:cNvSpPr>
              <p:nvPr/>
            </p:nvSpPr>
            <p:spPr bwMode="auto">
              <a:xfrm>
                <a:off x="3605" y="2630"/>
                <a:ext cx="101" cy="212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7381" name="Line 26"/>
            <p:cNvSpPr>
              <a:spLocks noChangeShapeType="1"/>
            </p:cNvSpPr>
            <p:nvPr/>
          </p:nvSpPr>
          <p:spPr bwMode="auto">
            <a:xfrm flipH="1">
              <a:off x="2828" y="2902"/>
              <a:ext cx="62" cy="1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7382" name="Freeform 28"/>
            <p:cNvSpPr>
              <a:spLocks/>
            </p:cNvSpPr>
            <p:nvPr/>
          </p:nvSpPr>
          <p:spPr bwMode="auto">
            <a:xfrm>
              <a:off x="3334" y="2750"/>
              <a:ext cx="338" cy="170"/>
            </a:xfrm>
            <a:custGeom>
              <a:avLst/>
              <a:gdLst>
                <a:gd name="T0" fmla="*/ 0 w 1400"/>
                <a:gd name="T1" fmla="*/ 0 h 660"/>
                <a:gd name="T2" fmla="*/ 0 w 1400"/>
                <a:gd name="T3" fmla="*/ 0 h 660"/>
                <a:gd name="T4" fmla="*/ 0 w 1400"/>
                <a:gd name="T5" fmla="*/ 0 h 660"/>
                <a:gd name="T6" fmla="*/ 0 w 1400"/>
                <a:gd name="T7" fmla="*/ 0 h 660"/>
                <a:gd name="T8" fmla="*/ 0 w 1400"/>
                <a:gd name="T9" fmla="*/ 0 h 660"/>
                <a:gd name="T10" fmla="*/ 0 w 1400"/>
                <a:gd name="T11" fmla="*/ 0 h 6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0"/>
                <a:gd name="T19" fmla="*/ 0 h 660"/>
                <a:gd name="T20" fmla="*/ 1400 w 1400"/>
                <a:gd name="T21" fmla="*/ 660 h 6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0" h="660">
                  <a:moveTo>
                    <a:pt x="0" y="660"/>
                  </a:moveTo>
                  <a:cubicBezTo>
                    <a:pt x="375" y="613"/>
                    <a:pt x="750" y="567"/>
                    <a:pt x="800" y="520"/>
                  </a:cubicBezTo>
                  <a:cubicBezTo>
                    <a:pt x="850" y="473"/>
                    <a:pt x="250" y="427"/>
                    <a:pt x="300" y="380"/>
                  </a:cubicBezTo>
                  <a:cubicBezTo>
                    <a:pt x="350" y="333"/>
                    <a:pt x="1033" y="280"/>
                    <a:pt x="1100" y="240"/>
                  </a:cubicBezTo>
                  <a:cubicBezTo>
                    <a:pt x="1167" y="200"/>
                    <a:pt x="650" y="180"/>
                    <a:pt x="700" y="140"/>
                  </a:cubicBezTo>
                  <a:cubicBezTo>
                    <a:pt x="750" y="100"/>
                    <a:pt x="1290" y="20"/>
                    <a:pt x="1400" y="0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27360" name="Oval 38"/>
          <p:cNvSpPr>
            <a:spLocks noChangeArrowheads="1"/>
          </p:cNvSpPr>
          <p:nvPr/>
        </p:nvSpPr>
        <p:spPr bwMode="auto">
          <a:xfrm>
            <a:off x="4729814" y="4891087"/>
            <a:ext cx="1138238" cy="10985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  <p:grpSp>
        <p:nvGrpSpPr>
          <p:cNvPr id="227361" name="Group 60"/>
          <p:cNvGrpSpPr>
            <a:grpSpLocks/>
          </p:cNvGrpSpPr>
          <p:nvPr/>
        </p:nvGrpSpPr>
        <p:grpSpPr bwMode="auto">
          <a:xfrm rot="-201801">
            <a:off x="4717114" y="5716587"/>
            <a:ext cx="582613" cy="352425"/>
            <a:chOff x="4093" y="1808"/>
            <a:chExt cx="445" cy="268"/>
          </a:xfrm>
        </p:grpSpPr>
        <p:sp>
          <p:nvSpPr>
            <p:cNvPr id="227376" name="Line 44"/>
            <p:cNvSpPr>
              <a:spLocks noChangeShapeType="1"/>
            </p:cNvSpPr>
            <p:nvPr/>
          </p:nvSpPr>
          <p:spPr bwMode="auto">
            <a:xfrm rot="501073" flipV="1">
              <a:off x="4093" y="1894"/>
              <a:ext cx="162" cy="1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7377" name="Line 45"/>
            <p:cNvSpPr>
              <a:spLocks noChangeShapeType="1"/>
            </p:cNvSpPr>
            <p:nvPr/>
          </p:nvSpPr>
          <p:spPr bwMode="auto">
            <a:xfrm rot="-2493471">
              <a:off x="4223" y="1808"/>
              <a:ext cx="315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27362" name="Line 18"/>
          <p:cNvSpPr>
            <a:spLocks noChangeShapeType="1"/>
          </p:cNvSpPr>
          <p:nvPr/>
        </p:nvSpPr>
        <p:spPr bwMode="auto">
          <a:xfrm rot="21037560" flipV="1">
            <a:off x="3096277" y="4521199"/>
            <a:ext cx="1204912" cy="509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63" name="Line 19"/>
          <p:cNvSpPr>
            <a:spLocks noChangeShapeType="1"/>
          </p:cNvSpPr>
          <p:nvPr/>
        </p:nvSpPr>
        <p:spPr bwMode="auto">
          <a:xfrm rot="21037560" flipV="1">
            <a:off x="3167714" y="4779962"/>
            <a:ext cx="1350963" cy="35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64" name="Line 20"/>
          <p:cNvSpPr>
            <a:spLocks noChangeShapeType="1"/>
          </p:cNvSpPr>
          <p:nvPr/>
        </p:nvSpPr>
        <p:spPr bwMode="auto">
          <a:xfrm rot="21093752" flipH="1">
            <a:off x="3066114" y="4911724"/>
            <a:ext cx="776288" cy="255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65" name="Freeform 27"/>
          <p:cNvSpPr>
            <a:spLocks/>
          </p:cNvSpPr>
          <p:nvPr/>
        </p:nvSpPr>
        <p:spPr bwMode="auto">
          <a:xfrm>
            <a:off x="3883677" y="4673599"/>
            <a:ext cx="254000" cy="171450"/>
          </a:xfrm>
          <a:custGeom>
            <a:avLst/>
            <a:gdLst>
              <a:gd name="T0" fmla="*/ 0 w 1400"/>
              <a:gd name="T1" fmla="*/ 2147483646 h 660"/>
              <a:gd name="T2" fmla="*/ 2147483646 w 1400"/>
              <a:gd name="T3" fmla="*/ 2147483646 h 660"/>
              <a:gd name="T4" fmla="*/ 2147483646 w 1400"/>
              <a:gd name="T5" fmla="*/ 2147483646 h 660"/>
              <a:gd name="T6" fmla="*/ 2147483646 w 1400"/>
              <a:gd name="T7" fmla="*/ 2147483646 h 660"/>
              <a:gd name="T8" fmla="*/ 2147483646 w 1400"/>
              <a:gd name="T9" fmla="*/ 2147483646 h 660"/>
              <a:gd name="T10" fmla="*/ 2147483646 w 1400"/>
              <a:gd name="T11" fmla="*/ 0 h 6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0"/>
              <a:gd name="T19" fmla="*/ 0 h 660"/>
              <a:gd name="T20" fmla="*/ 1400 w 1400"/>
              <a:gd name="T21" fmla="*/ 660 h 6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0" h="660">
                <a:moveTo>
                  <a:pt x="0" y="660"/>
                </a:moveTo>
                <a:cubicBezTo>
                  <a:pt x="375" y="613"/>
                  <a:pt x="750" y="567"/>
                  <a:pt x="800" y="520"/>
                </a:cubicBezTo>
                <a:cubicBezTo>
                  <a:pt x="850" y="473"/>
                  <a:pt x="250" y="427"/>
                  <a:pt x="300" y="380"/>
                </a:cubicBezTo>
                <a:cubicBezTo>
                  <a:pt x="350" y="333"/>
                  <a:pt x="1033" y="280"/>
                  <a:pt x="1100" y="240"/>
                </a:cubicBezTo>
                <a:cubicBezTo>
                  <a:pt x="1167" y="200"/>
                  <a:pt x="650" y="180"/>
                  <a:pt x="700" y="140"/>
                </a:cubicBezTo>
                <a:cubicBezTo>
                  <a:pt x="750" y="100"/>
                  <a:pt x="1290" y="20"/>
                  <a:pt x="1400" y="0"/>
                </a:cubicBezTo>
              </a:path>
            </a:pathLst>
          </a:cu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66" name="Line 30"/>
          <p:cNvSpPr>
            <a:spLocks noChangeShapeType="1"/>
          </p:cNvSpPr>
          <p:nvPr/>
        </p:nvSpPr>
        <p:spPr bwMode="auto">
          <a:xfrm rot="42666" flipH="1">
            <a:off x="3107389" y="5243512"/>
            <a:ext cx="104775" cy="4603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67" name="Line 29"/>
          <p:cNvSpPr>
            <a:spLocks noChangeShapeType="1"/>
          </p:cNvSpPr>
          <p:nvPr/>
        </p:nvSpPr>
        <p:spPr bwMode="auto">
          <a:xfrm rot="271809" flipH="1">
            <a:off x="2958164" y="5214937"/>
            <a:ext cx="111125" cy="809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68" name="Line 31"/>
          <p:cNvSpPr>
            <a:spLocks noChangeShapeType="1"/>
          </p:cNvSpPr>
          <p:nvPr/>
        </p:nvSpPr>
        <p:spPr bwMode="auto">
          <a:xfrm rot="210872" flipH="1">
            <a:off x="3053414" y="5118099"/>
            <a:ext cx="95250" cy="714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69" name="Text Box 47"/>
          <p:cNvSpPr txBox="1">
            <a:spLocks noChangeArrowheads="1"/>
          </p:cNvSpPr>
          <p:nvPr/>
        </p:nvSpPr>
        <p:spPr bwMode="auto">
          <a:xfrm>
            <a:off x="4148789" y="4414837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Times New Roman" panose="02020603050405020304" pitchFamily="18" charset="0"/>
              </a:rPr>
              <a:t>cRNA</a:t>
            </a:r>
          </a:p>
        </p:txBody>
      </p:sp>
      <p:sp>
        <p:nvSpPr>
          <p:cNvPr id="227370" name="Text Box 48"/>
          <p:cNvSpPr txBox="1">
            <a:spLocks noChangeArrowheads="1"/>
          </p:cNvSpPr>
          <p:nvPr/>
        </p:nvSpPr>
        <p:spPr bwMode="auto">
          <a:xfrm>
            <a:off x="4344052" y="6038849"/>
            <a:ext cx="63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ja-JP" sz="20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227371" name="Text Box 49"/>
          <p:cNvSpPr txBox="1">
            <a:spLocks noChangeArrowheads="1"/>
          </p:cNvSpPr>
          <p:nvPr/>
        </p:nvSpPr>
        <p:spPr bwMode="auto">
          <a:xfrm>
            <a:off x="1942164" y="5932487"/>
            <a:ext cx="2306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Times New Roman" panose="02020603050405020304" pitchFamily="18" charset="0"/>
              </a:rPr>
              <a:t>Oocyte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　（アフリカツメガエル卵母細胞）</a:t>
            </a:r>
            <a:endParaRPr lang="en-US" altLang="ja-JP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7372" name="Line 64"/>
          <p:cNvSpPr>
            <a:spLocks noChangeShapeType="1"/>
          </p:cNvSpPr>
          <p:nvPr/>
        </p:nvSpPr>
        <p:spPr bwMode="auto">
          <a:xfrm flipH="1">
            <a:off x="4317064" y="5837237"/>
            <a:ext cx="4699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73" name="Text Box 48"/>
          <p:cNvSpPr txBox="1">
            <a:spLocks noChangeArrowheads="1"/>
          </p:cNvSpPr>
          <p:nvPr/>
        </p:nvSpPr>
        <p:spPr bwMode="auto">
          <a:xfrm>
            <a:off x="3416952" y="5741987"/>
            <a:ext cx="1468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Times New Roman" panose="02020603050405020304" pitchFamily="18" charset="0"/>
              </a:rPr>
              <a:t>Aquaporin</a:t>
            </a:r>
          </a:p>
        </p:txBody>
      </p:sp>
      <p:sp>
        <p:nvSpPr>
          <p:cNvPr id="227374" name="Text Box 50"/>
          <p:cNvSpPr txBox="1">
            <a:spLocks noChangeArrowheads="1"/>
          </p:cNvSpPr>
          <p:nvPr/>
        </p:nvSpPr>
        <p:spPr bwMode="auto">
          <a:xfrm flipH="1">
            <a:off x="173619" y="5014834"/>
            <a:ext cx="18691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</a:rPr>
              <a:t>Swelling assay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（アクアポリンの水透過性測定）</a:t>
            </a:r>
            <a:endParaRPr lang="en-US" altLang="ja-JP" sz="1800" dirty="0">
              <a:solidFill>
                <a:srgbClr val="000000"/>
              </a:solidFill>
            </a:endParaRPr>
          </a:p>
        </p:txBody>
      </p:sp>
      <p:sp>
        <p:nvSpPr>
          <p:cNvPr id="227375" name="AutoShape 2"/>
          <p:cNvSpPr>
            <a:spLocks noChangeAspect="1" noChangeArrowheads="1"/>
          </p:cNvSpPr>
          <p:nvPr/>
        </p:nvSpPr>
        <p:spPr bwMode="auto">
          <a:xfrm>
            <a:off x="260350" y="3756025"/>
            <a:ext cx="300037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68413"/>
            <a:ext cx="1084262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左矢印 42"/>
          <p:cNvSpPr/>
          <p:nvPr/>
        </p:nvSpPr>
        <p:spPr>
          <a:xfrm>
            <a:off x="5435600" y="3068638"/>
            <a:ext cx="514350" cy="2667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srgbClr val="FFFFFF"/>
              </a:solidFill>
            </a:endParaRPr>
          </a:p>
        </p:txBody>
      </p:sp>
      <p:pic>
        <p:nvPicPr>
          <p:cNvPr id="104452" name="Picture 2" descr="http://illust-imt.jp/archives/007180.smp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333375"/>
            <a:ext cx="20891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図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44675"/>
            <a:ext cx="23050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テキスト ボックス 32"/>
          <p:cNvSpPr txBox="1">
            <a:spLocks noChangeArrowheads="1"/>
          </p:cNvSpPr>
          <p:nvPr/>
        </p:nvSpPr>
        <p:spPr bwMode="auto">
          <a:xfrm>
            <a:off x="7027863" y="3586163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生産につかう水</a:t>
            </a:r>
          </a:p>
        </p:txBody>
      </p:sp>
      <p:sp>
        <p:nvSpPr>
          <p:cNvPr id="104455" name="テキスト ボックス 44"/>
          <p:cNvSpPr txBox="1">
            <a:spLocks noChangeArrowheads="1"/>
          </p:cNvSpPr>
          <p:nvPr/>
        </p:nvSpPr>
        <p:spPr bwMode="auto">
          <a:xfrm>
            <a:off x="3432175" y="3557588"/>
            <a:ext cx="69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輸入</a:t>
            </a:r>
          </a:p>
        </p:txBody>
      </p:sp>
      <p:sp>
        <p:nvSpPr>
          <p:cNvPr id="16" name="左矢印 15"/>
          <p:cNvSpPr/>
          <p:nvPr/>
        </p:nvSpPr>
        <p:spPr>
          <a:xfrm>
            <a:off x="3419475" y="3141663"/>
            <a:ext cx="514350" cy="265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8" name="左矢印 17"/>
          <p:cNvSpPr/>
          <p:nvPr/>
        </p:nvSpPr>
        <p:spPr>
          <a:xfrm rot="18836726">
            <a:off x="5957887" y="4365626"/>
            <a:ext cx="512763" cy="265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19" name="左矢印 18"/>
          <p:cNvSpPr/>
          <p:nvPr/>
        </p:nvSpPr>
        <p:spPr>
          <a:xfrm rot="16200000">
            <a:off x="4452938" y="4484688"/>
            <a:ext cx="360362" cy="265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srgbClr val="FFFFFF"/>
              </a:solidFill>
            </a:endParaRPr>
          </a:p>
        </p:txBody>
      </p:sp>
      <p:sp>
        <p:nvSpPr>
          <p:cNvPr id="20" name="左矢印 19"/>
          <p:cNvSpPr/>
          <p:nvPr/>
        </p:nvSpPr>
        <p:spPr>
          <a:xfrm rot="3286361">
            <a:off x="3307557" y="4325143"/>
            <a:ext cx="514350" cy="2651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3600">
              <a:solidFill>
                <a:srgbClr val="FFFFFF"/>
              </a:solidFill>
            </a:endParaRPr>
          </a:p>
        </p:txBody>
      </p:sp>
      <p:pic>
        <p:nvPicPr>
          <p:cNvPr id="104460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941888"/>
            <a:ext cx="19907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61" name="グループ化 4741"/>
          <p:cNvGrpSpPr>
            <a:grpSpLocks/>
          </p:cNvGrpSpPr>
          <p:nvPr/>
        </p:nvGrpSpPr>
        <p:grpSpPr bwMode="auto">
          <a:xfrm>
            <a:off x="6948488" y="3357563"/>
            <a:ext cx="2106612" cy="2551112"/>
            <a:chOff x="6858000" y="3645024"/>
            <a:chExt cx="2106488" cy="2551494"/>
          </a:xfrm>
        </p:grpSpPr>
        <p:sp>
          <p:nvSpPr>
            <p:cNvPr id="6" name="正方形/長方形 5"/>
            <p:cNvSpPr/>
            <p:nvPr/>
          </p:nvSpPr>
          <p:spPr>
            <a:xfrm>
              <a:off x="6858000" y="4509119"/>
              <a:ext cx="2106488" cy="1687399"/>
            </a:xfrm>
            <a:prstGeom prst="rect">
              <a:avLst/>
            </a:prstGeom>
            <a:gradFill>
              <a:gsLst>
                <a:gs pos="0">
                  <a:srgbClr val="996633"/>
                </a:gs>
                <a:gs pos="64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45000"/>
                    <a:lumOff val="55000"/>
                  </a:schemeClr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extrusionH="76200" prstMaterial="flat">
              <a:bevelT w="19050"/>
              <a:extrusionClr>
                <a:schemeClr val="bg1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3600">
                <a:solidFill>
                  <a:srgbClr val="FFFFFF"/>
                </a:solidFill>
              </a:endParaRPr>
            </a:p>
          </p:txBody>
        </p:sp>
        <p:pic>
          <p:nvPicPr>
            <p:cNvPr id="104468" name="図 47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3645024"/>
              <a:ext cx="1568200" cy="203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62" name="図 47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838"/>
            <a:ext cx="2665412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3" name="テキスト ボックス 4744"/>
          <p:cNvSpPr txBox="1">
            <a:spLocks noChangeArrowheads="1"/>
          </p:cNvSpPr>
          <p:nvPr/>
        </p:nvSpPr>
        <p:spPr bwMode="auto">
          <a:xfrm>
            <a:off x="1476375" y="1196975"/>
            <a:ext cx="139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000">
                <a:solidFill>
                  <a:srgbClr val="00B0F0"/>
                </a:solidFill>
                <a:latin typeface="Times New Roman" panose="02020603050405020304" pitchFamily="18" charset="0"/>
              </a:rPr>
              <a:t>Water</a:t>
            </a:r>
            <a:endParaRPr lang="ja-JP" altLang="en-US" sz="40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8" name="テキスト ボックス 457"/>
          <p:cNvSpPr txBox="1">
            <a:spLocks noChangeArrowheads="1"/>
          </p:cNvSpPr>
          <p:nvPr/>
        </p:nvSpPr>
        <p:spPr bwMode="auto">
          <a:xfrm>
            <a:off x="611188" y="5157788"/>
            <a:ext cx="210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Limited…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harsh" dir="t"/>
        </a:scene3d>
        <a:sp3d extrusionH="76200" prstMaterial="flat">
          <a:bevelT w="19050"/>
          <a:extrusionClr>
            <a:schemeClr val="bg1">
              <a:lumMod val="75000"/>
            </a:schemeClr>
          </a:extrusionClr>
        </a:sp3d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harsh" dir="t"/>
        </a:scene3d>
        <a:sp3d extrusionH="76200" prstMaterial="flat">
          <a:bevelT w="19050"/>
          <a:extrusionClr>
            <a:schemeClr val="bg1">
              <a:lumMod val="75000"/>
            </a:schemeClr>
          </a:extrusionClr>
        </a:sp3d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0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15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1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1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4.xml><?xml version="1.0" encoding="utf-8"?>
<a:theme xmlns:a="http://schemas.openxmlformats.org/drawingml/2006/main" name="18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5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harsh" dir="t"/>
        </a:scene3d>
        <a:sp3d extrusionH="76200" prstMaterial="flat">
          <a:bevelT w="19050"/>
          <a:extrusionClr>
            <a:schemeClr val="bg1">
              <a:lumMod val="75000"/>
            </a:schemeClr>
          </a:extrusionClr>
        </a:sp3d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1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harsh" dir="t"/>
        </a:scene3d>
        <a:sp3d extrusionH="76200" prstMaterial="flat">
          <a:bevelT w="19050"/>
          <a:extrusionClr>
            <a:schemeClr val="bg1">
              <a:lumMod val="75000"/>
            </a:schemeClr>
          </a:extrusionClr>
        </a:sp3d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4C"/>
    </a:dk1>
    <a:lt1>
      <a:srgbClr val="FFFFFF"/>
    </a:lt1>
    <a:dk2>
      <a:srgbClr val="0000FF"/>
    </a:dk2>
    <a:lt2>
      <a:srgbClr val="FAFD00"/>
    </a:lt2>
    <a:accent1>
      <a:srgbClr val="FF0000"/>
    </a:accent1>
    <a:accent2>
      <a:srgbClr val="C300C3"/>
    </a:accent2>
    <a:accent3>
      <a:srgbClr val="AAAAFF"/>
    </a:accent3>
    <a:accent4>
      <a:srgbClr val="DADADA"/>
    </a:accent4>
    <a:accent5>
      <a:srgbClr val="FFAAAA"/>
    </a:accent5>
    <a:accent6>
      <a:srgbClr val="B000B0"/>
    </a:accent6>
    <a:hlink>
      <a:srgbClr val="00FF00"/>
    </a:hlink>
    <a:folHlink>
      <a:srgbClr val="0000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4C"/>
    </a:dk1>
    <a:lt1>
      <a:srgbClr val="FFFFFF"/>
    </a:lt1>
    <a:dk2>
      <a:srgbClr val="0000FF"/>
    </a:dk2>
    <a:lt2>
      <a:srgbClr val="FAFD00"/>
    </a:lt2>
    <a:accent1>
      <a:srgbClr val="FF0000"/>
    </a:accent1>
    <a:accent2>
      <a:srgbClr val="C300C3"/>
    </a:accent2>
    <a:accent3>
      <a:srgbClr val="AAAAFF"/>
    </a:accent3>
    <a:accent4>
      <a:srgbClr val="DADADA"/>
    </a:accent4>
    <a:accent5>
      <a:srgbClr val="FFAAAA"/>
    </a:accent5>
    <a:accent6>
      <a:srgbClr val="B000B0"/>
    </a:accent6>
    <a:hlink>
      <a:srgbClr val="00FF00"/>
    </a:hlink>
    <a:folHlink>
      <a:srgbClr val="0000F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3468</TotalTime>
  <Words>3108</Words>
  <Application>Microsoft Office PowerPoint</Application>
  <PresentationFormat>画面に合わせる (4:3)</PresentationFormat>
  <Paragraphs>760</Paragraphs>
  <Slides>88</Slides>
  <Notes>52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40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88</vt:i4>
      </vt:variant>
    </vt:vector>
  </HeadingPairs>
  <TitlesOfParts>
    <vt:vector size="146" baseType="lpstr">
      <vt:lpstr>Arial Unicode MS</vt:lpstr>
      <vt:lpstr>HGP創英角ﾎﾟｯﾌﾟ体</vt:lpstr>
      <vt:lpstr>HG丸ｺﾞｼｯｸM-PRO</vt:lpstr>
      <vt:lpstr>ＭＳ Ｐゴシック</vt:lpstr>
      <vt:lpstr>ＭＳ Ｐ明朝</vt:lpstr>
      <vt:lpstr>ＭＳ ゴシック</vt:lpstr>
      <vt:lpstr>ＭＳ 明朝</vt:lpstr>
      <vt:lpstr>Yu Gothic UI</vt:lpstr>
      <vt:lpstr>ヒラギノ丸ゴ Pro W4</vt:lpstr>
      <vt:lpstr>游ゴシック</vt:lpstr>
      <vt:lpstr>游ゴシック Light</vt:lpstr>
      <vt:lpstr>Arial</vt:lpstr>
      <vt:lpstr>Calibri</vt:lpstr>
      <vt:lpstr>Calibri Light</vt:lpstr>
      <vt:lpstr>Times New Roman</vt:lpstr>
      <vt:lpstr>標準デザイン</vt:lpstr>
      <vt:lpstr>1_Office テーマ</vt:lpstr>
      <vt:lpstr>4_標準デザイン</vt:lpstr>
      <vt:lpstr>2_標準デザイン</vt:lpstr>
      <vt:lpstr>3_標準デザイン</vt:lpstr>
      <vt:lpstr>5_標準デザイン</vt:lpstr>
      <vt:lpstr>6_標準デザイン</vt:lpstr>
      <vt:lpstr>7_標準デザイン</vt:lpstr>
      <vt:lpstr>8_標準デザイン</vt:lpstr>
      <vt:lpstr>24_標準デザイン</vt:lpstr>
      <vt:lpstr>9_標準デザイン</vt:lpstr>
      <vt:lpstr>25_標準デザイン</vt:lpstr>
      <vt:lpstr>Office テーマ</vt:lpstr>
      <vt:lpstr>12_標準デザイン</vt:lpstr>
      <vt:lpstr>13_標準デザイン</vt:lpstr>
      <vt:lpstr>15_標準デザイン</vt:lpstr>
      <vt:lpstr>16_標準デザイン</vt:lpstr>
      <vt:lpstr>17_標準デザイン</vt:lpstr>
      <vt:lpstr>18_標準デザイン</vt:lpstr>
      <vt:lpstr>19_標準デザイン</vt:lpstr>
      <vt:lpstr>20_標準デザイン</vt:lpstr>
      <vt:lpstr>32_標準デザイン</vt:lpstr>
      <vt:lpstr>2_Office テーマ</vt:lpstr>
      <vt:lpstr>33_標準デザイン</vt:lpstr>
      <vt:lpstr>34_標準デザイン</vt:lpstr>
      <vt:lpstr>10_Office テーマ</vt:lpstr>
      <vt:lpstr>11_Office テーマ</vt:lpstr>
      <vt:lpstr>10_標準デザイン</vt:lpstr>
      <vt:lpstr>13_Office テーマ</vt:lpstr>
      <vt:lpstr>14_Office テーマ</vt:lpstr>
      <vt:lpstr>15_Office テーマ</vt:lpstr>
      <vt:lpstr>16_Office テーマ</vt:lpstr>
      <vt:lpstr>17_Office テーマ</vt:lpstr>
      <vt:lpstr>18_Office テーマ</vt:lpstr>
      <vt:lpstr>3_Office テーマ</vt:lpstr>
      <vt:lpstr>1_標準デザイン</vt:lpstr>
      <vt:lpstr>12_Office テーマ</vt:lpstr>
      <vt:lpstr>11_標準デザイン</vt:lpstr>
      <vt:lpstr>23_標準デザイン</vt:lpstr>
      <vt:lpstr>27_標準デザイン</vt:lpstr>
      <vt:lpstr>Microsoft Excel 97-2003 ワークシート</vt:lpstr>
      <vt:lpstr>Document</vt:lpstr>
      <vt:lpstr>Microsoft Excel グラフ</vt:lpstr>
      <vt:lpstr>環境応答生理学  2019 Physiology of Environmental Responses （2019484208） Class2 (April, 24)</vt:lpstr>
      <vt:lpstr>Schedule　（Katsuhara担当分）</vt:lpstr>
      <vt:lpstr>Lecture and evaluation（Katsuhara）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世界の水危機/水欠乏 Global water crises/scarcity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世界の水を使う日本（Virtual Water）</vt:lpstr>
      <vt:lpstr>Water demand and use form  水需要と利用形態</vt:lpstr>
      <vt:lpstr>PowerPoint プレゼンテーション</vt:lpstr>
      <vt:lpstr>PowerPoint プレゼンテーション</vt:lpstr>
      <vt:lpstr>PowerPoint プレゼンテーション</vt:lpstr>
      <vt:lpstr>朝日放送（テレビ朝日系）2008年3月9日放送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（生物が使える） 水の欠乏(lack of water)する場所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Water transport</vt:lpstr>
      <vt:lpstr>Water uptake（movement/flux）： </vt:lpstr>
      <vt:lpstr>水ポテンシャルとは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Xenopus oocyte experiment system</vt:lpstr>
      <vt:lpstr>Why Xenopus oocytes？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Paper reading in the next class (May 15) 次回課題論文</vt:lpstr>
      <vt:lpstr>PowerPoint プレゼンテーション</vt:lpstr>
      <vt:lpstr>In vivo intracellular pH measurement （非破壊細胞内pH測定法）</vt:lpstr>
    </vt:vector>
  </TitlesOfParts>
  <Company>岡山大学資源生物科学研究所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植物分子生理学</dc:title>
  <dc:creator>Maki Katsuhara</dc:creator>
  <cp:lastModifiedBy>Katsuhara Maki</cp:lastModifiedBy>
  <cp:revision>341</cp:revision>
  <cp:lastPrinted>2019-04-23T05:51:29Z</cp:lastPrinted>
  <dcterms:created xsi:type="dcterms:W3CDTF">2004-10-06T06:06:15Z</dcterms:created>
  <dcterms:modified xsi:type="dcterms:W3CDTF">2019-04-23T06:16:56Z</dcterms:modified>
</cp:coreProperties>
</file>