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4.xml" ContentType="application/vnd.openxmlformats-officedocument.theme+xml"/>
  <Override PartName="/ppt/slideLayouts/slideLayout27.xml" ContentType="application/vnd.openxmlformats-officedocument.presentationml.slideLayout+xml"/>
  <Override PartName="/ppt/theme/theme15.xml" ContentType="application/vnd.openxmlformats-officedocument.theme+xml"/>
  <Override PartName="/ppt/slideLayouts/slideLayout28.xml" ContentType="application/vnd.openxmlformats-officedocument.presentationml.slideLayout+xml"/>
  <Override PartName="/ppt/theme/theme16.xml" ContentType="application/vnd.openxmlformats-officedocument.theme+xml"/>
  <Override PartName="/ppt/slideLayouts/slideLayout29.xml" ContentType="application/vnd.openxmlformats-officedocument.presentationml.slideLayout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theme/theme18.xml" ContentType="application/vnd.openxmlformats-officedocument.theme+xml"/>
  <Override PartName="/ppt/slideLayouts/slideLayout31.xml" ContentType="application/vnd.openxmlformats-officedocument.presentationml.slideLayout+xml"/>
  <Override PartName="/ppt/theme/theme19.xml" ContentType="application/vnd.openxmlformats-officedocument.theme+xml"/>
  <Override PartName="/ppt/slideLayouts/slideLayout32.xml" ContentType="application/vnd.openxmlformats-officedocument.presentationml.slideLayout+xml"/>
  <Override PartName="/ppt/theme/theme20.xml" ContentType="application/vnd.openxmlformats-officedocument.theme+xml"/>
  <Override PartName="/ppt/slideLayouts/slideLayout33.xml" ContentType="application/vnd.openxmlformats-officedocument.presentationml.slideLayout+xml"/>
  <Override PartName="/ppt/theme/theme21.xml" ContentType="application/vnd.openxmlformats-officedocument.theme+xml"/>
  <Override PartName="/ppt/slideLayouts/slideLayout34.xml" ContentType="application/vnd.openxmlformats-officedocument.presentationml.slideLayout+xml"/>
  <Override PartName="/ppt/theme/theme22.xml" ContentType="application/vnd.openxmlformats-officedocument.theme+xml"/>
  <Override PartName="/ppt/slideLayouts/slideLayout35.xml" ContentType="application/vnd.openxmlformats-officedocument.presentationml.slideLayout+xml"/>
  <Override PartName="/ppt/theme/theme23.xml" ContentType="application/vnd.openxmlformats-officedocument.theme+xml"/>
  <Override PartName="/ppt/slideLayouts/slideLayout36.xml" ContentType="application/vnd.openxmlformats-officedocument.presentationml.slideLayout+xml"/>
  <Override PartName="/ppt/theme/theme24.xml" ContentType="application/vnd.openxmlformats-officedocument.theme+xml"/>
  <Override PartName="/ppt/slideLayouts/slideLayout37.xml" ContentType="application/vnd.openxmlformats-officedocument.presentationml.slideLayout+xml"/>
  <Override PartName="/ppt/theme/theme25.xml" ContentType="application/vnd.openxmlformats-officedocument.theme+xml"/>
  <Override PartName="/ppt/slideLayouts/slideLayout38.xml" ContentType="application/vnd.openxmlformats-officedocument.presentationml.slideLayout+xml"/>
  <Override PartName="/ppt/theme/theme26.xml" ContentType="application/vnd.openxmlformats-officedocument.theme+xml"/>
  <Override PartName="/ppt/slideLayouts/slideLayout39.xml" ContentType="application/vnd.openxmlformats-officedocument.presentationml.slideLayout+xml"/>
  <Override PartName="/ppt/theme/theme2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1.xml" ContentType="application/vnd.openxmlformats-officedocument.theme+xml"/>
  <Override PartName="/ppt/slideLayouts/slideLayout56.xml" ContentType="application/vnd.openxmlformats-officedocument.presentationml.slideLayout+xml"/>
  <Override PartName="/ppt/theme/theme32.xml" ContentType="application/vnd.openxmlformats-officedocument.theme+xml"/>
  <Override PartName="/ppt/slideLayouts/slideLayout57.xml" ContentType="application/vnd.openxmlformats-officedocument.presentationml.slideLayout+xml"/>
  <Override PartName="/ppt/theme/theme33.xml" ContentType="application/vnd.openxmlformats-officedocument.theme+xml"/>
  <Override PartName="/ppt/slideLayouts/slideLayout58.xml" ContentType="application/vnd.openxmlformats-officedocument.presentationml.slideLayout+xml"/>
  <Override PartName="/ppt/theme/theme34.xml" ContentType="application/vnd.openxmlformats-officedocument.theme+xml"/>
  <Override PartName="/ppt/slideLayouts/slideLayout59.xml" ContentType="application/vnd.openxmlformats-officedocument.presentationml.slideLayout+xml"/>
  <Override PartName="/ppt/theme/theme35.xml" ContentType="application/vnd.openxmlformats-officedocument.theme+xml"/>
  <Override PartName="/ppt/slideLayouts/slideLayout60.xml" ContentType="application/vnd.openxmlformats-officedocument.presentationml.slideLayout+xml"/>
  <Override PartName="/ppt/theme/theme36.xml" ContentType="application/vnd.openxmlformats-officedocument.theme+xml"/>
  <Override PartName="/ppt/slideLayouts/slideLayout61.xml" ContentType="application/vnd.openxmlformats-officedocument.presentationml.slideLayout+xml"/>
  <Override PartName="/ppt/theme/theme37.xml" ContentType="application/vnd.openxmlformats-officedocument.theme+xml"/>
  <Override PartName="/ppt/slideLayouts/slideLayout62.xml" ContentType="application/vnd.openxmlformats-officedocument.presentationml.slideLayout+xml"/>
  <Override PartName="/ppt/theme/theme38.xml" ContentType="application/vnd.openxmlformats-officedocument.theme+xml"/>
  <Override PartName="/ppt/slideLayouts/slideLayout63.xml" ContentType="application/vnd.openxmlformats-officedocument.presentationml.slideLayout+xml"/>
  <Override PartName="/ppt/theme/theme39.xml" ContentType="application/vnd.openxmlformats-officedocument.theme+xml"/>
  <Override PartName="/ppt/slideLayouts/slideLayout64.xml" ContentType="application/vnd.openxmlformats-officedocument.presentationml.slideLayout+xml"/>
  <Override PartName="/ppt/theme/theme40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1.xml" ContentType="application/vnd.openxmlformats-officedocument.theme+xml"/>
  <Override PartName="/ppt/slideLayouts/slideLayout69.xml" ContentType="application/vnd.openxmlformats-officedocument.presentationml.slideLayout+xml"/>
  <Override PartName="/ppt/theme/theme42.xml" ContentType="application/vnd.openxmlformats-officedocument.theme+xml"/>
  <Override PartName="/ppt/slideLayouts/slideLayout70.xml" ContentType="application/vnd.openxmlformats-officedocument.presentationml.slideLayout+xml"/>
  <Override PartName="/ppt/theme/theme43.xml" ContentType="application/vnd.openxmlformats-officedocument.theme+xml"/>
  <Override PartName="/ppt/slideLayouts/slideLayout71.xml" ContentType="application/vnd.openxmlformats-officedocument.presentationml.slideLayout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9" r:id="rId2"/>
    <p:sldMasterId id="2147483811" r:id="rId3"/>
    <p:sldMasterId id="2147483821" r:id="rId4"/>
    <p:sldMasterId id="2147483823" r:id="rId5"/>
    <p:sldMasterId id="2147483825" r:id="rId6"/>
    <p:sldMasterId id="2147483827" r:id="rId7"/>
    <p:sldMasterId id="2147483831" r:id="rId8"/>
    <p:sldMasterId id="2147483835" r:id="rId9"/>
    <p:sldMasterId id="2147483839" r:id="rId10"/>
    <p:sldMasterId id="2147483841" r:id="rId11"/>
    <p:sldMasterId id="2147483845" r:id="rId12"/>
    <p:sldMasterId id="2147483849" r:id="rId13"/>
    <p:sldMasterId id="2147483916" r:id="rId14"/>
    <p:sldMasterId id="2147484124" r:id="rId15"/>
    <p:sldMasterId id="2147484132" r:id="rId16"/>
    <p:sldMasterId id="2147484136" r:id="rId17"/>
    <p:sldMasterId id="2147484140" r:id="rId18"/>
    <p:sldMasterId id="2147484142" r:id="rId19"/>
    <p:sldMasterId id="2147484144" r:id="rId20"/>
    <p:sldMasterId id="2147484148" r:id="rId21"/>
    <p:sldMasterId id="2147484152" r:id="rId22"/>
    <p:sldMasterId id="2147484154" r:id="rId23"/>
    <p:sldMasterId id="2147484156" r:id="rId24"/>
    <p:sldMasterId id="2147484209" r:id="rId25"/>
    <p:sldMasterId id="2147484211" r:id="rId26"/>
    <p:sldMasterId id="2147484263" r:id="rId27"/>
    <p:sldMasterId id="2147484418" r:id="rId28"/>
    <p:sldMasterId id="2147484830" r:id="rId29"/>
    <p:sldMasterId id="2147484833" r:id="rId30"/>
    <p:sldMasterId id="2147484840" r:id="rId31"/>
    <p:sldMasterId id="2147484845" r:id="rId32"/>
    <p:sldMasterId id="2147484849" r:id="rId33"/>
    <p:sldMasterId id="2147484851" r:id="rId34"/>
    <p:sldMasterId id="2147484853" r:id="rId35"/>
    <p:sldMasterId id="2147484855" r:id="rId36"/>
    <p:sldMasterId id="2147484857" r:id="rId37"/>
    <p:sldMasterId id="2147484859" r:id="rId38"/>
    <p:sldMasterId id="2147484861" r:id="rId39"/>
    <p:sldMasterId id="2147484863" r:id="rId40"/>
    <p:sldMasterId id="2147484991" r:id="rId41"/>
    <p:sldMasterId id="2147484996" r:id="rId42"/>
    <p:sldMasterId id="2147485652" r:id="rId43"/>
    <p:sldMasterId id="2147485752" r:id="rId44"/>
  </p:sldMasterIdLst>
  <p:notesMasterIdLst>
    <p:notesMasterId r:id="rId128"/>
  </p:notesMasterIdLst>
  <p:handoutMasterIdLst>
    <p:handoutMasterId r:id="rId129"/>
  </p:handoutMasterIdLst>
  <p:sldIdLst>
    <p:sldId id="451" r:id="rId45"/>
    <p:sldId id="587" r:id="rId46"/>
    <p:sldId id="550" r:id="rId47"/>
    <p:sldId id="585" r:id="rId48"/>
    <p:sldId id="552" r:id="rId49"/>
    <p:sldId id="553" r:id="rId50"/>
    <p:sldId id="486" r:id="rId51"/>
    <p:sldId id="483" r:id="rId52"/>
    <p:sldId id="456" r:id="rId53"/>
    <p:sldId id="489" r:id="rId54"/>
    <p:sldId id="457" r:id="rId55"/>
    <p:sldId id="487" r:id="rId56"/>
    <p:sldId id="568" r:id="rId57"/>
    <p:sldId id="569" r:id="rId58"/>
    <p:sldId id="484" r:id="rId59"/>
    <p:sldId id="581" r:id="rId60"/>
    <p:sldId id="588" r:id="rId61"/>
    <p:sldId id="576" r:id="rId62"/>
    <p:sldId id="589" r:id="rId63"/>
    <p:sldId id="590" r:id="rId64"/>
    <p:sldId id="582" r:id="rId65"/>
    <p:sldId id="583" r:id="rId66"/>
    <p:sldId id="554" r:id="rId67"/>
    <p:sldId id="555" r:id="rId68"/>
    <p:sldId id="556" r:id="rId69"/>
    <p:sldId id="557" r:id="rId70"/>
    <p:sldId id="558" r:id="rId71"/>
    <p:sldId id="575" r:id="rId72"/>
    <p:sldId id="559" r:id="rId73"/>
    <p:sldId id="560" r:id="rId74"/>
    <p:sldId id="580" r:id="rId75"/>
    <p:sldId id="584" r:id="rId76"/>
    <p:sldId id="561" r:id="rId77"/>
    <p:sldId id="562" r:id="rId78"/>
    <p:sldId id="563" r:id="rId79"/>
    <p:sldId id="564" r:id="rId80"/>
    <p:sldId id="462" r:id="rId81"/>
    <p:sldId id="512" r:id="rId82"/>
    <p:sldId id="514" r:id="rId83"/>
    <p:sldId id="515" r:id="rId84"/>
    <p:sldId id="517" r:id="rId85"/>
    <p:sldId id="516" r:id="rId86"/>
    <p:sldId id="518" r:id="rId87"/>
    <p:sldId id="468" r:id="rId88"/>
    <p:sldId id="596" r:id="rId89"/>
    <p:sldId id="509" r:id="rId90"/>
    <p:sldId id="511" r:id="rId91"/>
    <p:sldId id="543" r:id="rId92"/>
    <p:sldId id="544" r:id="rId93"/>
    <p:sldId id="472" r:id="rId94"/>
    <p:sldId id="470" r:id="rId95"/>
    <p:sldId id="547" r:id="rId96"/>
    <p:sldId id="597" r:id="rId97"/>
    <p:sldId id="592" r:id="rId98"/>
    <p:sldId id="565" r:id="rId99"/>
    <p:sldId id="450" r:id="rId100"/>
    <p:sldId id="473" r:id="rId101"/>
    <p:sldId id="420" r:id="rId102"/>
    <p:sldId id="421" r:id="rId103"/>
    <p:sldId id="474" r:id="rId104"/>
    <p:sldId id="475" r:id="rId105"/>
    <p:sldId id="476" r:id="rId106"/>
    <p:sldId id="478" r:id="rId107"/>
    <p:sldId id="426" r:id="rId108"/>
    <p:sldId id="427" r:id="rId109"/>
    <p:sldId id="428" r:id="rId110"/>
    <p:sldId id="429" r:id="rId111"/>
    <p:sldId id="594" r:id="rId112"/>
    <p:sldId id="595" r:id="rId113"/>
    <p:sldId id="586" r:id="rId114"/>
    <p:sldId id="480" r:id="rId115"/>
    <p:sldId id="433" r:id="rId116"/>
    <p:sldId id="481" r:id="rId117"/>
    <p:sldId id="435" r:id="rId118"/>
    <p:sldId id="493" r:id="rId119"/>
    <p:sldId id="436" r:id="rId120"/>
    <p:sldId id="438" r:id="rId121"/>
    <p:sldId id="482" r:id="rId122"/>
    <p:sldId id="440" r:id="rId123"/>
    <p:sldId id="494" r:id="rId124"/>
    <p:sldId id="495" r:id="rId125"/>
    <p:sldId id="496" r:id="rId126"/>
    <p:sldId id="593" r:id="rId127"/>
  </p:sldIdLst>
  <p:sldSz cx="9144000" cy="6858000" type="screen4x3"/>
  <p:notesSz cx="6742113" cy="98726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ki Katsuhar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9933"/>
    <a:srgbClr val="FF9900"/>
    <a:srgbClr val="0000FF"/>
    <a:srgbClr val="33CCCC"/>
    <a:srgbClr val="996633"/>
    <a:srgbClr val="FF7C8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89180" autoAdjust="0"/>
  </p:normalViewPr>
  <p:slideViewPr>
    <p:cSldViewPr snapToGrid="0">
      <p:cViewPr varScale="1">
        <p:scale>
          <a:sx n="95" d="100"/>
          <a:sy n="95" d="100"/>
        </p:scale>
        <p:origin x="12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384"/>
    </p:cViewPr>
  </p:sorterViewPr>
  <p:notesViewPr>
    <p:cSldViewPr snapToGrid="0">
      <p:cViewPr varScale="1">
        <p:scale>
          <a:sx n="63" d="100"/>
          <a:sy n="63" d="100"/>
        </p:scale>
        <p:origin x="2754" y="72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73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" Target="slides/slide19.xml"/><Relationship Id="rId84" Type="http://schemas.openxmlformats.org/officeDocument/2006/relationships/slide" Target="slides/slide40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63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9.xml"/><Relationship Id="rId58" Type="http://schemas.openxmlformats.org/officeDocument/2006/relationships/slide" Target="slides/slide14.xml"/><Relationship Id="rId74" Type="http://schemas.openxmlformats.org/officeDocument/2006/relationships/slide" Target="slides/slide30.xml"/><Relationship Id="rId79" Type="http://schemas.openxmlformats.org/officeDocument/2006/relationships/slide" Target="slides/slide35.xml"/><Relationship Id="rId102" Type="http://schemas.openxmlformats.org/officeDocument/2006/relationships/slide" Target="slides/slide58.xml"/><Relationship Id="rId123" Type="http://schemas.openxmlformats.org/officeDocument/2006/relationships/slide" Target="slides/slide79.xml"/><Relationship Id="rId12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6.xml"/><Relationship Id="rId95" Type="http://schemas.openxmlformats.org/officeDocument/2006/relationships/slide" Target="slides/slide51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4.xml"/><Relationship Id="rId64" Type="http://schemas.openxmlformats.org/officeDocument/2006/relationships/slide" Target="slides/slide20.xml"/><Relationship Id="rId69" Type="http://schemas.openxmlformats.org/officeDocument/2006/relationships/slide" Target="slides/slide25.xml"/><Relationship Id="rId113" Type="http://schemas.openxmlformats.org/officeDocument/2006/relationships/slide" Target="slides/slide69.xml"/><Relationship Id="rId118" Type="http://schemas.openxmlformats.org/officeDocument/2006/relationships/slide" Target="slides/slide74.xml"/><Relationship Id="rId134" Type="http://schemas.openxmlformats.org/officeDocument/2006/relationships/tableStyles" Target="tableStyles.xml"/><Relationship Id="rId80" Type="http://schemas.openxmlformats.org/officeDocument/2006/relationships/slide" Target="slides/slide36.xml"/><Relationship Id="rId85" Type="http://schemas.openxmlformats.org/officeDocument/2006/relationships/slide" Target="slides/slide41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15.xml"/><Relationship Id="rId103" Type="http://schemas.openxmlformats.org/officeDocument/2006/relationships/slide" Target="slides/slide59.xml"/><Relationship Id="rId108" Type="http://schemas.openxmlformats.org/officeDocument/2006/relationships/slide" Target="slides/slide64.xml"/><Relationship Id="rId124" Type="http://schemas.openxmlformats.org/officeDocument/2006/relationships/slide" Target="slides/slide80.xml"/><Relationship Id="rId129" Type="http://schemas.openxmlformats.org/officeDocument/2006/relationships/handoutMaster" Target="handoutMasters/handoutMaster1.xml"/><Relationship Id="rId54" Type="http://schemas.openxmlformats.org/officeDocument/2006/relationships/slide" Target="slides/slide10.xml"/><Relationship Id="rId70" Type="http://schemas.openxmlformats.org/officeDocument/2006/relationships/slide" Target="slides/slide26.xml"/><Relationship Id="rId75" Type="http://schemas.openxmlformats.org/officeDocument/2006/relationships/slide" Target="slides/slide31.xml"/><Relationship Id="rId91" Type="http://schemas.openxmlformats.org/officeDocument/2006/relationships/slide" Target="slides/slide47.xml"/><Relationship Id="rId96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" Target="slides/slide5.xml"/><Relationship Id="rId114" Type="http://schemas.openxmlformats.org/officeDocument/2006/relationships/slide" Target="slides/slide70.xml"/><Relationship Id="rId119" Type="http://schemas.openxmlformats.org/officeDocument/2006/relationships/slide" Target="slides/slide75.xml"/><Relationship Id="rId44" Type="http://schemas.openxmlformats.org/officeDocument/2006/relationships/slideMaster" Target="slideMasters/slideMaster44.xml"/><Relationship Id="rId60" Type="http://schemas.openxmlformats.org/officeDocument/2006/relationships/slide" Target="slides/slide16.xml"/><Relationship Id="rId65" Type="http://schemas.openxmlformats.org/officeDocument/2006/relationships/slide" Target="slides/slide21.xml"/><Relationship Id="rId81" Type="http://schemas.openxmlformats.org/officeDocument/2006/relationships/slide" Target="slides/slide37.xml"/><Relationship Id="rId86" Type="http://schemas.openxmlformats.org/officeDocument/2006/relationships/slide" Target="slides/slide42.xml"/><Relationship Id="rId130" Type="http://schemas.openxmlformats.org/officeDocument/2006/relationships/commentAuthors" Target="commentAuthors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65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6.xml"/><Relationship Id="rId55" Type="http://schemas.openxmlformats.org/officeDocument/2006/relationships/slide" Target="slides/slide11.xml"/><Relationship Id="rId76" Type="http://schemas.openxmlformats.org/officeDocument/2006/relationships/slide" Target="slides/slide32.xml"/><Relationship Id="rId97" Type="http://schemas.openxmlformats.org/officeDocument/2006/relationships/slide" Target="slides/slide53.xml"/><Relationship Id="rId104" Type="http://schemas.openxmlformats.org/officeDocument/2006/relationships/slide" Target="slides/slide60.xml"/><Relationship Id="rId120" Type="http://schemas.openxmlformats.org/officeDocument/2006/relationships/slide" Target="slides/slide76.xml"/><Relationship Id="rId125" Type="http://schemas.openxmlformats.org/officeDocument/2006/relationships/slide" Target="slides/slide8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7.xml"/><Relationship Id="rId92" Type="http://schemas.openxmlformats.org/officeDocument/2006/relationships/slide" Target="slides/slide48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1.xml"/><Relationship Id="rId66" Type="http://schemas.openxmlformats.org/officeDocument/2006/relationships/slide" Target="slides/slide22.xml"/><Relationship Id="rId87" Type="http://schemas.openxmlformats.org/officeDocument/2006/relationships/slide" Target="slides/slide43.xml"/><Relationship Id="rId110" Type="http://schemas.openxmlformats.org/officeDocument/2006/relationships/slide" Target="slides/slide66.xml"/><Relationship Id="rId115" Type="http://schemas.openxmlformats.org/officeDocument/2006/relationships/slide" Target="slides/slide71.xml"/><Relationship Id="rId131" Type="http://schemas.openxmlformats.org/officeDocument/2006/relationships/presProps" Target="presProps.xml"/><Relationship Id="rId61" Type="http://schemas.openxmlformats.org/officeDocument/2006/relationships/slide" Target="slides/slide17.xml"/><Relationship Id="rId82" Type="http://schemas.openxmlformats.org/officeDocument/2006/relationships/slide" Target="slides/slide3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2.xml"/><Relationship Id="rId77" Type="http://schemas.openxmlformats.org/officeDocument/2006/relationships/slide" Target="slides/slide33.xml"/><Relationship Id="rId100" Type="http://schemas.openxmlformats.org/officeDocument/2006/relationships/slide" Target="slides/slide56.xml"/><Relationship Id="rId105" Type="http://schemas.openxmlformats.org/officeDocument/2006/relationships/slide" Target="slides/slide61.xml"/><Relationship Id="rId126" Type="http://schemas.openxmlformats.org/officeDocument/2006/relationships/slide" Target="slides/slide8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7.xml"/><Relationship Id="rId72" Type="http://schemas.openxmlformats.org/officeDocument/2006/relationships/slide" Target="slides/slide28.xml"/><Relationship Id="rId93" Type="http://schemas.openxmlformats.org/officeDocument/2006/relationships/slide" Target="slides/slide49.xml"/><Relationship Id="rId98" Type="http://schemas.openxmlformats.org/officeDocument/2006/relationships/slide" Target="slides/slide54.xml"/><Relationship Id="rId121" Type="http://schemas.openxmlformats.org/officeDocument/2006/relationships/slide" Target="slides/slide77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2.xml"/><Relationship Id="rId67" Type="http://schemas.openxmlformats.org/officeDocument/2006/relationships/slide" Target="slides/slide23.xml"/><Relationship Id="rId116" Type="http://schemas.openxmlformats.org/officeDocument/2006/relationships/slide" Target="slides/slide7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18.xml"/><Relationship Id="rId83" Type="http://schemas.openxmlformats.org/officeDocument/2006/relationships/slide" Target="slides/slide39.xml"/><Relationship Id="rId88" Type="http://schemas.openxmlformats.org/officeDocument/2006/relationships/slide" Target="slides/slide44.xml"/><Relationship Id="rId111" Type="http://schemas.openxmlformats.org/officeDocument/2006/relationships/slide" Target="slides/slide67.xml"/><Relationship Id="rId132" Type="http://schemas.openxmlformats.org/officeDocument/2006/relationships/viewProps" Target="viewProps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" Target="slides/slide13.xml"/><Relationship Id="rId106" Type="http://schemas.openxmlformats.org/officeDocument/2006/relationships/slide" Target="slides/slide62.xml"/><Relationship Id="rId127" Type="http://schemas.openxmlformats.org/officeDocument/2006/relationships/slide" Target="slides/slide8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" Target="slides/slide8.xml"/><Relationship Id="rId73" Type="http://schemas.openxmlformats.org/officeDocument/2006/relationships/slide" Target="slides/slide29.xml"/><Relationship Id="rId78" Type="http://schemas.openxmlformats.org/officeDocument/2006/relationships/slide" Target="slides/slide34.xml"/><Relationship Id="rId94" Type="http://schemas.openxmlformats.org/officeDocument/2006/relationships/slide" Target="slides/slide50.xml"/><Relationship Id="rId99" Type="http://schemas.openxmlformats.org/officeDocument/2006/relationships/slide" Target="slides/slide55.xml"/><Relationship Id="rId101" Type="http://schemas.openxmlformats.org/officeDocument/2006/relationships/slide" Target="slides/slide57.xml"/><Relationship Id="rId122" Type="http://schemas.openxmlformats.org/officeDocument/2006/relationships/slide" Target="slides/slide7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Master" Target="slideMasters/slideMaster26.xml"/><Relationship Id="rId47" Type="http://schemas.openxmlformats.org/officeDocument/2006/relationships/slide" Target="slides/slide3.xml"/><Relationship Id="rId68" Type="http://schemas.openxmlformats.org/officeDocument/2006/relationships/slide" Target="slides/slide24.xml"/><Relationship Id="rId89" Type="http://schemas.openxmlformats.org/officeDocument/2006/relationships/slide" Target="slides/slide45.xml"/><Relationship Id="rId112" Type="http://schemas.openxmlformats.org/officeDocument/2006/relationships/slide" Target="slides/slide68.xml"/><Relationship Id="rId13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ShigekoU:Users:UTSUGIshigeko:Desktop:&#12450;&#12463;&#12450;&#12509;&#12522;&#12531;:&#23450;&#37327;PCR:&#12399;&#12427;&#12394;&#23450;&#37327;&#12414;&#12392;&#12417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aneko\&#12487;&#12473;&#12463;&#12488;&#12483;&#12503;\&#12375;&#12372;&#12392;\&#30740;&#31350;&#38306;&#36899;\&#12487;&#12540;&#12479;\&#29983;&#12487;&#12540;&#12479;\new%20pressure%20chamber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aneko\&#12487;&#12473;&#12463;&#12488;&#12483;&#12503;\&#12375;&#12372;&#12392;\&#30740;&#31350;&#38306;&#36899;\&#12487;&#12540;&#12479;\&#29983;&#12487;&#12540;&#12479;\new%20pressure%20chamber%20(&#33258;&#21205;&#20445;&#23384;..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aneko\&#12487;&#12473;&#12463;&#12488;&#12483;&#12503;\&#12375;&#12372;&#12392;\&#30740;&#31350;&#38306;&#36899;\&#12487;&#12540;&#12479;\&#29983;&#12487;&#12540;&#12479;\new%20pressure%20chamber%20(&#33258;&#21205;&#20445;&#23384;..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aneko\&#12487;&#12473;&#12463;&#12488;&#12483;&#12503;\&#12375;&#12372;&#12392;\&#30740;&#31350;&#38306;&#36899;\&#12487;&#12540;&#12479;\&#29983;&#12487;&#12540;&#12479;\new%20pressure%20chamber%20(&#33258;&#21205;&#20445;&#23384;..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aneko\&#12487;&#12473;&#12463;&#12488;&#12483;&#12503;\&#12375;&#12372;&#12392;\&#30740;&#31350;&#38306;&#36899;\&#12487;&#12540;&#12479;\&#29983;&#12487;&#12540;&#12479;\new%20pressure%20chamber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aneko\&#12487;&#12473;&#12463;&#12488;&#12483;&#12503;\&#12375;&#12372;&#12392;\&#30740;&#31350;&#38306;&#36899;\&#12487;&#12540;&#12479;\&#29983;&#12487;&#12540;&#12479;\new%20pressure%20chamber%20(&#33258;&#21205;&#20445;&#23384;..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aneko\&#12487;&#12473;&#12463;&#12488;&#12483;&#12503;\&#12375;&#12372;&#12392;\&#30740;&#31350;&#38306;&#36899;\&#12487;&#12540;&#12479;\&#29983;&#12487;&#12540;&#12479;\new%20pressure%20chamber%20(&#33258;&#21205;&#20445;&#23384;..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850537825542284E-2"/>
          <c:y val="2.4608501118568209E-2"/>
          <c:w val="0.88109716818263561"/>
          <c:h val="0.82584804788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'組織別 (2)'!$A$4</c:f>
              <c:strCache>
                <c:ptCount val="1"/>
                <c:pt idx="0">
                  <c:v>Root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'組織別 (2)'!$H$4:$L$4</c:f>
                <c:numCache>
                  <c:formatCode>General</c:formatCode>
                  <c:ptCount val="5"/>
                  <c:pt idx="0">
                    <c:v>13.418423619993099</c:v>
                  </c:pt>
                  <c:pt idx="1">
                    <c:v>2.8585112039097931</c:v>
                  </c:pt>
                  <c:pt idx="2">
                    <c:v>0.52927358531597857</c:v>
                  </c:pt>
                  <c:pt idx="3">
                    <c:v>5.4297637041063513</c:v>
                  </c:pt>
                  <c:pt idx="4">
                    <c:v>39.647306018259307</c:v>
                  </c:pt>
                </c:numCache>
              </c:numRef>
            </c:plus>
            <c:minus>
              <c:numRef>
                <c:f>'組織別 (2)'!$H$4:$L$4</c:f>
                <c:numCache>
                  <c:formatCode>General</c:formatCode>
                  <c:ptCount val="5"/>
                  <c:pt idx="0">
                    <c:v>13.418423619993099</c:v>
                  </c:pt>
                  <c:pt idx="1">
                    <c:v>2.8585112039097931</c:v>
                  </c:pt>
                  <c:pt idx="2">
                    <c:v>0.52927358531597857</c:v>
                  </c:pt>
                  <c:pt idx="3">
                    <c:v>5.4297637041063513</c:v>
                  </c:pt>
                  <c:pt idx="4">
                    <c:v>39.647306018259307</c:v>
                  </c:pt>
                </c:numCache>
              </c:numRef>
            </c:minus>
          </c:errBars>
          <c:cat>
            <c:strRef>
              <c:f>'組織別 (2)'!$B$3:$F$3</c:f>
              <c:strCache>
                <c:ptCount val="5"/>
                <c:pt idx="0">
                  <c:v>HvTIP1;2</c:v>
                </c:pt>
                <c:pt idx="1">
                  <c:v>HvTIP2;1</c:v>
                </c:pt>
                <c:pt idx="2">
                  <c:v>HvTIP2;3</c:v>
                </c:pt>
                <c:pt idx="3">
                  <c:v>HvTIP3;1</c:v>
                </c:pt>
                <c:pt idx="4">
                  <c:v>HvTIP4;1</c:v>
                </c:pt>
              </c:strCache>
            </c:strRef>
          </c:cat>
          <c:val>
            <c:numRef>
              <c:f>'組織別 (2)'!$B$4:$F$4</c:f>
              <c:numCache>
                <c:formatCode>0</c:formatCode>
                <c:ptCount val="5"/>
                <c:pt idx="0">
                  <c:v>375.76592009416271</c:v>
                </c:pt>
                <c:pt idx="1">
                  <c:v>194.48253435218109</c:v>
                </c:pt>
                <c:pt idx="2" formatCode="0.0">
                  <c:v>13.35426234533897</c:v>
                </c:pt>
                <c:pt idx="3" formatCode="0.0">
                  <c:v>9.1793658581916855</c:v>
                </c:pt>
                <c:pt idx="4">
                  <c:v>275.41170196938663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0-44D1-9618-70BC467A2F40}"/>
            </c:ext>
          </c:extLst>
        </c:ser>
        <c:ser>
          <c:idx val="1"/>
          <c:order val="1"/>
          <c:tx>
            <c:strRef>
              <c:f>'組織別 (2)'!$A$5</c:f>
              <c:strCache>
                <c:ptCount val="1"/>
                <c:pt idx="0">
                  <c:v>Young Leaf</c:v>
                </c:pt>
              </c:strCache>
            </c:strRef>
          </c:tx>
          <c:spPr>
            <a:solidFill>
              <a:srgbClr val="008000"/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'組織別 (2)'!$H$5:$L$5</c:f>
                <c:numCache>
                  <c:formatCode>General</c:formatCode>
                  <c:ptCount val="5"/>
                  <c:pt idx="0">
                    <c:v>35.090805331296345</c:v>
                  </c:pt>
                  <c:pt idx="1">
                    <c:v>39.700000000000003</c:v>
                  </c:pt>
                  <c:pt idx="2">
                    <c:v>0.21298964801896375</c:v>
                  </c:pt>
                  <c:pt idx="3">
                    <c:v>0</c:v>
                  </c:pt>
                  <c:pt idx="4">
                    <c:v>23.632455754431625</c:v>
                  </c:pt>
                </c:numCache>
              </c:numRef>
            </c:plus>
            <c:minus>
              <c:numRef>
                <c:f>'組織別 (2)'!$H$5:$L$5</c:f>
                <c:numCache>
                  <c:formatCode>General</c:formatCode>
                  <c:ptCount val="5"/>
                  <c:pt idx="0">
                    <c:v>35.090805331296345</c:v>
                  </c:pt>
                  <c:pt idx="1">
                    <c:v>39.700000000000003</c:v>
                  </c:pt>
                  <c:pt idx="2">
                    <c:v>0.21298964801896375</c:v>
                  </c:pt>
                  <c:pt idx="3">
                    <c:v>0</c:v>
                  </c:pt>
                  <c:pt idx="4">
                    <c:v>23.632455754431625</c:v>
                  </c:pt>
                </c:numCache>
              </c:numRef>
            </c:minus>
          </c:errBars>
          <c:cat>
            <c:strRef>
              <c:f>'組織別 (2)'!$B$3:$F$3</c:f>
              <c:strCache>
                <c:ptCount val="5"/>
                <c:pt idx="0">
                  <c:v>HvTIP1;2</c:v>
                </c:pt>
                <c:pt idx="1">
                  <c:v>HvTIP2;1</c:v>
                </c:pt>
                <c:pt idx="2">
                  <c:v>HvTIP2;3</c:v>
                </c:pt>
                <c:pt idx="3">
                  <c:v>HvTIP3;1</c:v>
                </c:pt>
                <c:pt idx="4">
                  <c:v>HvTIP4;1</c:v>
                </c:pt>
              </c:strCache>
            </c:strRef>
          </c:cat>
          <c:val>
            <c:numRef>
              <c:f>'組織別 (2)'!$B$5:$F$5</c:f>
              <c:numCache>
                <c:formatCode>0</c:formatCode>
                <c:ptCount val="5"/>
                <c:pt idx="0">
                  <c:v>652.75363810109411</c:v>
                </c:pt>
                <c:pt idx="1">
                  <c:v>216.09019807732201</c:v>
                </c:pt>
                <c:pt idx="2" formatCode="0.0">
                  <c:v>2.5124318289088587</c:v>
                </c:pt>
                <c:pt idx="3" formatCode="0.0">
                  <c:v>0</c:v>
                </c:pt>
                <c:pt idx="4">
                  <c:v>1687.231483671271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00-44D1-9618-70BC467A2F40}"/>
            </c:ext>
          </c:extLst>
        </c:ser>
        <c:ser>
          <c:idx val="3"/>
          <c:order val="2"/>
          <c:tx>
            <c:strRef>
              <c:f>'組織別 (2)'!$A$6</c:f>
              <c:strCache>
                <c:ptCount val="1"/>
                <c:pt idx="0">
                  <c:v>Old Leaf</c:v>
                </c:pt>
              </c:strCache>
            </c:strRef>
          </c:tx>
          <c:spPr>
            <a:solidFill>
              <a:srgbClr val="CCFF66"/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'組織別 (2)'!$H$6:$L$6</c:f>
                <c:numCache>
                  <c:formatCode>General</c:formatCode>
                  <c:ptCount val="5"/>
                  <c:pt idx="0">
                    <c:v>23.365206302837489</c:v>
                  </c:pt>
                  <c:pt idx="1">
                    <c:v>1.6570112216275521</c:v>
                  </c:pt>
                  <c:pt idx="2">
                    <c:v>0.23955961420807587</c:v>
                  </c:pt>
                  <c:pt idx="3">
                    <c:v>0</c:v>
                  </c:pt>
                  <c:pt idx="4">
                    <c:v>42.101287209216544</c:v>
                  </c:pt>
                </c:numCache>
              </c:numRef>
            </c:plus>
            <c:minus>
              <c:numRef>
                <c:f>'組織別 (2)'!$H$6:$L$6</c:f>
                <c:numCache>
                  <c:formatCode>General</c:formatCode>
                  <c:ptCount val="5"/>
                  <c:pt idx="0">
                    <c:v>23.365206302837489</c:v>
                  </c:pt>
                  <c:pt idx="1">
                    <c:v>1.6570112216275521</c:v>
                  </c:pt>
                  <c:pt idx="2">
                    <c:v>0.23955961420807587</c:v>
                  </c:pt>
                  <c:pt idx="3">
                    <c:v>0</c:v>
                  </c:pt>
                  <c:pt idx="4">
                    <c:v>42.101287209216544</c:v>
                  </c:pt>
                </c:numCache>
              </c:numRef>
            </c:minus>
          </c:errBars>
          <c:cat>
            <c:strRef>
              <c:f>'組織別 (2)'!$B$3:$F$3</c:f>
              <c:strCache>
                <c:ptCount val="5"/>
                <c:pt idx="0">
                  <c:v>HvTIP1;2</c:v>
                </c:pt>
                <c:pt idx="1">
                  <c:v>HvTIP2;1</c:v>
                </c:pt>
                <c:pt idx="2">
                  <c:v>HvTIP2;3</c:v>
                </c:pt>
                <c:pt idx="3">
                  <c:v>HvTIP3;1</c:v>
                </c:pt>
                <c:pt idx="4">
                  <c:v>HvTIP4;1</c:v>
                </c:pt>
              </c:strCache>
            </c:strRef>
          </c:cat>
          <c:val>
            <c:numRef>
              <c:f>'組織別 (2)'!$B$6:$F$6</c:f>
              <c:numCache>
                <c:formatCode>0</c:formatCode>
                <c:ptCount val="5"/>
                <c:pt idx="0">
                  <c:v>336.4134150133313</c:v>
                </c:pt>
                <c:pt idx="1">
                  <c:v>82.32253455165764</c:v>
                </c:pt>
                <c:pt idx="2" formatCode="0.0">
                  <c:v>3.233204509341749</c:v>
                </c:pt>
                <c:pt idx="3" formatCode="0.0">
                  <c:v>1.7393573010925871</c:v>
                </c:pt>
                <c:pt idx="4">
                  <c:v>1614.817183258134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00-44D1-9618-70BC467A2F40}"/>
            </c:ext>
          </c:extLst>
        </c:ser>
        <c:ser>
          <c:idx val="4"/>
          <c:order val="3"/>
          <c:tx>
            <c:strRef>
              <c:f>'組織別 (2)'!$A$7</c:f>
              <c:strCache>
                <c:ptCount val="1"/>
                <c:pt idx="0">
                  <c:v>DAP0</c:v>
                </c:pt>
              </c:strCache>
            </c:strRef>
          </c:tx>
          <c:spPr>
            <a:solidFill>
              <a:srgbClr val="FFFF00"/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'組織別 (2)'!$H$7:$L$7</c:f>
                <c:numCache>
                  <c:formatCode>General</c:formatCode>
                  <c:ptCount val="5"/>
                  <c:pt idx="0">
                    <c:v>29.89213644493713</c:v>
                  </c:pt>
                  <c:pt idx="1">
                    <c:v>27</c:v>
                  </c:pt>
                  <c:pt idx="2">
                    <c:v>2.1340954175221438</c:v>
                  </c:pt>
                  <c:pt idx="3">
                    <c:v>0.5</c:v>
                  </c:pt>
                  <c:pt idx="4">
                    <c:v>22.224347735116886</c:v>
                  </c:pt>
                </c:numCache>
              </c:numRef>
            </c:plus>
            <c:minus>
              <c:numRef>
                <c:f>'組織別 (2)'!$H$7:$L$7</c:f>
                <c:numCache>
                  <c:formatCode>General</c:formatCode>
                  <c:ptCount val="5"/>
                  <c:pt idx="0">
                    <c:v>29.89213644493713</c:v>
                  </c:pt>
                  <c:pt idx="1">
                    <c:v>27</c:v>
                  </c:pt>
                  <c:pt idx="2">
                    <c:v>2.1340954175221438</c:v>
                  </c:pt>
                  <c:pt idx="3">
                    <c:v>0.5</c:v>
                  </c:pt>
                  <c:pt idx="4">
                    <c:v>22.224347735116886</c:v>
                  </c:pt>
                </c:numCache>
              </c:numRef>
            </c:minus>
          </c:errBars>
          <c:cat>
            <c:strRef>
              <c:f>'組織別 (2)'!$B$3:$F$3</c:f>
              <c:strCache>
                <c:ptCount val="5"/>
                <c:pt idx="0">
                  <c:v>HvTIP1;2</c:v>
                </c:pt>
                <c:pt idx="1">
                  <c:v>HvTIP2;1</c:v>
                </c:pt>
                <c:pt idx="2">
                  <c:v>HvTIP2;3</c:v>
                </c:pt>
                <c:pt idx="3">
                  <c:v>HvTIP3;1</c:v>
                </c:pt>
                <c:pt idx="4">
                  <c:v>HvTIP4;1</c:v>
                </c:pt>
              </c:strCache>
            </c:strRef>
          </c:cat>
          <c:val>
            <c:numRef>
              <c:f>'組織別 (2)'!$B$7:$F$7</c:f>
              <c:numCache>
                <c:formatCode>0</c:formatCode>
                <c:ptCount val="5"/>
                <c:pt idx="0">
                  <c:v>477.93575649339363</c:v>
                </c:pt>
                <c:pt idx="1">
                  <c:v>101.49754459412952</c:v>
                </c:pt>
                <c:pt idx="2" formatCode="0.0">
                  <c:v>28.667610561910088</c:v>
                </c:pt>
                <c:pt idx="3" formatCode="0.0">
                  <c:v>23.5</c:v>
                </c:pt>
                <c:pt idx="4">
                  <c:v>202.84632551877721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00-44D1-9618-70BC467A2F40}"/>
            </c:ext>
          </c:extLst>
        </c:ser>
        <c:ser>
          <c:idx val="7"/>
          <c:order val="4"/>
          <c:tx>
            <c:strRef>
              <c:f>'組織別 (2)'!$A$8</c:f>
              <c:strCache>
                <c:ptCount val="1"/>
                <c:pt idx="0">
                  <c:v>DAP30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'組織別 (2)'!$H$8:$L$8</c:f>
                <c:numCache>
                  <c:formatCode>General</c:formatCode>
                  <c:ptCount val="5"/>
                  <c:pt idx="0">
                    <c:v>6.8</c:v>
                  </c:pt>
                  <c:pt idx="1">
                    <c:v>71</c:v>
                  </c:pt>
                  <c:pt idx="2">
                    <c:v>0</c:v>
                  </c:pt>
                  <c:pt idx="3">
                    <c:v>152</c:v>
                  </c:pt>
                  <c:pt idx="4">
                    <c:v>1.635394520334519</c:v>
                  </c:pt>
                </c:numCache>
              </c:numRef>
            </c:plus>
            <c:minus>
              <c:numRef>
                <c:f>'組織別 (2)'!$H$8:$L$8</c:f>
                <c:numCache>
                  <c:formatCode>General</c:formatCode>
                  <c:ptCount val="5"/>
                  <c:pt idx="0">
                    <c:v>6.8</c:v>
                  </c:pt>
                  <c:pt idx="1">
                    <c:v>71</c:v>
                  </c:pt>
                  <c:pt idx="2">
                    <c:v>0</c:v>
                  </c:pt>
                  <c:pt idx="3">
                    <c:v>152</c:v>
                  </c:pt>
                  <c:pt idx="4">
                    <c:v>1.635394520334519</c:v>
                  </c:pt>
                </c:numCache>
              </c:numRef>
            </c:minus>
          </c:errBars>
          <c:cat>
            <c:strRef>
              <c:f>'組織別 (2)'!$B$3:$F$3</c:f>
              <c:strCache>
                <c:ptCount val="5"/>
                <c:pt idx="0">
                  <c:v>HvTIP1;2</c:v>
                </c:pt>
                <c:pt idx="1">
                  <c:v>HvTIP2;1</c:v>
                </c:pt>
                <c:pt idx="2">
                  <c:v>HvTIP2;3</c:v>
                </c:pt>
                <c:pt idx="3">
                  <c:v>HvTIP3;1</c:v>
                </c:pt>
                <c:pt idx="4">
                  <c:v>HvTIP4;1</c:v>
                </c:pt>
              </c:strCache>
            </c:strRef>
          </c:cat>
          <c:val>
            <c:numRef>
              <c:f>'組織別 (2)'!$B$8:$F$8</c:f>
              <c:numCache>
                <c:formatCode>0</c:formatCode>
                <c:ptCount val="5"/>
                <c:pt idx="0">
                  <c:v>45</c:v>
                </c:pt>
                <c:pt idx="1">
                  <c:v>251</c:v>
                </c:pt>
                <c:pt idx="2" formatCode="0.0">
                  <c:v>5.4661550492924365</c:v>
                </c:pt>
                <c:pt idx="3" formatCode="0.0">
                  <c:v>625.4</c:v>
                </c:pt>
                <c:pt idx="4" formatCode="0.0">
                  <c:v>12.525779592205323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00-44D1-9618-70BC467A2F40}"/>
            </c:ext>
          </c:extLst>
        </c:ser>
        <c:ser>
          <c:idx val="11"/>
          <c:order val="5"/>
          <c:tx>
            <c:strRef>
              <c:f>'組織別 (2)'!$A$9</c:f>
              <c:strCache>
                <c:ptCount val="1"/>
                <c:pt idx="0">
                  <c:v>Dry Seed</c:v>
                </c:pt>
              </c:strCache>
            </c:strRef>
          </c:tx>
          <c:spPr>
            <a:solidFill>
              <a:srgbClr val="99003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'組織別 (2)'!$H$9:$L$9</c:f>
                <c:numCache>
                  <c:formatCode>General</c:formatCode>
                  <c:ptCount val="5"/>
                  <c:pt idx="0">
                    <c:v>49</c:v>
                  </c:pt>
                  <c:pt idx="1">
                    <c:v>88</c:v>
                  </c:pt>
                  <c:pt idx="2">
                    <c:v>0.82089812309574761</c:v>
                  </c:pt>
                  <c:pt idx="3">
                    <c:v>22</c:v>
                  </c:pt>
                  <c:pt idx="4">
                    <c:v>1.635394520334519</c:v>
                  </c:pt>
                </c:numCache>
              </c:numRef>
            </c:plus>
            <c:minus>
              <c:numRef>
                <c:f>'組織別 (2)'!$H$9:$L$9</c:f>
                <c:numCache>
                  <c:formatCode>General</c:formatCode>
                  <c:ptCount val="5"/>
                  <c:pt idx="0">
                    <c:v>49</c:v>
                  </c:pt>
                  <c:pt idx="1">
                    <c:v>88</c:v>
                  </c:pt>
                  <c:pt idx="2">
                    <c:v>0.82089812309574761</c:v>
                  </c:pt>
                  <c:pt idx="3">
                    <c:v>22</c:v>
                  </c:pt>
                  <c:pt idx="4">
                    <c:v>1.635394520334519</c:v>
                  </c:pt>
                </c:numCache>
              </c:numRef>
            </c:minus>
          </c:errBars>
          <c:cat>
            <c:strRef>
              <c:f>'組織別 (2)'!$B$3:$F$3</c:f>
              <c:strCache>
                <c:ptCount val="5"/>
                <c:pt idx="0">
                  <c:v>HvTIP1;2</c:v>
                </c:pt>
                <c:pt idx="1">
                  <c:v>HvTIP2;1</c:v>
                </c:pt>
                <c:pt idx="2">
                  <c:v>HvTIP2;3</c:v>
                </c:pt>
                <c:pt idx="3">
                  <c:v>HvTIP3;1</c:v>
                </c:pt>
                <c:pt idx="4">
                  <c:v>HvTIP4;1</c:v>
                </c:pt>
              </c:strCache>
            </c:strRef>
          </c:cat>
          <c:val>
            <c:numRef>
              <c:f>'組織別 (2)'!$B$9:$F$9</c:f>
              <c:numCache>
                <c:formatCode>General</c:formatCode>
                <c:ptCount val="5"/>
                <c:pt idx="0" formatCode="0">
                  <c:v>101</c:v>
                </c:pt>
                <c:pt idx="1">
                  <c:v>415</c:v>
                </c:pt>
                <c:pt idx="2" formatCode="0.0">
                  <c:v>5.4661550492924365</c:v>
                </c:pt>
                <c:pt idx="3" formatCode="0.0">
                  <c:v>140.96274963475111</c:v>
                </c:pt>
                <c:pt idx="4" formatCode="0.0">
                  <c:v>12.525779592205323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00-44D1-9618-70BC467A2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891456"/>
        <c:axId val="203892992"/>
      </c:barChart>
      <c:catAx>
        <c:axId val="203891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Helvetica"/>
                <a:cs typeface="Helvetica"/>
              </a:defRPr>
            </a:pPr>
            <a:endParaRPr lang="ja-JP"/>
          </a:p>
        </c:txPr>
        <c:crossAx val="203892992"/>
        <c:crossesAt val="0"/>
        <c:auto val="1"/>
        <c:lblAlgn val="ctr"/>
        <c:lblOffset val="100"/>
        <c:noMultiLvlLbl val="0"/>
      </c:catAx>
      <c:valAx>
        <c:axId val="203892992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Helvetica"/>
                <a:cs typeface="Helvetica"/>
              </a:defRPr>
            </a:pPr>
            <a:endParaRPr lang="ja-JP"/>
          </a:p>
        </c:txPr>
        <c:crossAx val="20389145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5461468060377298"/>
          <c:y val="6.9747848296496454E-2"/>
          <c:w val="0.19826978585242244"/>
          <c:h val="0.35595168885747291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200" b="1">
              <a:latin typeface="Arial Unicode MS" pitchFamily="50" charset="-128"/>
              <a:ea typeface="Arial Unicode MS" pitchFamily="50" charset="-128"/>
              <a:cs typeface="Arial Unicode MS" pitchFamily="50" charset="-128"/>
            </a:defRPr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994090740456471"/>
          <c:y val="0.13761789153610732"/>
          <c:w val="0.36359041096222638"/>
          <c:h val="0.54188048503946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'I743'!$E$65</c:f>
              <c:strCache>
                <c:ptCount val="1"/>
                <c:pt idx="0">
                  <c:v>K305</c:v>
                </c:pt>
              </c:strCache>
            </c:strRef>
          </c:tx>
          <c:spPr>
            <a:solidFill>
              <a:srgbClr val="9933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'I743'!$I$65:$K$65</c:f>
                <c:numCache>
                  <c:formatCode>General</c:formatCode>
                  <c:ptCount val="3"/>
                  <c:pt idx="0">
                    <c:v>2.1213203435596812E-2</c:v>
                  </c:pt>
                  <c:pt idx="1">
                    <c:v>5.7154760664940817E-2</c:v>
                  </c:pt>
                  <c:pt idx="2">
                    <c:v>3.5590260840104401E-2</c:v>
                  </c:pt>
                </c:numCache>
              </c:numRef>
            </c:plus>
            <c:minus>
              <c:numRef>
                <c:f>'I743'!$I$65:$K$65</c:f>
                <c:numCache>
                  <c:formatCode>General</c:formatCode>
                  <c:ptCount val="3"/>
                  <c:pt idx="0">
                    <c:v>2.1213203435596812E-2</c:v>
                  </c:pt>
                  <c:pt idx="1">
                    <c:v>5.7154760664940817E-2</c:v>
                  </c:pt>
                  <c:pt idx="2">
                    <c:v>3.5590260840104401E-2</c:v>
                  </c:pt>
                </c:numCache>
              </c:numRef>
            </c:minus>
          </c:errBars>
          <c:cat>
            <c:numRef>
              <c:f>'I743'!$F$64:$H$64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</c:numCache>
            </c:numRef>
          </c:cat>
          <c:val>
            <c:numRef>
              <c:f>'I743'!$F$65:$H$65</c:f>
              <c:numCache>
                <c:formatCode>General</c:formatCode>
                <c:ptCount val="3"/>
                <c:pt idx="0">
                  <c:v>0.59500000000000053</c:v>
                </c:pt>
                <c:pt idx="1">
                  <c:v>0.11000000000000018</c:v>
                </c:pt>
                <c:pt idx="2">
                  <c:v>8.0000000000000224E-2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0-4885-B21E-513D7CB44B06}"/>
            </c:ext>
          </c:extLst>
        </c:ser>
        <c:ser>
          <c:idx val="1"/>
          <c:order val="1"/>
          <c:tx>
            <c:strRef>
              <c:f>'I743'!$E$66</c:f>
              <c:strCache>
                <c:ptCount val="1"/>
                <c:pt idx="0">
                  <c:v>I743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'I743'!$I$66:$K$66</c:f>
                <c:numCache>
                  <c:formatCode>General</c:formatCode>
                  <c:ptCount val="3"/>
                  <c:pt idx="0">
                    <c:v>0.19998611062882549</c:v>
                  </c:pt>
                  <c:pt idx="1">
                    <c:v>0.18496621313094633</c:v>
                  </c:pt>
                  <c:pt idx="2">
                    <c:v>9.0700973901424745E-2</c:v>
                  </c:pt>
                </c:numCache>
              </c:numRef>
            </c:plus>
            <c:minus>
              <c:numRef>
                <c:f>'I743'!$I$66:$K$66</c:f>
                <c:numCache>
                  <c:formatCode>General</c:formatCode>
                  <c:ptCount val="3"/>
                  <c:pt idx="0">
                    <c:v>0.19998611062882549</c:v>
                  </c:pt>
                  <c:pt idx="1">
                    <c:v>0.18496621313094633</c:v>
                  </c:pt>
                  <c:pt idx="2">
                    <c:v>9.0700973901424745E-2</c:v>
                  </c:pt>
                </c:numCache>
              </c:numRef>
            </c:minus>
          </c:errBars>
          <c:cat>
            <c:numRef>
              <c:f>'I743'!$F$64:$H$64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</c:numCache>
            </c:numRef>
          </c:cat>
          <c:val>
            <c:numRef>
              <c:f>'I743'!$F$66:$H$66</c:f>
              <c:numCache>
                <c:formatCode>General</c:formatCode>
                <c:ptCount val="3"/>
                <c:pt idx="0">
                  <c:v>0.69777777777778172</c:v>
                </c:pt>
                <c:pt idx="1">
                  <c:v>0.54</c:v>
                </c:pt>
                <c:pt idx="2">
                  <c:v>0.50124999999999997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C0-4885-B21E-513D7CB44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372224"/>
        <c:axId val="225997568"/>
      </c:barChart>
      <c:catAx>
        <c:axId val="226372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en-US" sz="1400"/>
                  <a:t>NaCl [mM]</a:t>
                </a:r>
              </a:p>
            </c:rich>
          </c:tx>
          <c:layout>
            <c:manualLayout>
              <c:xMode val="edge"/>
              <c:yMode val="edge"/>
              <c:x val="0.32615042731663307"/>
              <c:y val="0.8883803672399510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ja-JP"/>
          </a:p>
        </c:txPr>
        <c:crossAx val="225997568"/>
        <c:crosses val="autoZero"/>
        <c:auto val="1"/>
        <c:lblAlgn val="ctr"/>
        <c:lblOffset val="100"/>
        <c:noMultiLvlLbl val="0"/>
      </c:catAx>
      <c:valAx>
        <c:axId val="2259975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en-US" sz="1200"/>
                  <a:t>L</a:t>
                </a:r>
                <a:r>
                  <a:rPr lang="en-US" altLang="en-US" sz="1200" baseline="-25000"/>
                  <a:t>Pr</a:t>
                </a:r>
                <a:r>
                  <a:rPr lang="en-US" altLang="en-US" sz="1200" baseline="0"/>
                  <a:t>  [10</a:t>
                </a:r>
                <a:r>
                  <a:rPr lang="en-US" altLang="en-US" sz="1200" baseline="30000"/>
                  <a:t>-6</a:t>
                </a:r>
                <a:r>
                  <a:rPr lang="en-US" altLang="en-US" sz="1200" baseline="0"/>
                  <a:t> m s</a:t>
                </a:r>
                <a:r>
                  <a:rPr lang="en-US" altLang="en-US" sz="1200" baseline="30000"/>
                  <a:t>-1</a:t>
                </a:r>
                <a:r>
                  <a:rPr lang="en-US" altLang="en-US" sz="1200" baseline="0"/>
                  <a:t> MPa</a:t>
                </a:r>
                <a:r>
                  <a:rPr lang="en-US" altLang="en-US" sz="1200" baseline="30000"/>
                  <a:t>-1</a:t>
                </a:r>
                <a:r>
                  <a:rPr lang="en-US" altLang="en-US" sz="1200" baseline="0"/>
                  <a:t>]</a:t>
                </a:r>
                <a:endParaRPr lang="en-US" altLang="en-US" sz="1200"/>
              </a:p>
            </c:rich>
          </c:tx>
          <c:layout>
            <c:manualLayout>
              <c:xMode val="edge"/>
              <c:yMode val="edge"/>
              <c:x val="7.2750272738097504E-2"/>
              <c:y val="0.142005462952055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ja-JP"/>
          </a:p>
        </c:txPr>
        <c:crossAx val="2263722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ja-JP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ja-JP"/>
          </a:p>
        </c:txPr>
      </c:legendEntry>
      <c:layout>
        <c:manualLayout>
          <c:xMode val="edge"/>
          <c:yMode val="edge"/>
          <c:x val="0.58556395554989349"/>
          <c:y val="1.1233747349511141E-2"/>
          <c:w val="0.21071471863190094"/>
          <c:h val="0.96390757828744489"/>
        </c:manualLayout>
      </c:layout>
      <c:overlay val="0"/>
      <c:txPr>
        <a:bodyPr/>
        <a:lstStyle/>
        <a:p>
          <a:pPr>
            <a:defRPr sz="32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657474741020739E-2"/>
          <c:y val="3.9837863202956347E-2"/>
          <c:w val="0.88294501399531289"/>
          <c:h val="0.772359494778357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Sheet2!$D$5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Sheet2!$E$28:$I$28</c:f>
                <c:numCache>
                  <c:formatCode>General</c:formatCode>
                  <c:ptCount val="5"/>
                  <c:pt idx="0">
                    <c:v>1.3040595954830549</c:v>
                  </c:pt>
                  <c:pt idx="1">
                    <c:v>1.4451354154706788</c:v>
                  </c:pt>
                  <c:pt idx="2">
                    <c:v>0.79714399054792251</c:v>
                  </c:pt>
                  <c:pt idx="3">
                    <c:v>2.1020040536751261</c:v>
                  </c:pt>
                  <c:pt idx="4">
                    <c:v>1.5274033185232694</c:v>
                  </c:pt>
                </c:numCache>
              </c:numRef>
            </c:plus>
            <c:minus>
              <c:numRef>
                <c:f>Sheet2!$E$28:$I$28</c:f>
                <c:numCache>
                  <c:formatCode>General</c:formatCode>
                  <c:ptCount val="5"/>
                  <c:pt idx="0">
                    <c:v>1.3040595954830549</c:v>
                  </c:pt>
                  <c:pt idx="1">
                    <c:v>1.4451354154706788</c:v>
                  </c:pt>
                  <c:pt idx="2">
                    <c:v>0.79714399054792251</c:v>
                  </c:pt>
                  <c:pt idx="3">
                    <c:v>2.1020040536751261</c:v>
                  </c:pt>
                  <c:pt idx="4">
                    <c:v>1.5274033185232694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Sheet2!$E$6:$I$6</c:f>
              <c:strCache>
                <c:ptCount val="5"/>
                <c:pt idx="0">
                  <c:v>Nipponbare</c:v>
                </c:pt>
                <c:pt idx="1">
                  <c:v>Dular</c:v>
                </c:pt>
                <c:pt idx="2">
                  <c:v>IRAT109</c:v>
                </c:pt>
                <c:pt idx="3">
                  <c:v>Pokkali</c:v>
                </c:pt>
                <c:pt idx="4">
                  <c:v>Nona Bokra</c:v>
                </c:pt>
              </c:strCache>
            </c:strRef>
          </c:cat>
          <c:val>
            <c:numRef>
              <c:f>Sheet2!$E$27:$I$27</c:f>
              <c:numCache>
                <c:formatCode>General</c:formatCode>
                <c:ptCount val="5"/>
                <c:pt idx="0">
                  <c:v>1.75875</c:v>
                </c:pt>
                <c:pt idx="1">
                  <c:v>1.8139285714285711</c:v>
                </c:pt>
                <c:pt idx="2">
                  <c:v>1.2270833333333333</c:v>
                </c:pt>
                <c:pt idx="3">
                  <c:v>3.4904166666666669</c:v>
                </c:pt>
                <c:pt idx="4">
                  <c:v>1.7126923076923051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26-461F-9F3D-9ADA23160EB2}"/>
            </c:ext>
          </c:extLst>
        </c:ser>
        <c:ser>
          <c:idx val="0"/>
          <c:order val="1"/>
          <c:tx>
            <c:strRef>
              <c:f>Sheet2!$L$5</c:f>
              <c:strCache>
                <c:ptCount val="1"/>
                <c:pt idx="0">
                  <c:v>100 mM NaCl 1 hour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Sheet2!$M$28:$Q$28</c:f>
                <c:numCache>
                  <c:formatCode>General</c:formatCode>
                  <c:ptCount val="5"/>
                  <c:pt idx="0">
                    <c:v>1.0604656995867441</c:v>
                  </c:pt>
                  <c:pt idx="1">
                    <c:v>0.89896454903219958</c:v>
                  </c:pt>
                  <c:pt idx="2">
                    <c:v>0.83947639931090356</c:v>
                  </c:pt>
                  <c:pt idx="3">
                    <c:v>0.48358233528531758</c:v>
                  </c:pt>
                  <c:pt idx="4">
                    <c:v>7.5972856995113733E-2</c:v>
                  </c:pt>
                </c:numCache>
              </c:numRef>
            </c:plus>
            <c:minus>
              <c:numRef>
                <c:f>Sheet2!$M$28:$Q$28</c:f>
                <c:numCache>
                  <c:formatCode>General</c:formatCode>
                  <c:ptCount val="5"/>
                  <c:pt idx="0">
                    <c:v>1.0604656995867441</c:v>
                  </c:pt>
                  <c:pt idx="1">
                    <c:v>0.89896454903219958</c:v>
                  </c:pt>
                  <c:pt idx="2">
                    <c:v>0.83947639931090356</c:v>
                  </c:pt>
                  <c:pt idx="3">
                    <c:v>0.48358233528531758</c:v>
                  </c:pt>
                  <c:pt idx="4">
                    <c:v>7.5972856995113733E-2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Sheet2!$M$6:$Q$6</c:f>
              <c:strCache>
                <c:ptCount val="5"/>
                <c:pt idx="0">
                  <c:v>Nipponbare</c:v>
                </c:pt>
                <c:pt idx="1">
                  <c:v>Dular</c:v>
                </c:pt>
                <c:pt idx="2">
                  <c:v>IRAT109</c:v>
                </c:pt>
                <c:pt idx="3">
                  <c:v>Pokkali</c:v>
                </c:pt>
                <c:pt idx="4">
                  <c:v>Nona Bokra</c:v>
                </c:pt>
              </c:strCache>
            </c:strRef>
          </c:cat>
          <c:val>
            <c:numRef>
              <c:f>Sheet2!$M$27:$Q$27</c:f>
              <c:numCache>
                <c:formatCode>General</c:formatCode>
                <c:ptCount val="5"/>
                <c:pt idx="0">
                  <c:v>1.597499999999997</c:v>
                </c:pt>
                <c:pt idx="1">
                  <c:v>1.328708333333334</c:v>
                </c:pt>
                <c:pt idx="2">
                  <c:v>1.9759999999999978</c:v>
                </c:pt>
                <c:pt idx="3">
                  <c:v>1.543999999999996</c:v>
                </c:pt>
                <c:pt idx="4">
                  <c:v>0.30250000000000032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26-461F-9F3D-9ADA23160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836032"/>
        <c:axId val="209935360"/>
      </c:barChart>
      <c:catAx>
        <c:axId val="20383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209935360"/>
        <c:crosses val="autoZero"/>
        <c:auto val="1"/>
        <c:lblAlgn val="ctr"/>
        <c:lblOffset val="100"/>
        <c:noMultiLvlLbl val="0"/>
      </c:catAx>
      <c:valAx>
        <c:axId val="2099353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/>
                  <a:t>Lpr</a:t>
                </a:r>
                <a:r>
                  <a:rPr lang="en-US" dirty="0"/>
                  <a:t> [10-6 m s-1 MPa-1]</a:t>
                </a:r>
                <a:endParaRPr lang="ja-JP" dirty="0"/>
              </a:p>
            </c:rich>
          </c:tx>
          <c:layout>
            <c:manualLayout>
              <c:xMode val="edge"/>
              <c:yMode val="edge"/>
              <c:x val="2.6001188451028378E-3"/>
              <c:y val="7.914919175647150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20383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802664128042856"/>
          <c:y val="4.2550538366107477E-2"/>
          <c:w val="0.40578299974969062"/>
          <c:h val="0.2131748092804503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ja-JP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49809207003276"/>
          <c:y val="5.0104402920282162E-2"/>
          <c:w val="0.75269428071859812"/>
          <c:h val="0.7131884301900256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学会用!$A$63</c:f>
              <c:strCache>
                <c:ptCount val="1"/>
                <c:pt idx="0">
                  <c:v>haruna</c:v>
                </c:pt>
              </c:strCache>
            </c:strRef>
          </c:tx>
          <c:spPr>
            <a:ln w="31750">
              <a:prstDash val="sysDash"/>
            </a:ln>
          </c:spPr>
          <c:marker>
            <c:symbol val="diamond"/>
            <c:size val="12"/>
            <c:spPr>
              <a:noFill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学会用!$I$63:$O$63</c:f>
                <c:numCache>
                  <c:formatCode>General</c:formatCode>
                  <c:ptCount val="7"/>
                  <c:pt idx="0">
                    <c:v>0.23541234162260502</c:v>
                  </c:pt>
                  <c:pt idx="1">
                    <c:v>3.1091263510297095E-3</c:v>
                  </c:pt>
                  <c:pt idx="2">
                    <c:v>6.0827625302982184E-2</c:v>
                  </c:pt>
                  <c:pt idx="3">
                    <c:v>0.16810324208652341</c:v>
                  </c:pt>
                  <c:pt idx="4">
                    <c:v>4.5000000000000033E-2</c:v>
                  </c:pt>
                  <c:pt idx="5">
                    <c:v>2.202081528017218E-2</c:v>
                  </c:pt>
                  <c:pt idx="6">
                    <c:v>3.5060966544099292E-3</c:v>
                  </c:pt>
                </c:numCache>
              </c:numRef>
            </c:plus>
            <c:minus>
              <c:numRef>
                <c:f>学会用!$I$63:$O$63</c:f>
                <c:numCache>
                  <c:formatCode>General</c:formatCode>
                  <c:ptCount val="7"/>
                  <c:pt idx="0">
                    <c:v>0.23541234162260502</c:v>
                  </c:pt>
                  <c:pt idx="1">
                    <c:v>3.1091263510297095E-3</c:v>
                  </c:pt>
                  <c:pt idx="2">
                    <c:v>6.0827625302982184E-2</c:v>
                  </c:pt>
                  <c:pt idx="3">
                    <c:v>0.16810324208652341</c:v>
                  </c:pt>
                  <c:pt idx="4">
                    <c:v>4.5000000000000033E-2</c:v>
                  </c:pt>
                  <c:pt idx="5">
                    <c:v>2.202081528017218E-2</c:v>
                  </c:pt>
                  <c:pt idx="6">
                    <c:v>3.5060966544099292E-3</c:v>
                  </c:pt>
                </c:numCache>
              </c:numRef>
            </c:minus>
            <c:spPr>
              <a:ln>
                <a:solidFill>
                  <a:srgbClr val="0070C0"/>
                </a:solidFill>
              </a:ln>
            </c:spPr>
          </c:errBars>
          <c:xVal>
            <c:numRef>
              <c:f>学会用!$B$62:$H$62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24</c:v>
                </c:pt>
              </c:numCache>
            </c:numRef>
          </c:xVal>
          <c:yVal>
            <c:numRef>
              <c:f>学会用!$B$63:$H$63</c:f>
              <c:numCache>
                <c:formatCode>General</c:formatCode>
                <c:ptCount val="7"/>
                <c:pt idx="0">
                  <c:v>0.50929411764705868</c:v>
                </c:pt>
                <c:pt idx="1">
                  <c:v>5.5000000000000734E-3</c:v>
                </c:pt>
                <c:pt idx="2">
                  <c:v>0.10000000000000002</c:v>
                </c:pt>
                <c:pt idx="3">
                  <c:v>0.33220000000000038</c:v>
                </c:pt>
                <c:pt idx="4">
                  <c:v>0.1275</c:v>
                </c:pt>
                <c:pt idx="5">
                  <c:v>4.0500000000000022E-2</c:v>
                </c:pt>
                <c:pt idx="6">
                  <c:v>4.5000000000000404E-3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A1A-4F2C-B8B5-DF82B42BF1A1}"/>
            </c:ext>
          </c:extLst>
        </c:ser>
        <c:ser>
          <c:idx val="1"/>
          <c:order val="1"/>
          <c:tx>
            <c:strRef>
              <c:f>学会用!$A$64</c:f>
              <c:strCache>
                <c:ptCount val="1"/>
                <c:pt idx="0">
                  <c:v>K305</c:v>
                </c:pt>
              </c:strCache>
            </c:strRef>
          </c:tx>
          <c:spPr>
            <a:ln w="31750">
              <a:prstDash val="sysDash"/>
            </a:ln>
          </c:spPr>
          <c:marker>
            <c:symbol val="square"/>
            <c:size val="12"/>
            <c:spPr>
              <a:noFill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学会用!$I$64:$O$64</c:f>
                <c:numCache>
                  <c:formatCode>General</c:formatCode>
                  <c:ptCount val="7"/>
                  <c:pt idx="0">
                    <c:v>2.1213203435596652E-2</c:v>
                  </c:pt>
                  <c:pt idx="1">
                    <c:v>4.9497474683059114E-3</c:v>
                  </c:pt>
                  <c:pt idx="2">
                    <c:v>7.071067811865661E-3</c:v>
                  </c:pt>
                  <c:pt idx="3">
                    <c:v>6.465420842193241E-2</c:v>
                  </c:pt>
                  <c:pt idx="4">
                    <c:v>4.2426406871194124E-3</c:v>
                  </c:pt>
                  <c:pt idx="5">
                    <c:v>2.1213203435597079E-3</c:v>
                  </c:pt>
                  <c:pt idx="6">
                    <c:v>7.071067811865661E-3</c:v>
                  </c:pt>
                </c:numCache>
              </c:numRef>
            </c:plus>
            <c:minus>
              <c:numRef>
                <c:f>学会用!$I$64:$O$64</c:f>
                <c:numCache>
                  <c:formatCode>General</c:formatCode>
                  <c:ptCount val="7"/>
                  <c:pt idx="0">
                    <c:v>2.1213203435596652E-2</c:v>
                  </c:pt>
                  <c:pt idx="1">
                    <c:v>4.9497474683059114E-3</c:v>
                  </c:pt>
                  <c:pt idx="2">
                    <c:v>7.071067811865661E-3</c:v>
                  </c:pt>
                  <c:pt idx="3">
                    <c:v>6.465420842193241E-2</c:v>
                  </c:pt>
                  <c:pt idx="4">
                    <c:v>4.2426406871194124E-3</c:v>
                  </c:pt>
                  <c:pt idx="5">
                    <c:v>2.1213203435597079E-3</c:v>
                  </c:pt>
                  <c:pt idx="6">
                    <c:v>7.071067811865661E-3</c:v>
                  </c:pt>
                </c:numCache>
              </c:numRef>
            </c:minus>
            <c:spPr>
              <a:ln>
                <a:solidFill>
                  <a:srgbClr val="C00000"/>
                </a:solidFill>
              </a:ln>
            </c:spPr>
          </c:errBars>
          <c:xVal>
            <c:numRef>
              <c:f>学会用!$B$62:$H$62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24</c:v>
                </c:pt>
              </c:numCache>
            </c:numRef>
          </c:xVal>
          <c:yVal>
            <c:numRef>
              <c:f>学会用!$B$64:$H$64</c:f>
              <c:numCache>
                <c:formatCode>General</c:formatCode>
                <c:ptCount val="7"/>
                <c:pt idx="0">
                  <c:v>0.59500000000000053</c:v>
                </c:pt>
                <c:pt idx="1">
                  <c:v>3.5000000000000612E-3</c:v>
                </c:pt>
                <c:pt idx="2">
                  <c:v>5.0000000000000192E-3</c:v>
                </c:pt>
                <c:pt idx="3">
                  <c:v>7.983333333333581E-2</c:v>
                </c:pt>
                <c:pt idx="4">
                  <c:v>3.0000000000000252E-3</c:v>
                </c:pt>
                <c:pt idx="5">
                  <c:v>4.5000000000000404E-3</c:v>
                </c:pt>
                <c:pt idx="6">
                  <c:v>5.0000000000000192E-3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A1A-4F2C-B8B5-DF82B42BF1A1}"/>
            </c:ext>
          </c:extLst>
        </c:ser>
        <c:ser>
          <c:idx val="2"/>
          <c:order val="2"/>
          <c:tx>
            <c:strRef>
              <c:f>学会用!$A$65</c:f>
              <c:strCache>
                <c:ptCount val="1"/>
                <c:pt idx="0">
                  <c:v>I743</c:v>
                </c:pt>
              </c:strCache>
            </c:strRef>
          </c:tx>
          <c:spPr>
            <a:ln w="31750">
              <a:solidFill>
                <a:srgbClr val="00B050"/>
              </a:solidFill>
              <a:prstDash val="sysDash"/>
            </a:ln>
          </c:spPr>
          <c:marker>
            <c:symbol val="triangle"/>
            <c:size val="12"/>
            <c:spPr>
              <a:noFill/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学会用!$I$65:$O$65</c:f>
                <c:numCache>
                  <c:formatCode>General</c:formatCode>
                  <c:ptCount val="7"/>
                  <c:pt idx="0">
                    <c:v>0.27505050041361095</c:v>
                  </c:pt>
                  <c:pt idx="1">
                    <c:v>0.39013843696821282</c:v>
                  </c:pt>
                  <c:pt idx="2">
                    <c:v>0.50959493718050264</c:v>
                  </c:pt>
                  <c:pt idx="3">
                    <c:v>0.39638548730430367</c:v>
                  </c:pt>
                  <c:pt idx="4">
                    <c:v>9.5459415460183245E-2</c:v>
                  </c:pt>
                  <c:pt idx="5">
                    <c:v>0.37975781756271987</c:v>
                  </c:pt>
                  <c:pt idx="6">
                    <c:v>0.47615683690706367</c:v>
                  </c:pt>
                </c:numCache>
              </c:numRef>
            </c:plus>
            <c:minus>
              <c:numRef>
                <c:f>学会用!$I$65:$O$65</c:f>
                <c:numCache>
                  <c:formatCode>General</c:formatCode>
                  <c:ptCount val="7"/>
                  <c:pt idx="0">
                    <c:v>0.27505050041361095</c:v>
                  </c:pt>
                  <c:pt idx="1">
                    <c:v>0.39013843696821282</c:v>
                  </c:pt>
                  <c:pt idx="2">
                    <c:v>0.50959493718050264</c:v>
                  </c:pt>
                  <c:pt idx="3">
                    <c:v>0.39638548730430367</c:v>
                  </c:pt>
                  <c:pt idx="4">
                    <c:v>9.5459415460183245E-2</c:v>
                  </c:pt>
                  <c:pt idx="5">
                    <c:v>0.37975781756271987</c:v>
                  </c:pt>
                  <c:pt idx="6">
                    <c:v>0.47615683690706367</c:v>
                  </c:pt>
                </c:numCache>
              </c:numRef>
            </c:minus>
            <c:spPr>
              <a:ln>
                <a:solidFill>
                  <a:srgbClr val="92D050"/>
                </a:solidFill>
              </a:ln>
            </c:spPr>
          </c:errBars>
          <c:xVal>
            <c:numRef>
              <c:f>学会用!$B$62:$H$62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24</c:v>
                </c:pt>
              </c:numCache>
            </c:numRef>
          </c:xVal>
          <c:yVal>
            <c:numRef>
              <c:f>学会用!$B$65:$H$65</c:f>
              <c:numCache>
                <c:formatCode>General</c:formatCode>
                <c:ptCount val="7"/>
                <c:pt idx="0">
                  <c:v>0.73555555555555563</c:v>
                </c:pt>
                <c:pt idx="1">
                  <c:v>0.87600000000001299</c:v>
                </c:pt>
                <c:pt idx="2">
                  <c:v>0.77700000000001335</c:v>
                </c:pt>
                <c:pt idx="3">
                  <c:v>0.6996363636363635</c:v>
                </c:pt>
                <c:pt idx="4">
                  <c:v>0.78549999999999998</c:v>
                </c:pt>
                <c:pt idx="5">
                  <c:v>0.53799999999999992</c:v>
                </c:pt>
                <c:pt idx="6">
                  <c:v>0.6853333333333349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A1A-4F2C-B8B5-DF82B42BF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778112"/>
        <c:axId val="226694272"/>
      </c:scatterChart>
      <c:valAx>
        <c:axId val="226778112"/>
        <c:scaling>
          <c:orientation val="minMax"/>
          <c:max val="2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r>
                  <a:rPr lang="en-US" altLang="ja-JP" sz="1800">
                    <a:solidFill>
                      <a:schemeClr val="bg1"/>
                    </a:solidFill>
                  </a:rPr>
                  <a:t>Time [h]</a:t>
                </a:r>
                <a:endParaRPr lang="ja-JP" altLang="en-US" sz="180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975727204009084"/>
              <c:y val="0.8990896534990963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226694272"/>
        <c:crosses val="autoZero"/>
        <c:crossBetween val="midCat"/>
        <c:majorUnit val="4"/>
      </c:valAx>
      <c:valAx>
        <c:axId val="226694272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r>
                  <a:rPr lang="en-US" sz="1800" b="1" i="0" baseline="0" dirty="0" err="1">
                    <a:solidFill>
                      <a:schemeClr val="bg1"/>
                    </a:solidFill>
                  </a:rPr>
                  <a:t>Lp</a:t>
                </a:r>
                <a:r>
                  <a:rPr lang="en-US" sz="1800" b="1" i="0" baseline="-25000" dirty="0" err="1">
                    <a:solidFill>
                      <a:schemeClr val="bg1"/>
                    </a:solidFill>
                  </a:rPr>
                  <a:t>r</a:t>
                </a:r>
                <a:r>
                  <a:rPr lang="en-US" sz="1800" b="1" i="0" baseline="0" dirty="0">
                    <a:solidFill>
                      <a:schemeClr val="bg1"/>
                    </a:solidFill>
                  </a:rPr>
                  <a:t>  [10</a:t>
                </a:r>
                <a:r>
                  <a:rPr lang="en-US" sz="1800" b="1" i="0" baseline="30000" dirty="0">
                    <a:solidFill>
                      <a:schemeClr val="bg1"/>
                    </a:solidFill>
                  </a:rPr>
                  <a:t>-6</a:t>
                </a:r>
                <a:r>
                  <a:rPr lang="en-US" sz="1800" b="1" i="0" baseline="0" dirty="0">
                    <a:solidFill>
                      <a:schemeClr val="bg1"/>
                    </a:solidFill>
                  </a:rPr>
                  <a:t> m s</a:t>
                </a:r>
                <a:r>
                  <a:rPr lang="en-US" sz="1800" b="1" i="0" baseline="30000" dirty="0">
                    <a:solidFill>
                      <a:schemeClr val="bg1"/>
                    </a:solidFill>
                  </a:rPr>
                  <a:t>-1</a:t>
                </a:r>
                <a:r>
                  <a:rPr lang="en-US" sz="1800" b="1" i="0" baseline="0" dirty="0">
                    <a:solidFill>
                      <a:schemeClr val="bg1"/>
                    </a:solidFill>
                  </a:rPr>
                  <a:t> MPa</a:t>
                </a:r>
                <a:r>
                  <a:rPr lang="en-US" sz="1800" b="1" i="0" baseline="30000" dirty="0">
                    <a:solidFill>
                      <a:schemeClr val="bg1"/>
                    </a:solidFill>
                  </a:rPr>
                  <a:t>-1</a:t>
                </a:r>
                <a:r>
                  <a:rPr lang="en-US" sz="1800" b="1" i="0" baseline="0" dirty="0">
                    <a:solidFill>
                      <a:schemeClr val="bg1"/>
                    </a:solidFill>
                  </a:rPr>
                  <a:t>]</a:t>
                </a:r>
                <a:endParaRPr lang="ja-JP" sz="1800" b="1" i="0" baseline="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1.4208404490607321E-2"/>
              <c:y val="0.1625869051951812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>
                <a:solidFill>
                  <a:schemeClr val="bg1"/>
                </a:solidFill>
              </a:defRPr>
            </a:pPr>
            <a:endParaRPr lang="ja-JP"/>
          </a:p>
        </c:txPr>
        <c:crossAx val="226778112"/>
        <c:crosses val="autoZero"/>
        <c:crossBetween val="midCat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800" b="1">
                <a:solidFill>
                  <a:srgbClr val="0070C0"/>
                </a:solidFill>
              </a:defRPr>
            </a:pPr>
            <a:endParaRPr lang="ja-JP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rgbClr val="C00000"/>
                </a:solidFill>
              </a:defRPr>
            </a:pPr>
            <a:endParaRPr lang="ja-JP"/>
          </a:p>
        </c:txPr>
      </c:legendEntry>
      <c:legendEntry>
        <c:idx val="2"/>
        <c:txPr>
          <a:bodyPr/>
          <a:lstStyle/>
          <a:p>
            <a:pPr>
              <a:defRPr sz="1800" b="1">
                <a:solidFill>
                  <a:srgbClr val="00B050"/>
                </a:solidFill>
              </a:defRPr>
            </a:pPr>
            <a:endParaRPr lang="ja-JP"/>
          </a:p>
        </c:txPr>
      </c:legendEntry>
      <c:layout>
        <c:manualLayout>
          <c:xMode val="edge"/>
          <c:yMode val="edge"/>
          <c:x val="0.54089781712736162"/>
          <c:y val="0"/>
          <c:w val="0.26292640524104693"/>
          <c:h val="0.28491548612766654"/>
        </c:manualLayout>
      </c:layout>
      <c:overlay val="0"/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851510850159016"/>
          <c:y val="0.10073910921532815"/>
          <c:w val="0.73148489149841456"/>
          <c:h val="0.429489834652297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6600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学会用!$B$98:$F$98</c:f>
                <c:numCache>
                  <c:formatCode>General</c:formatCode>
                  <c:ptCount val="5"/>
                  <c:pt idx="1">
                    <c:v>3.1091263510296964E-3</c:v>
                  </c:pt>
                  <c:pt idx="2">
                    <c:v>0.27211247674446215</c:v>
                  </c:pt>
                  <c:pt idx="3">
                    <c:v>0.21236242605508171</c:v>
                  </c:pt>
                </c:numCache>
              </c:numRef>
            </c:plus>
          </c:errBars>
          <c:cat>
            <c:multiLvlStrRef>
              <c:f>学会用!$B$93:$E$96</c:f>
              <c:multiLvlStrCache>
                <c:ptCount val="4"/>
                <c:lvl>
                  <c:pt idx="0">
                    <c:v>NaCl </c:v>
                  </c:pt>
                  <c:pt idx="1">
                    <c:v>100</c:v>
                  </c:pt>
                  <c:pt idx="2">
                    <c:v>100</c:v>
                  </c:pt>
                  <c:pt idx="3">
                    <c:v>100</c:v>
                  </c:pt>
                </c:lvl>
                <c:lvl>
                  <c:pt idx="0">
                    <c:v>DMSO</c:v>
                  </c:pt>
                  <c:pt idx="1">
                    <c:v>-</c:v>
                  </c:pt>
                  <c:pt idx="2">
                    <c:v>0.1</c:v>
                  </c:pt>
                  <c:pt idx="3">
                    <c:v>0.2</c:v>
                  </c:pt>
                </c:lvl>
                <c:lvl>
                  <c:pt idx="0">
                    <c:v>OA</c:v>
                  </c:pt>
                  <c:pt idx="1">
                    <c:v>-</c:v>
                  </c:pt>
                  <c:pt idx="2">
                    <c:v>-</c:v>
                  </c:pt>
                  <c:pt idx="3">
                    <c:v>0.5</c:v>
                  </c:pt>
                </c:lvl>
                <c:lvl>
                  <c:pt idx="0">
                    <c:v>wm</c:v>
                  </c:pt>
                  <c:pt idx="1">
                    <c:v>-</c:v>
                  </c:pt>
                  <c:pt idx="2">
                    <c:v>3</c:v>
                  </c:pt>
                  <c:pt idx="3">
                    <c:v>3</c:v>
                  </c:pt>
                </c:lvl>
              </c:multiLvlStrCache>
            </c:multiLvlStrRef>
          </c:cat>
          <c:val>
            <c:numRef>
              <c:f>学会用!$B$97:$E$97</c:f>
              <c:numCache>
                <c:formatCode>General</c:formatCode>
                <c:ptCount val="4"/>
                <c:pt idx="1">
                  <c:v>5.5000000000000014E-3</c:v>
                </c:pt>
                <c:pt idx="2">
                  <c:v>0.44080000000000008</c:v>
                </c:pt>
                <c:pt idx="3">
                  <c:v>0.51039999999999996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09-470C-8D87-31BA01C48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748672"/>
        <c:axId val="226824192"/>
      </c:barChart>
      <c:catAx>
        <c:axId val="22674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6824192"/>
        <c:crosses val="autoZero"/>
        <c:auto val="1"/>
        <c:lblAlgn val="ctr"/>
        <c:lblOffset val="100"/>
        <c:tickLblSkip val="1"/>
        <c:noMultiLvlLbl val="1"/>
      </c:catAx>
      <c:valAx>
        <c:axId val="2268241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i="1" dirty="0" err="1"/>
                  <a:t>L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r</a:t>
                </a:r>
                <a:r>
                  <a:rPr lang="en-US" dirty="0"/>
                  <a:t>  [10</a:t>
                </a:r>
                <a:r>
                  <a:rPr lang="en-US" baseline="30000" dirty="0"/>
                  <a:t>-6</a:t>
                </a:r>
                <a:r>
                  <a:rPr lang="en-US" dirty="0"/>
                  <a:t> m s</a:t>
                </a:r>
                <a:r>
                  <a:rPr lang="en-US" baseline="30000" dirty="0"/>
                  <a:t>-1</a:t>
                </a:r>
                <a:r>
                  <a:rPr lang="en-US" dirty="0"/>
                  <a:t> MPa</a:t>
                </a:r>
                <a:r>
                  <a:rPr lang="en-US" baseline="30000" dirty="0"/>
                  <a:t>-1</a:t>
                </a:r>
                <a:r>
                  <a:rPr lang="en-US" dirty="0"/>
                  <a:t>]</a:t>
                </a:r>
                <a:endParaRPr lang="ja-JP" dirty="0"/>
              </a:p>
            </c:rich>
          </c:tx>
          <c:layout>
            <c:manualLayout>
              <c:xMode val="edge"/>
              <c:yMode val="edge"/>
              <c:x val="0.11416044376775752"/>
              <c:y val="0.100271307544546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6748672"/>
        <c:crossesAt val="2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/>
      </a:pPr>
      <a:endParaRPr lang="ja-JP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164497451021395"/>
          <c:y val="0.15364397632114171"/>
          <c:w val="0.7821831082396451"/>
          <c:h val="0.52849530172364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学会用!$J$38</c:f>
              <c:strCache>
                <c:ptCount val="1"/>
              </c:strCache>
            </c:strRef>
          </c:tx>
          <c:spPr>
            <a:solidFill>
              <a:srgbClr val="FF66CC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ysClr val="windowText" lastClr="000000"/>
              </a:solidFill>
            </c:spPr>
            <c:extLst>
              <c:ext xmlns:c16="http://schemas.microsoft.com/office/drawing/2014/chart" uri="{C3380CC4-5D6E-409C-BE32-E72D297353CC}">
                <c16:uniqueId val="{00000000-0D84-48C6-B112-3CE0158F191D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Text" lastClr="000000"/>
              </a:solidFill>
            </c:spPr>
            <c:extLst>
              <c:ext xmlns:c16="http://schemas.microsoft.com/office/drawing/2014/chart" uri="{C3380CC4-5D6E-409C-BE32-E72D297353CC}">
                <c16:uniqueId val="{00000001-0D84-48C6-B112-3CE0158F191D}"/>
              </c:ext>
            </c:extLst>
          </c:dPt>
          <c:errBars>
            <c:errBarType val="plus"/>
            <c:errValType val="cust"/>
            <c:noEndCap val="0"/>
            <c:plus>
              <c:numRef>
                <c:f>学会用!$J$39:$N$39</c:f>
                <c:numCache>
                  <c:formatCode>General</c:formatCode>
                  <c:ptCount val="5"/>
                  <c:pt idx="1">
                    <c:v>3.1091263510296917E-3</c:v>
                  </c:pt>
                  <c:pt idx="2">
                    <c:v>4.3243496620879269E-3</c:v>
                  </c:pt>
                  <c:pt idx="3">
                    <c:v>0.14408747343194298</c:v>
                  </c:pt>
                </c:numCache>
              </c:numRef>
            </c:plus>
          </c:errBars>
          <c:cat>
            <c:multiLvlStrRef>
              <c:f>学会用!$J$35:$M$37</c:f>
              <c:multiLvlStrCache>
                <c:ptCount val="4"/>
                <c:lvl>
                  <c:pt idx="0">
                    <c:v>NaCl</c:v>
                  </c:pt>
                  <c:pt idx="1">
                    <c:v>100</c:v>
                  </c:pt>
                  <c:pt idx="2">
                    <c:v>100</c:v>
                  </c:pt>
                  <c:pt idx="3">
                    <c:v>100</c:v>
                  </c:pt>
                </c:lvl>
                <c:lvl>
                  <c:pt idx="0">
                    <c:v>DMSO</c:v>
                  </c:pt>
                  <c:pt idx="1">
                    <c:v>0</c:v>
                  </c:pt>
                  <c:pt idx="2">
                    <c:v>0.1</c:v>
                  </c:pt>
                  <c:pt idx="3">
                    <c:v>0.1</c:v>
                  </c:pt>
                </c:lvl>
                <c:lvl>
                  <c:pt idx="0">
                    <c:v>OA</c:v>
                  </c:pt>
                  <c:pt idx="1">
                    <c:v>-</c:v>
                  </c:pt>
                  <c:pt idx="2">
                    <c:v>-</c:v>
                  </c:pt>
                  <c:pt idx="3">
                    <c:v>0.5</c:v>
                  </c:pt>
                </c:lvl>
              </c:multiLvlStrCache>
            </c:multiLvlStrRef>
          </c:cat>
          <c:val>
            <c:numRef>
              <c:f>学会用!$J$38:$M$38</c:f>
              <c:numCache>
                <c:formatCode>General</c:formatCode>
                <c:ptCount val="4"/>
                <c:pt idx="1">
                  <c:v>5.5000000000000014E-3</c:v>
                </c:pt>
                <c:pt idx="2">
                  <c:v>1.1200000000000081E-2</c:v>
                </c:pt>
                <c:pt idx="3">
                  <c:v>0.17219999999999999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84-48C6-B112-3CE0158F1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861440"/>
        <c:axId val="226862976"/>
      </c:barChart>
      <c:catAx>
        <c:axId val="22686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6862976"/>
        <c:crosses val="autoZero"/>
        <c:auto val="1"/>
        <c:lblAlgn val="ctr"/>
        <c:lblOffset val="100"/>
        <c:noMultiLvlLbl val="1"/>
      </c:catAx>
      <c:valAx>
        <c:axId val="226862976"/>
        <c:scaling>
          <c:orientation val="minMax"/>
          <c:max val="0.60000000000000064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i="1" dirty="0" err="1"/>
                  <a:t>L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r</a:t>
                </a:r>
                <a:r>
                  <a:rPr lang="en-US" dirty="0"/>
                  <a:t>  [10</a:t>
                </a:r>
                <a:r>
                  <a:rPr lang="en-US" baseline="30000" dirty="0"/>
                  <a:t>-6</a:t>
                </a:r>
                <a:r>
                  <a:rPr lang="en-US" dirty="0"/>
                  <a:t> m s</a:t>
                </a:r>
                <a:r>
                  <a:rPr lang="en-US" baseline="30000" dirty="0"/>
                  <a:t>-1</a:t>
                </a:r>
                <a:r>
                  <a:rPr lang="en-US" dirty="0"/>
                  <a:t> MPa</a:t>
                </a:r>
                <a:r>
                  <a:rPr lang="en-US" baseline="30000" dirty="0"/>
                  <a:t>-1</a:t>
                </a:r>
                <a:r>
                  <a:rPr lang="en-US" dirty="0"/>
                  <a:t>]</a:t>
                </a:r>
                <a:endParaRPr lang="ja-JP" dirty="0"/>
              </a:p>
            </c:rich>
          </c:tx>
          <c:layout>
            <c:manualLayout>
              <c:xMode val="edge"/>
              <c:yMode val="edge"/>
              <c:x val="0.10225639763779416"/>
              <c:y val="0.102366620060343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6861440"/>
        <c:crossesAt val="2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ja-JP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994090740456491"/>
          <c:y val="0.13761789153610657"/>
          <c:w val="0.36359041096222638"/>
          <c:h val="0.541880485039462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'I743'!$E$65</c:f>
              <c:strCache>
                <c:ptCount val="1"/>
                <c:pt idx="0">
                  <c:v>K305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'I743'!$I$65:$K$65</c:f>
                <c:numCache>
                  <c:formatCode>General</c:formatCode>
                  <c:ptCount val="3"/>
                  <c:pt idx="0">
                    <c:v>2.1213203435596854E-2</c:v>
                  </c:pt>
                  <c:pt idx="1">
                    <c:v>5.7154760664940817E-2</c:v>
                  </c:pt>
                  <c:pt idx="2">
                    <c:v>3.5590260840104401E-2</c:v>
                  </c:pt>
                </c:numCache>
              </c:numRef>
            </c:plus>
            <c:minus>
              <c:numRef>
                <c:f>'I743'!$I$65:$K$65</c:f>
                <c:numCache>
                  <c:formatCode>General</c:formatCode>
                  <c:ptCount val="3"/>
                  <c:pt idx="0">
                    <c:v>2.1213203435596854E-2</c:v>
                  </c:pt>
                  <c:pt idx="1">
                    <c:v>5.7154760664940817E-2</c:v>
                  </c:pt>
                  <c:pt idx="2">
                    <c:v>3.5590260840104401E-2</c:v>
                  </c:pt>
                </c:numCache>
              </c:numRef>
            </c:minus>
          </c:errBars>
          <c:cat>
            <c:numRef>
              <c:f>'I743'!$F$64:$H$64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</c:numCache>
            </c:numRef>
          </c:cat>
          <c:val>
            <c:numRef>
              <c:f>'I743'!$F$65:$H$65</c:f>
              <c:numCache>
                <c:formatCode>General</c:formatCode>
                <c:ptCount val="3"/>
                <c:pt idx="0">
                  <c:v>0.59500000000000053</c:v>
                </c:pt>
                <c:pt idx="1">
                  <c:v>0.11000000000000018</c:v>
                </c:pt>
                <c:pt idx="2">
                  <c:v>8.0000000000000224E-2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76-4F50-92C1-551480523375}"/>
            </c:ext>
          </c:extLst>
        </c:ser>
        <c:ser>
          <c:idx val="1"/>
          <c:order val="1"/>
          <c:tx>
            <c:strRef>
              <c:f>'I743'!$E$66</c:f>
              <c:strCache>
                <c:ptCount val="1"/>
                <c:pt idx="0">
                  <c:v>I743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'I743'!$I$66:$K$66</c:f>
                <c:numCache>
                  <c:formatCode>General</c:formatCode>
                  <c:ptCount val="3"/>
                  <c:pt idx="0">
                    <c:v>0.19998611062882571</c:v>
                  </c:pt>
                  <c:pt idx="1">
                    <c:v>0.18496621313094541</c:v>
                  </c:pt>
                  <c:pt idx="2">
                    <c:v>9.0700973901424828E-2</c:v>
                  </c:pt>
                </c:numCache>
              </c:numRef>
            </c:plus>
            <c:minus>
              <c:numRef>
                <c:f>'I743'!$I$66:$K$66</c:f>
                <c:numCache>
                  <c:formatCode>General</c:formatCode>
                  <c:ptCount val="3"/>
                  <c:pt idx="0">
                    <c:v>0.19998611062882571</c:v>
                  </c:pt>
                  <c:pt idx="1">
                    <c:v>0.18496621313094541</c:v>
                  </c:pt>
                  <c:pt idx="2">
                    <c:v>9.0700973901424828E-2</c:v>
                  </c:pt>
                </c:numCache>
              </c:numRef>
            </c:minus>
          </c:errBars>
          <c:cat>
            <c:numRef>
              <c:f>'I743'!$F$64:$H$64</c:f>
              <c:numCache>
                <c:formatCode>General</c:formatCode>
                <c:ptCount val="3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</c:numCache>
            </c:numRef>
          </c:cat>
          <c:val>
            <c:numRef>
              <c:f>'I743'!$F$66:$H$66</c:f>
              <c:numCache>
                <c:formatCode>General</c:formatCode>
                <c:ptCount val="3"/>
                <c:pt idx="0">
                  <c:v>0.69777777777778205</c:v>
                </c:pt>
                <c:pt idx="1">
                  <c:v>0.54</c:v>
                </c:pt>
                <c:pt idx="2">
                  <c:v>0.50124999999999997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76-4F50-92C1-551480523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293632"/>
        <c:axId val="184296576"/>
      </c:barChart>
      <c:catAx>
        <c:axId val="184293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en-US" sz="1400"/>
                  <a:t>NaCl [mM]</a:t>
                </a:r>
              </a:p>
            </c:rich>
          </c:tx>
          <c:layout>
            <c:manualLayout>
              <c:xMode val="edge"/>
              <c:yMode val="edge"/>
              <c:x val="0.32615042731663174"/>
              <c:y val="0.8883803672399540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ja-JP"/>
          </a:p>
        </c:txPr>
        <c:crossAx val="184296576"/>
        <c:crosses val="autoZero"/>
        <c:auto val="1"/>
        <c:lblAlgn val="ctr"/>
        <c:lblOffset val="100"/>
        <c:noMultiLvlLbl val="0"/>
      </c:catAx>
      <c:valAx>
        <c:axId val="1842965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en-US" sz="1200"/>
                  <a:t>L</a:t>
                </a:r>
                <a:r>
                  <a:rPr lang="en-US" altLang="en-US" sz="1200" baseline="-25000"/>
                  <a:t>Pr</a:t>
                </a:r>
                <a:r>
                  <a:rPr lang="en-US" altLang="en-US" sz="1200" baseline="0"/>
                  <a:t>  [10</a:t>
                </a:r>
                <a:r>
                  <a:rPr lang="en-US" altLang="en-US" sz="1200" baseline="30000"/>
                  <a:t>-6</a:t>
                </a:r>
                <a:r>
                  <a:rPr lang="en-US" altLang="en-US" sz="1200" baseline="0"/>
                  <a:t> m s</a:t>
                </a:r>
                <a:r>
                  <a:rPr lang="en-US" altLang="en-US" sz="1200" baseline="30000"/>
                  <a:t>-1</a:t>
                </a:r>
                <a:r>
                  <a:rPr lang="en-US" altLang="en-US" sz="1200" baseline="0"/>
                  <a:t> MPa</a:t>
                </a:r>
                <a:r>
                  <a:rPr lang="en-US" altLang="en-US" sz="1200" baseline="30000"/>
                  <a:t>-1</a:t>
                </a:r>
                <a:r>
                  <a:rPr lang="en-US" altLang="en-US" sz="1200" baseline="0"/>
                  <a:t>]</a:t>
                </a:r>
                <a:endParaRPr lang="en-US" altLang="en-US" sz="1200"/>
              </a:p>
            </c:rich>
          </c:tx>
          <c:layout>
            <c:manualLayout>
              <c:xMode val="edge"/>
              <c:yMode val="edge"/>
              <c:x val="7.2750272738097504E-2"/>
              <c:y val="0.142005462952055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ja-JP"/>
          </a:p>
        </c:txPr>
        <c:crossAx val="1842936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ja-JP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ja-JP"/>
          </a:p>
        </c:txPr>
      </c:legendEntry>
      <c:layout>
        <c:manualLayout>
          <c:xMode val="edge"/>
          <c:yMode val="edge"/>
          <c:x val="0.58556395554989349"/>
          <c:y val="1.1233747349511164E-2"/>
          <c:w val="0.21071471863190094"/>
          <c:h val="0.96390757828744489"/>
        </c:manualLayout>
      </c:layout>
      <c:overlay val="0"/>
      <c:txPr>
        <a:bodyPr/>
        <a:lstStyle/>
        <a:p>
          <a:pPr>
            <a:defRPr sz="32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ysClr val="windowText" lastClr="000000"/>
              </a:solidFill>
            </c:spPr>
            <c:extLst>
              <c:ext xmlns:c16="http://schemas.microsoft.com/office/drawing/2014/chart" uri="{C3380CC4-5D6E-409C-BE32-E72D297353CC}">
                <c16:uniqueId val="{00000000-6EE1-47DF-A4FC-0EA6BC7B4DEA}"/>
              </c:ext>
            </c:extLst>
          </c:dPt>
          <c:errBars>
            <c:errBarType val="plus"/>
            <c:errValType val="cust"/>
            <c:noEndCap val="0"/>
            <c:plus>
              <c:numRef>
                <c:f>学会用!$B$108:$D$108</c:f>
                <c:numCache>
                  <c:formatCode>General</c:formatCode>
                  <c:ptCount val="3"/>
                  <c:pt idx="1">
                    <c:v>3.2113859936170629E-2</c:v>
                  </c:pt>
                  <c:pt idx="2">
                    <c:v>8.9936750261609244E-2</c:v>
                  </c:pt>
                </c:numCache>
              </c:numRef>
            </c:plus>
          </c:errBars>
          <c:cat>
            <c:multiLvlStrRef>
              <c:f>学会用!$B$104:$D$106</c:f>
              <c:multiLvlStrCache>
                <c:ptCount val="3"/>
                <c:lvl>
                  <c:pt idx="0">
                    <c:v>NaCl</c:v>
                  </c:pt>
                  <c:pt idx="1">
                    <c:v>100</c:v>
                  </c:pt>
                  <c:pt idx="2">
                    <c:v>100</c:v>
                  </c:pt>
                </c:lvl>
                <c:lvl>
                  <c:pt idx="0">
                    <c:v>DMSO</c:v>
                  </c:pt>
                  <c:pt idx="1">
                    <c:v>0.1</c:v>
                  </c:pt>
                  <c:pt idx="2">
                    <c:v>0.1</c:v>
                  </c:pt>
                </c:lvl>
                <c:lvl>
                  <c:pt idx="0">
                    <c:v>BFA</c:v>
                  </c:pt>
                  <c:pt idx="1">
                    <c:v>-</c:v>
                  </c:pt>
                  <c:pt idx="2">
                    <c:v>5</c:v>
                  </c:pt>
                </c:lvl>
              </c:multiLvlStrCache>
            </c:multiLvlStrRef>
          </c:cat>
          <c:val>
            <c:numRef>
              <c:f>学会用!$B$107:$D$107</c:f>
              <c:numCache>
                <c:formatCode>General</c:formatCode>
                <c:ptCount val="3"/>
                <c:pt idx="1">
                  <c:v>0.31360000000000032</c:v>
                </c:pt>
                <c:pt idx="2">
                  <c:v>9.8571428571431072E-2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E1-47DF-A4FC-0EA6BC7B4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876800"/>
        <c:axId val="227054720"/>
      </c:barChart>
      <c:catAx>
        <c:axId val="22687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ja-JP"/>
          </a:p>
        </c:txPr>
        <c:crossAx val="227054720"/>
        <c:crosses val="autoZero"/>
        <c:auto val="1"/>
        <c:lblAlgn val="ctr"/>
        <c:lblOffset val="100"/>
        <c:noMultiLvlLbl val="1"/>
      </c:catAx>
      <c:valAx>
        <c:axId val="2270547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400" b="1" i="1" baseline="0" dirty="0" err="1"/>
                  <a:t>L</a:t>
                </a:r>
                <a:r>
                  <a:rPr lang="en-US" sz="1400" b="1" i="0" baseline="0" dirty="0" err="1"/>
                  <a:t>p</a:t>
                </a:r>
                <a:r>
                  <a:rPr lang="en-US" sz="1400" b="1" i="0" baseline="-25000" dirty="0" err="1"/>
                  <a:t>r</a:t>
                </a:r>
                <a:r>
                  <a:rPr lang="en-US" sz="1400" b="1" i="0" baseline="0" dirty="0"/>
                  <a:t>  [10</a:t>
                </a:r>
                <a:r>
                  <a:rPr lang="en-US" sz="1400" b="1" i="0" baseline="30000" dirty="0"/>
                  <a:t>-6</a:t>
                </a:r>
                <a:r>
                  <a:rPr lang="en-US" sz="1400" b="1" i="0" baseline="0" dirty="0"/>
                  <a:t> m s</a:t>
                </a:r>
                <a:r>
                  <a:rPr lang="en-US" sz="1400" b="1" i="0" baseline="30000" dirty="0"/>
                  <a:t>-1</a:t>
                </a:r>
                <a:r>
                  <a:rPr lang="en-US" sz="1400" b="1" i="0" baseline="0" dirty="0"/>
                  <a:t> MPa</a:t>
                </a:r>
                <a:r>
                  <a:rPr lang="en-US" sz="1400" b="1" i="0" baseline="30000" dirty="0"/>
                  <a:t>-1</a:t>
                </a:r>
                <a:r>
                  <a:rPr lang="en-US" sz="1400" b="1" i="0" baseline="0" dirty="0"/>
                  <a:t>]</a:t>
                </a:r>
                <a:endParaRPr lang="ja-JP" sz="1400" b="1" i="0" baseline="0" dirty="0"/>
              </a:p>
            </c:rich>
          </c:tx>
          <c:layout>
            <c:manualLayout>
              <c:xMode val="edge"/>
              <c:yMode val="edge"/>
              <c:x val="1.1838974917048281E-3"/>
              <c:y val="7.023359958662563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ja-JP"/>
          </a:p>
        </c:txPr>
        <c:crossAx val="226876800"/>
        <c:crossesAt val="2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2791776027997218E-2"/>
          <c:y val="6.1807144487230702E-2"/>
          <c:w val="0.89665266841644797"/>
          <c:h val="0.67426293288160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はるな阻害剤!$J$309</c:f>
              <c:strCache>
                <c:ptCount val="1"/>
              </c:strCache>
            </c:strRef>
          </c:tx>
          <c:spPr>
            <a:solidFill>
              <a:srgbClr val="3366F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0-CB0C-4347-9D59-6C60D37B12E0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CB0C-4347-9D59-6C60D37B12E0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2-CB0C-4347-9D59-6C60D37B12E0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CB0C-4347-9D59-6C60D37B12E0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4-CB0C-4347-9D59-6C60D37B12E0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5-CB0C-4347-9D59-6C60D37B12E0}"/>
              </c:ext>
            </c:extLst>
          </c:dPt>
          <c:errBars>
            <c:errBarType val="plus"/>
            <c:errValType val="cust"/>
            <c:noEndCap val="0"/>
            <c:plus>
              <c:numRef>
                <c:f>はるな阻害剤!$J$310:$V$310</c:f>
                <c:numCache>
                  <c:formatCode>General</c:formatCode>
                  <c:ptCount val="13"/>
                  <c:pt idx="1">
                    <c:v>3.1091263510296427E-3</c:v>
                  </c:pt>
                  <c:pt idx="2">
                    <c:v>3.6521226704479812E-2</c:v>
                  </c:pt>
                  <c:pt idx="3">
                    <c:v>6.082762530298217E-2</c:v>
                  </c:pt>
                  <c:pt idx="4">
                    <c:v>8.6854475992894864E-2</c:v>
                  </c:pt>
                  <c:pt idx="5">
                    <c:v>0.16810324208652291</c:v>
                  </c:pt>
                  <c:pt idx="6">
                    <c:v>0.14476734208147285</c:v>
                  </c:pt>
                  <c:pt idx="7">
                    <c:v>4.5000000000000012E-2</c:v>
                  </c:pt>
                  <c:pt idx="8">
                    <c:v>0.12573901542480748</c:v>
                  </c:pt>
                  <c:pt idx="9">
                    <c:v>2.2020815280171621E-2</c:v>
                  </c:pt>
                  <c:pt idx="10">
                    <c:v>0.22823496664621759</c:v>
                  </c:pt>
                  <c:pt idx="11">
                    <c:v>3.5060966544099223E-3</c:v>
                  </c:pt>
                  <c:pt idx="12">
                    <c:v>0.24798084603452741</c:v>
                  </c:pt>
                </c:numCache>
              </c:numRef>
            </c:plus>
          </c:errBars>
          <c:cat>
            <c:multiLvlStrRef>
              <c:f>はるな阻害剤!$J$306:$V$308</c:f>
              <c:multiLvlStrCache>
                <c:ptCount val="13"/>
                <c:lvl>
                  <c:pt idx="0">
                    <c:v>Time</c:v>
                  </c:pt>
                  <c:pt idx="1">
                    <c:v>1</c:v>
                  </c:pt>
                  <c:pt idx="2">
                    <c:v>1</c:v>
                  </c:pt>
                  <c:pt idx="3">
                    <c:v>2</c:v>
                  </c:pt>
                  <c:pt idx="4">
                    <c:v>2</c:v>
                  </c:pt>
                  <c:pt idx="5">
                    <c:v>4</c:v>
                  </c:pt>
                  <c:pt idx="6">
                    <c:v>4</c:v>
                  </c:pt>
                  <c:pt idx="7">
                    <c:v>8</c:v>
                  </c:pt>
                  <c:pt idx="8">
                    <c:v>8</c:v>
                  </c:pt>
                  <c:pt idx="9">
                    <c:v>12</c:v>
                  </c:pt>
                  <c:pt idx="10">
                    <c:v>12</c:v>
                  </c:pt>
                  <c:pt idx="11">
                    <c:v>24</c:v>
                  </c:pt>
                  <c:pt idx="12">
                    <c:v>24</c:v>
                  </c:pt>
                </c:lvl>
                <c:lvl>
                  <c:pt idx="0">
                    <c:v>DMSO</c:v>
                  </c:pt>
                  <c:pt idx="1">
                    <c:v>-</c:v>
                  </c:pt>
                  <c:pt idx="2">
                    <c:v>0.1</c:v>
                  </c:pt>
                  <c:pt idx="3">
                    <c:v>-</c:v>
                  </c:pt>
                  <c:pt idx="4">
                    <c:v>0.1</c:v>
                  </c:pt>
                  <c:pt idx="5">
                    <c:v>-</c:v>
                  </c:pt>
                  <c:pt idx="6">
                    <c:v>0.1</c:v>
                  </c:pt>
                  <c:pt idx="7">
                    <c:v>-</c:v>
                  </c:pt>
                  <c:pt idx="8">
                    <c:v>0.1</c:v>
                  </c:pt>
                  <c:pt idx="9">
                    <c:v>-</c:v>
                  </c:pt>
                  <c:pt idx="10">
                    <c:v>0.1</c:v>
                  </c:pt>
                  <c:pt idx="11">
                    <c:v>-</c:v>
                  </c:pt>
                  <c:pt idx="12">
                    <c:v>0.1</c:v>
                  </c:pt>
                </c:lvl>
                <c:lvl>
                  <c:pt idx="0">
                    <c:v>MG132</c:v>
                  </c:pt>
                  <c:pt idx="1">
                    <c:v>-</c:v>
                  </c:pt>
                  <c:pt idx="2">
                    <c:v>5</c:v>
                  </c:pt>
                  <c:pt idx="3">
                    <c:v>-</c:v>
                  </c:pt>
                  <c:pt idx="4">
                    <c:v>5</c:v>
                  </c:pt>
                  <c:pt idx="5">
                    <c:v>-</c:v>
                  </c:pt>
                  <c:pt idx="6">
                    <c:v>5</c:v>
                  </c:pt>
                  <c:pt idx="7">
                    <c:v>-</c:v>
                  </c:pt>
                  <c:pt idx="8">
                    <c:v>5</c:v>
                  </c:pt>
                  <c:pt idx="9">
                    <c:v>-</c:v>
                  </c:pt>
                  <c:pt idx="10">
                    <c:v>5</c:v>
                  </c:pt>
                  <c:pt idx="11">
                    <c:v>-</c:v>
                  </c:pt>
                  <c:pt idx="12">
                    <c:v>5</c:v>
                  </c:pt>
                </c:lvl>
              </c:multiLvlStrCache>
            </c:multiLvlStrRef>
          </c:cat>
          <c:val>
            <c:numRef>
              <c:f>はるな阻害剤!$J$309:$V$309</c:f>
              <c:numCache>
                <c:formatCode>General</c:formatCode>
                <c:ptCount val="13"/>
                <c:pt idx="1">
                  <c:v>5.5000000000000014E-3</c:v>
                </c:pt>
                <c:pt idx="2">
                  <c:v>3.1399999999999997E-2</c:v>
                </c:pt>
                <c:pt idx="3">
                  <c:v>0.10000000000000002</c:v>
                </c:pt>
                <c:pt idx="4">
                  <c:v>0.18980000000000041</c:v>
                </c:pt>
                <c:pt idx="5">
                  <c:v>0.33220000000000038</c:v>
                </c:pt>
                <c:pt idx="6">
                  <c:v>0.28425</c:v>
                </c:pt>
                <c:pt idx="7">
                  <c:v>0.1275</c:v>
                </c:pt>
                <c:pt idx="8">
                  <c:v>0.29640000000000088</c:v>
                </c:pt>
                <c:pt idx="9">
                  <c:v>4.0500000000000001E-2</c:v>
                </c:pt>
                <c:pt idx="10">
                  <c:v>0.50380000000000003</c:v>
                </c:pt>
                <c:pt idx="11">
                  <c:v>4.5000000000000014E-3</c:v>
                </c:pt>
                <c:pt idx="12">
                  <c:v>0.79600000000000004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0C-4347-9D59-6C60D37B1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382528"/>
        <c:axId val="303384064"/>
      </c:barChart>
      <c:catAx>
        <c:axId val="30338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ja-JP"/>
          </a:p>
        </c:txPr>
        <c:crossAx val="303384064"/>
        <c:crosses val="autoZero"/>
        <c:auto val="1"/>
        <c:lblAlgn val="ctr"/>
        <c:lblOffset val="100"/>
        <c:noMultiLvlLbl val="1"/>
      </c:catAx>
      <c:valAx>
        <c:axId val="3033840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b="1" i="1" baseline="0"/>
                  <a:t>L</a:t>
                </a:r>
                <a:r>
                  <a:rPr lang="en-US" sz="1800" b="1" i="0" baseline="0"/>
                  <a:t>p</a:t>
                </a:r>
                <a:r>
                  <a:rPr lang="en-US" sz="1800" b="1" i="0" baseline="-25000"/>
                  <a:t>r</a:t>
                </a:r>
                <a:r>
                  <a:rPr lang="en-US" sz="1800" b="1" i="0" baseline="0"/>
                  <a:t>  [10</a:t>
                </a:r>
                <a:r>
                  <a:rPr lang="en-US" sz="1800" b="1" i="0" baseline="30000"/>
                  <a:t>-6</a:t>
                </a:r>
                <a:r>
                  <a:rPr lang="en-US" sz="1800" b="1" i="0" baseline="0"/>
                  <a:t> m s</a:t>
                </a:r>
                <a:r>
                  <a:rPr lang="en-US" sz="1800" b="1" i="0" baseline="30000"/>
                  <a:t>-1</a:t>
                </a:r>
                <a:r>
                  <a:rPr lang="en-US" sz="1800" b="1" i="0" baseline="0"/>
                  <a:t> MPa</a:t>
                </a:r>
                <a:r>
                  <a:rPr lang="en-US" sz="1800" b="1" i="0" baseline="30000"/>
                  <a:t>-1</a:t>
                </a:r>
                <a:r>
                  <a:rPr lang="en-US" sz="1800" b="1" i="0" baseline="0"/>
                  <a:t>]</a:t>
                </a:r>
                <a:endParaRPr lang="ja-JP" sz="1800" b="1" i="0" baseline="0"/>
              </a:p>
            </c:rich>
          </c:tx>
          <c:layout>
            <c:manualLayout>
              <c:xMode val="edge"/>
              <c:yMode val="edge"/>
              <c:x val="3.50523842156455E-2"/>
              <c:y val="0.133718197682755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ja-JP"/>
          </a:p>
        </c:txPr>
        <c:crossAx val="303382528"/>
        <c:crossesAt val="2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2165" cy="4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r>
              <a:rPr lang="ja-JP" altLang="en-US"/>
              <a:t>環境応答生</a:t>
            </a:r>
            <a:r>
              <a:rPr lang="ja-JP" altLang="en-US" smtClean="0"/>
              <a:t>理学</a:t>
            </a:r>
            <a:endParaRPr lang="en-US" altLang="ja-JP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7044"/>
            <a:ext cx="2922165" cy="49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359" y="9377044"/>
            <a:ext cx="2922164" cy="49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CC82E1E-62AA-461B-B78E-E6AAF4C5AA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0576" cy="4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538" y="0"/>
            <a:ext cx="2920576" cy="4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784" y="4689316"/>
            <a:ext cx="4946546" cy="444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633"/>
            <a:ext cx="2920576" cy="4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538" y="9378633"/>
            <a:ext cx="2920576" cy="4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2" tIns="45941" rIns="91882" bIns="459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233899C-018B-408A-A664-FE1A73ABE1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F625454B-86FF-4EA1-A97A-E38F7C6C58B0}" type="slidenum"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41363"/>
            <a:ext cx="4935537" cy="3702050"/>
          </a:xfrm>
          <a:ln w="12700"/>
        </p:spPr>
      </p:sp>
      <p:sp>
        <p:nvSpPr>
          <p:cNvPr id="123907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3735" y="4689316"/>
            <a:ext cx="5394644" cy="44430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41363"/>
            <a:ext cx="4935537" cy="3702050"/>
          </a:xfrm>
          <a:ln w="12700"/>
        </p:spPr>
      </p:sp>
      <p:sp>
        <p:nvSpPr>
          <p:cNvPr id="12595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3735" y="4689316"/>
            <a:ext cx="5394644" cy="44430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35528" indent="-28118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32680" indent="-22399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87023" indent="-22399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39777" indent="-22399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49729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5481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1233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6985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5BBB0FA-E9FF-472D-B917-0944C4AFAFF8}" type="slidenum">
              <a:rPr lang="en-US" altLang="ja-JP" sz="1200">
                <a:solidFill>
                  <a:srgbClr val="000000"/>
                </a:solidFill>
              </a:rPr>
              <a:pPr/>
              <a:t>39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6138" y="739775"/>
            <a:ext cx="4930775" cy="3698875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894" y="4686139"/>
            <a:ext cx="4857562" cy="44383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47" tIns="43976" rIns="87947" bIns="43976"/>
          <a:lstStyle/>
          <a:p>
            <a:pPr algn="just" eaLnBrk="1" hangingPunct="1"/>
            <a:endParaRPr lang="ja-JP" altLang="ja-JP" smtClean="0">
              <a:ea typeface="ＭＳ 明朝" panose="02020609040205080304" pitchFamily="1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35528" indent="-28118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32680" indent="-22399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87023" indent="-22399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39777" indent="-22399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49729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5481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1233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6985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145C85CE-3B04-4DA8-A8A7-6E9F14EF5F4C}" type="slidenum">
              <a:rPr lang="en-US" altLang="ja-JP" sz="1200">
                <a:solidFill>
                  <a:srgbClr val="000000"/>
                </a:solidFill>
              </a:rPr>
              <a:pPr/>
              <a:t>40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4550" y="738188"/>
            <a:ext cx="4933950" cy="3700462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894" y="4686139"/>
            <a:ext cx="4857562" cy="4439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67" tIns="43981" rIns="87967" bIns="43981"/>
          <a:lstStyle/>
          <a:p>
            <a:pPr algn="just" eaLnBrk="1" hangingPunct="1"/>
            <a:endParaRPr lang="ja-JP" altLang="ja-JP" smtClean="0">
              <a:ea typeface="ＭＳ 明朝" panose="02020609040205080304" pitchFamily="17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panose="02020600040205080304" pitchFamily="18" charset="-128"/>
            </a:endParaRPr>
          </a:p>
        </p:txBody>
      </p:sp>
      <p:sp>
        <p:nvSpPr>
          <p:cNvPr id="13517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A9876F46-632D-47E0-9F8F-9BB09748C567}" type="slidenum">
              <a:rPr lang="ja-JP" altLang="en-US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44</a:t>
            </a:fld>
            <a:endParaRPr lang="ja-JP" altLang="en-US" smtClean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ea typeface="ＭＳ Ｐ明朝" panose="02020600040205080304" pitchFamily="18" charset="-128"/>
            </a:endParaRPr>
          </a:p>
        </p:txBody>
      </p:sp>
      <p:sp>
        <p:nvSpPr>
          <p:cNvPr id="13722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3470" indent="-284362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5389" indent="-225583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6086" indent="-225583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63607" indent="-225583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21127" indent="-225583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8647" indent="-225583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36167" indent="-225583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93687" indent="-225583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3A43EBF-0B99-4E21-9BA8-D5658F3F72D3}" type="slidenum">
              <a:rPr lang="en-US" altLang="ja-JP" sz="1200">
                <a:solidFill>
                  <a:schemeClr val="tx1"/>
                </a:solidFill>
              </a:rPr>
              <a:pPr/>
              <a:t>45</a:t>
            </a:fld>
            <a:endParaRPr lang="en-US" altLang="ja-JP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12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panose="02020600040205080304" pitchFamily="18" charset="-128"/>
            </a:endParaRPr>
          </a:p>
        </p:txBody>
      </p:sp>
      <p:sp>
        <p:nvSpPr>
          <p:cNvPr id="13722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3470" indent="-284362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5389" indent="-225583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6086" indent="-225583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63607" indent="-225583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21127" indent="-225583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8647" indent="-225583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36167" indent="-225583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93687" indent="-225583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3A43EBF-0B99-4E21-9BA8-D5658F3F72D3}" type="slidenum">
              <a:rPr lang="en-US" altLang="ja-JP" sz="1200">
                <a:solidFill>
                  <a:schemeClr val="tx1"/>
                </a:solidFill>
              </a:rPr>
              <a:pPr/>
              <a:t>46</a:t>
            </a:fld>
            <a:endParaRPr lang="en-US" altLang="ja-JP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316038" y="1081088"/>
            <a:ext cx="7235826" cy="5426075"/>
          </a:xfrm>
          <a:ln/>
        </p:spPr>
      </p:sp>
      <p:sp>
        <p:nvSpPr>
          <p:cNvPr id="139267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460810" y="6868768"/>
            <a:ext cx="3683294" cy="65081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  <p:sp>
        <p:nvSpPr>
          <p:cNvPr id="13926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E5417215-D024-4E4A-AFED-06AF41687C40}" type="slidenum"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47</a:t>
            </a:fld>
            <a:endParaRPr lang="en-US" altLang="ja-JP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ja-JP" smtClean="0">
                <a:ea typeface="ＭＳ Ｐ明朝" panose="02020600040205080304" pitchFamily="18" charset="-128"/>
              </a:rPr>
              <a:t>SC-Ura(+Gal)</a:t>
            </a:r>
            <a:r>
              <a:rPr lang="ja-JP" altLang="en-US" smtClean="0">
                <a:ea typeface="ＭＳ Ｐ明朝" panose="02020600040205080304" pitchFamily="18" charset="-128"/>
              </a:rPr>
              <a:t>寒天培地は任意の</a:t>
            </a:r>
            <a:r>
              <a:rPr lang="en-US" altLang="ja-JP" smtClean="0">
                <a:ea typeface="ＭＳ Ｐ明朝" panose="02020600040205080304" pitchFamily="18" charset="-128"/>
              </a:rPr>
              <a:t>As, B</a:t>
            </a:r>
            <a:r>
              <a:rPr lang="ja-JP" altLang="en-US" smtClean="0">
                <a:ea typeface="ＭＳ Ｐ明朝" panose="02020600040205080304" pitchFamily="18" charset="-128"/>
              </a:rPr>
              <a:t>濃度で作成した後約</a:t>
            </a:r>
            <a:r>
              <a:rPr lang="en-US" altLang="ja-JP" smtClean="0">
                <a:ea typeface="ＭＳ Ｐ明朝" panose="02020600040205080304" pitchFamily="18" charset="-128"/>
              </a:rPr>
              <a:t>1</a:t>
            </a:r>
            <a:r>
              <a:rPr lang="ja-JP" altLang="en-US" smtClean="0">
                <a:ea typeface="ＭＳ Ｐ明朝" panose="02020600040205080304" pitchFamily="18" charset="-128"/>
              </a:rPr>
              <a:t>週間</a:t>
            </a:r>
            <a:r>
              <a:rPr lang="en-US" altLang="ja-JP" smtClean="0">
                <a:ea typeface="ＭＳ Ｐ明朝" panose="02020600040205080304" pitchFamily="18" charset="-128"/>
              </a:rPr>
              <a:t>4</a:t>
            </a:r>
            <a:r>
              <a:rPr lang="ja-JP" altLang="en-US" smtClean="0">
                <a:ea typeface="ＭＳ Ｐ明朝" panose="02020600040205080304" pitchFamily="18" charset="-128"/>
              </a:rPr>
              <a:t>℃下で保存・浸透させておいた。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ea typeface="ＭＳ Ｐ明朝" panose="02020600040205080304" pitchFamily="18" charset="-128"/>
              </a:rPr>
              <a:t>Replica colony</a:t>
            </a:r>
            <a:r>
              <a:rPr lang="ja-JP" altLang="en-US" smtClean="0">
                <a:ea typeface="ＭＳ Ｐ明朝" panose="02020600040205080304" pitchFamily="18" charset="-128"/>
              </a:rPr>
              <a:t>を</a:t>
            </a:r>
            <a:r>
              <a:rPr lang="en-US" altLang="ja-JP" smtClean="0">
                <a:ea typeface="ＭＳ Ｐ明朝" panose="02020600040205080304" pitchFamily="18" charset="-128"/>
              </a:rPr>
              <a:t>SC-Ura(+Gal)</a:t>
            </a:r>
            <a:r>
              <a:rPr lang="ja-JP" altLang="en-US" smtClean="0">
                <a:ea typeface="ＭＳ Ｐ明朝" panose="02020600040205080304" pitchFamily="18" charset="-128"/>
              </a:rPr>
              <a:t>液体培地に懸濁し、</a:t>
            </a:r>
            <a:r>
              <a:rPr lang="en-US" altLang="ja-JP" smtClean="0">
                <a:ea typeface="ＭＳ Ｐ明朝" panose="02020600040205080304" pitchFamily="18" charset="-128"/>
              </a:rPr>
              <a:t>O.D.</a:t>
            </a:r>
            <a:r>
              <a:rPr lang="en-US" altLang="ja-JP" baseline="-25000" smtClean="0">
                <a:ea typeface="ＭＳ Ｐ明朝" panose="02020600040205080304" pitchFamily="18" charset="-128"/>
              </a:rPr>
              <a:t>600</a:t>
            </a:r>
            <a:r>
              <a:rPr lang="en-US" altLang="ja-JP" smtClean="0">
                <a:ea typeface="ＭＳ Ｐ明朝" panose="02020600040205080304" pitchFamily="18" charset="-128"/>
              </a:rPr>
              <a:t>=0.01</a:t>
            </a:r>
            <a:r>
              <a:rPr lang="ja-JP" altLang="en-US" smtClean="0">
                <a:ea typeface="ＭＳ Ｐ明朝" panose="02020600040205080304" pitchFamily="18" charset="-128"/>
              </a:rPr>
              <a:t>に合わせ希釈したものを</a:t>
            </a:r>
            <a:r>
              <a:rPr lang="en-US" altLang="ja-JP" smtClean="0">
                <a:ea typeface="ＭＳ Ｐ明朝" panose="02020600040205080304" pitchFamily="18" charset="-128"/>
              </a:rPr>
              <a:t>×1</a:t>
            </a:r>
            <a:r>
              <a:rPr lang="ja-JP" altLang="en-US" smtClean="0">
                <a:ea typeface="ＭＳ Ｐ明朝" panose="02020600040205080304" pitchFamily="18" charset="-128"/>
              </a:rPr>
              <a:t>とし、順次</a:t>
            </a:r>
            <a:r>
              <a:rPr lang="en-US" altLang="ja-JP" smtClean="0">
                <a:ea typeface="ＭＳ Ｐ明朝" panose="02020600040205080304" pitchFamily="18" charset="-128"/>
              </a:rPr>
              <a:t>×10, ×100</a:t>
            </a:r>
            <a:r>
              <a:rPr lang="ja-JP" altLang="en-US" smtClean="0">
                <a:ea typeface="ＭＳ Ｐ明朝" panose="02020600040205080304" pitchFamily="18" charset="-128"/>
              </a:rPr>
              <a:t>希釈したものを</a:t>
            </a:r>
            <a:r>
              <a:rPr lang="en-US" altLang="ja-JP" smtClean="0">
                <a:ea typeface="ＭＳ Ｐ明朝" panose="02020600040205080304" pitchFamily="18" charset="-128"/>
              </a:rPr>
              <a:t>3μL</a:t>
            </a:r>
            <a:r>
              <a:rPr lang="ja-JP" altLang="en-US" smtClean="0">
                <a:ea typeface="ＭＳ Ｐ明朝" panose="02020600040205080304" pitchFamily="18" charset="-128"/>
              </a:rPr>
              <a:t>スポットした。</a:t>
            </a:r>
            <a:endParaRPr lang="en-US" altLang="ja-JP" smtClean="0">
              <a:ea typeface="ＭＳ Ｐ明朝" panose="02020600040205080304" pitchFamily="18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mtClean="0">
                <a:ea typeface="ＭＳ Ｐ明朝" panose="02020600040205080304" pitchFamily="18" charset="-128"/>
              </a:rPr>
              <a:t>30</a:t>
            </a:r>
            <a:r>
              <a:rPr lang="ja-JP" altLang="en-US" smtClean="0">
                <a:ea typeface="ＭＳ Ｐ明朝" panose="02020600040205080304" pitchFamily="18" charset="-128"/>
              </a:rPr>
              <a:t>℃・</a:t>
            </a:r>
            <a:r>
              <a:rPr lang="en-US" altLang="ja-JP" smtClean="0">
                <a:ea typeface="ＭＳ Ｐ明朝" panose="02020600040205080304" pitchFamily="18" charset="-128"/>
              </a:rPr>
              <a:t>4days</a:t>
            </a:r>
            <a:r>
              <a:rPr lang="ja-JP" altLang="en-US" smtClean="0">
                <a:ea typeface="ＭＳ Ｐ明朝" panose="02020600040205080304" pitchFamily="18" charset="-128"/>
              </a:rPr>
              <a:t>培養を行った。 </a:t>
            </a:r>
            <a:r>
              <a:rPr lang="en-US" altLang="ja-JP" smtClean="0">
                <a:ea typeface="ＭＳ Ｐ明朝" panose="02020600040205080304" pitchFamily="18" charset="-128"/>
              </a:rPr>
              <a:t>Acr-3</a:t>
            </a:r>
            <a:r>
              <a:rPr lang="ja-JP" altLang="en-US" smtClean="0">
                <a:ea typeface="ＭＳ Ｐ明朝" panose="02020600040205080304" pitchFamily="18" charset="-128"/>
              </a:rPr>
              <a:t>株　（</a:t>
            </a:r>
            <a:r>
              <a:rPr lang="en-US" altLang="ja-JP" smtClean="0">
                <a:ea typeface="ＭＳ Ｐ明朝" panose="02020600040205080304" pitchFamily="18" charset="-128"/>
              </a:rPr>
              <a:t>2013</a:t>
            </a:r>
            <a:r>
              <a:rPr lang="ja-JP" altLang="en-US" smtClean="0">
                <a:ea typeface="ＭＳ Ｐ明朝" panose="02020600040205080304" pitchFamily="18" charset="-128"/>
              </a:rPr>
              <a:t>年</a:t>
            </a:r>
            <a:r>
              <a:rPr lang="en-US" altLang="ja-JP" smtClean="0">
                <a:ea typeface="ＭＳ Ｐ明朝" panose="02020600040205080304" pitchFamily="18" charset="-128"/>
              </a:rPr>
              <a:t>4</a:t>
            </a:r>
            <a:r>
              <a:rPr lang="ja-JP" altLang="en-US" smtClean="0">
                <a:ea typeface="ＭＳ Ｐ明朝" panose="02020600040205080304" pitchFamily="18" charset="-128"/>
              </a:rPr>
              <a:t>月</a:t>
            </a:r>
            <a:r>
              <a:rPr lang="en-US" altLang="ja-JP" smtClean="0">
                <a:ea typeface="ＭＳ Ｐ明朝" panose="02020600040205080304" pitchFamily="18" charset="-128"/>
              </a:rPr>
              <a:t>22</a:t>
            </a:r>
            <a:r>
              <a:rPr lang="ja-JP" altLang="en-US" smtClean="0">
                <a:ea typeface="ＭＳ Ｐ明朝" panose="02020600040205080304" pitchFamily="18" charset="-128"/>
              </a:rPr>
              <a:t>日実験）</a:t>
            </a:r>
            <a:endParaRPr lang="en-US" altLang="ja-JP" smtClean="0">
              <a:ea typeface="ＭＳ Ｐ明朝" panose="02020600040205080304" pitchFamily="18" charset="-128"/>
            </a:endParaRPr>
          </a:p>
        </p:txBody>
      </p:sp>
      <p:sp>
        <p:nvSpPr>
          <p:cNvPr id="14131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35528" indent="-28118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32680" indent="-22399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87023" indent="-22399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39777" indent="-22399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49729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5481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1233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6985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E2C6699-D47C-4B1C-AF90-EFDE054A4247}" type="slidenum">
              <a:rPr lang="ja-JP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48</a:t>
            </a:fld>
            <a:endParaRPr lang="ja-JP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DEEE485C-9328-40C7-9F2C-BBFB1BFE14CB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50</a:t>
            </a:fld>
            <a:endParaRPr lang="en-US" altLang="ja-JP" smtClean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4933950" cy="370205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mtClean="0">
                <a:latin typeface="Arial" panose="020B0604020202020204" pitchFamily="34" charset="0"/>
                <a:ea typeface="ＭＳ Ｐ明朝" panose="02020600040205080304" pitchFamily="18" charset="-128"/>
              </a:rPr>
              <a:t>分子基盤としてのアクアポリン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panose="02020600040205080304" pitchFamily="18" charset="-128"/>
            </a:endParaRPr>
          </a:p>
        </p:txBody>
      </p:sp>
      <p:sp>
        <p:nvSpPr>
          <p:cNvPr id="7987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1882" indent="-284362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2212" indent="-227172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99732" indent="-227172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252" indent="-227172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772" indent="-227172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2292" indent="-227172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812" indent="-227172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7332" indent="-227172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F3EA590-4521-46CE-8AC3-84D19D811DA2}" type="slidenum">
              <a:rPr lang="en-US" altLang="ja-JP" sz="1200">
                <a:solidFill>
                  <a:schemeClr val="tx1"/>
                </a:solidFill>
              </a:rPr>
              <a:pPr/>
              <a:t>2</a:t>
            </a:fld>
            <a:endParaRPr lang="en-US" altLang="ja-JP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009330EB-4BD9-4D0D-A4C6-0EBA4034C50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57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panose="02020600040205080304" pitchFamily="18" charset="-128"/>
            </a:endParaRPr>
          </a:p>
        </p:txBody>
      </p:sp>
      <p:sp>
        <p:nvSpPr>
          <p:cNvPr id="15360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F3319AAE-0B4D-4E76-8324-9C7A6F0688DC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58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7307E1B1-B501-46F4-9B9F-D280071136B0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59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32363" cy="3700463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373" y="4690905"/>
            <a:ext cx="4943369" cy="44415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panose="02020600040205080304" pitchFamily="18" charset="-128"/>
            </a:endParaRPr>
          </a:p>
        </p:txBody>
      </p:sp>
      <p:sp>
        <p:nvSpPr>
          <p:cNvPr id="157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E3168EA0-E624-435A-9038-422AAF05BE7E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60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5A49A86D-398B-43C2-A5DD-3CD626ECA2CB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61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35538" cy="3703638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373" y="4690905"/>
            <a:ext cx="4943369" cy="44415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507D2AD7-5D87-46D2-85C6-1044F65EFFE4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62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35538" cy="3703638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373" y="4690905"/>
            <a:ext cx="4943369" cy="44415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AEA95996-3FCF-4DF1-A0D4-5C4717317120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63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35538" cy="3703638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373" y="4690905"/>
            <a:ext cx="4943369" cy="44415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88142CE3-6CDA-4958-8A7F-F086BE40890C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64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60C14708-A711-4F71-913C-F91703B46A7E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65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1C4D2BA6-0BC9-4A9D-AB55-C7D373B6AA15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66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明朝" panose="02020600040205080304" pitchFamily="18" charset="-128"/>
              </a:rPr>
              <a:t>Rice plant has 33 genes, and 11</a:t>
            </a:r>
            <a:r>
              <a:rPr lang="en-US" altLang="ja-JP" i="1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明朝" panose="02020600040205080304" pitchFamily="18" charset="-128"/>
              </a:rPr>
              <a:t>OsPIPs</a:t>
            </a:r>
            <a:r>
              <a:rPr lang="ja-JP" altLang="en-US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明朝" panose="02020600040205080304" pitchFamily="18" charset="-128"/>
              </a:rPr>
              <a:t>　</a:t>
            </a:r>
            <a:r>
              <a:rPr lang="en-US" altLang="ja-JP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明朝" panose="02020600040205080304" pitchFamily="18" charset="-128"/>
              </a:rPr>
              <a:t>(3</a:t>
            </a:r>
            <a:r>
              <a:rPr lang="en-US" altLang="ja-JP" i="1" smtClean="0">
                <a:solidFill>
                  <a:srgbClr val="4F6228"/>
                </a:solidFill>
                <a:latin typeface="ＭＳ Ｐゴシック" panose="020B0600070205080204" pitchFamily="50" charset="-128"/>
                <a:ea typeface="ＭＳ Ｐ明朝" panose="02020600040205080304" pitchFamily="18" charset="-128"/>
              </a:rPr>
              <a:t>OsPIP1s</a:t>
            </a:r>
            <a:r>
              <a:rPr lang="en-US" altLang="ja-JP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明朝" panose="02020600040205080304" pitchFamily="18" charset="-128"/>
              </a:rPr>
              <a:t>  and 8</a:t>
            </a:r>
            <a:r>
              <a:rPr lang="en-US" altLang="ja-JP" i="1" smtClean="0">
                <a:solidFill>
                  <a:srgbClr val="632523"/>
                </a:solidFill>
                <a:latin typeface="ＭＳ Ｐゴシック" panose="020B0600070205080204" pitchFamily="50" charset="-128"/>
                <a:ea typeface="ＭＳ Ｐ明朝" panose="02020600040205080304" pitchFamily="18" charset="-128"/>
              </a:rPr>
              <a:t>OsPIP2s</a:t>
            </a:r>
            <a:r>
              <a:rPr lang="en-US" altLang="ja-JP" smtClean="0">
                <a:solidFill>
                  <a:srgbClr val="632523"/>
                </a:solidFill>
                <a:latin typeface="ＭＳ Ｐゴシック" panose="020B0600070205080204" pitchFamily="50" charset="-128"/>
                <a:ea typeface="ＭＳ Ｐ明朝" panose="02020600040205080304" pitchFamily="18" charset="-128"/>
              </a:rPr>
              <a:t>)</a:t>
            </a:r>
            <a:endParaRPr lang="en-US" altLang="ja-JP" smtClean="0">
              <a:solidFill>
                <a:srgbClr val="000000"/>
              </a:solidFill>
              <a:latin typeface="ＭＳ Ｐゴシック" panose="020B0600070205080204" pitchFamily="50" charset="-128"/>
              <a:ea typeface="ＭＳ Ｐ明朝" panose="02020600040205080304" pitchFamily="18" charset="-128"/>
            </a:endParaRPr>
          </a:p>
        </p:txBody>
      </p:sp>
      <p:sp>
        <p:nvSpPr>
          <p:cNvPr id="860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8DAF2BA1-005E-4AD4-88B7-95C232552921}" type="slidenum">
              <a:rPr lang="en-US" altLang="ja-JP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 smtClean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9C286133-FD2F-4B54-9ACA-D41E76A8FB67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67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EE5F538A-BB73-4883-B603-E7B322B7919F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68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D5A49E2A-B8C1-406E-AFC5-9848F5D9B359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69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AE9581-EDCF-4AF9-8F80-5107D81E49F9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71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ABBDB9FF-832F-4848-824C-F6C1D4A5740B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72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56ECEB8A-0456-42C4-8DBA-6606BD93844D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73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panose="02020600040205080304" pitchFamily="18" charset="-128"/>
            </a:endParaRPr>
          </a:p>
        </p:txBody>
      </p:sp>
      <p:sp>
        <p:nvSpPr>
          <p:cNvPr id="1894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759DE59-8B16-4545-98A0-5327B9DA95D3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74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panose="02020600040205080304" pitchFamily="18" charset="-128"/>
            </a:endParaRPr>
          </a:p>
        </p:txBody>
      </p:sp>
      <p:sp>
        <p:nvSpPr>
          <p:cNvPr id="19149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4F675BE1-3DC1-4118-A95B-8D1CDABC2189}" type="slidenum">
              <a:rPr lang="ja-JP" altLang="en-US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75</a:t>
            </a:fld>
            <a:endParaRPr lang="ja-JP" altLang="en-US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4960B399-F60B-4A72-9786-AADC33906BC6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76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7A80224E-4020-465D-AEB7-EF44AE0744CB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77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>
                <a:ea typeface="ＭＳ Ｐ明朝" panose="02020600040205080304" pitchFamily="18" charset="-128"/>
              </a:rPr>
              <a:t>In Arabidopsis and rice, TIP gene expression are tissue-specific. </a:t>
            </a:r>
          </a:p>
          <a:p>
            <a:r>
              <a:rPr lang="en-US" altLang="ja-JP" smtClean="0">
                <a:ea typeface="ＭＳ Ｐ明朝" panose="02020600040205080304" pitchFamily="18" charset="-128"/>
              </a:rPr>
              <a:t>So, I am interested in the expression pattern of HvTIPs.</a:t>
            </a:r>
            <a:endParaRPr lang="ja-JP" altLang="en-US" smtClean="0">
              <a:ea typeface="ＭＳ Ｐ明朝" panose="02020600040205080304" pitchFamily="18" charset="-128"/>
            </a:endParaRPr>
          </a:p>
          <a:p>
            <a:r>
              <a:rPr lang="en-US" altLang="ja-JP" smtClean="0">
                <a:ea typeface="ＭＳ Ｐ明朝" panose="02020600040205080304" pitchFamily="18" charset="-128"/>
              </a:rPr>
              <a:t>I checked the expression of these 5 HvTIP genes by quantitative RT-PCR. </a:t>
            </a:r>
          </a:p>
          <a:p>
            <a:endParaRPr lang="ja-JP" altLang="en-US" smtClean="0">
              <a:ea typeface="ＭＳ Ｐ明朝" panose="02020600040205080304" pitchFamily="18" charset="-128"/>
            </a:endParaRPr>
          </a:p>
        </p:txBody>
      </p:sp>
      <p:sp>
        <p:nvSpPr>
          <p:cNvPr id="9216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6FBA0FFE-3F5A-4118-A75C-3BD61AD5CF65}" type="slidenum">
              <a:rPr lang="ja-JP" altLang="en-US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12</a:t>
            </a:fld>
            <a:endParaRPr lang="ja-JP" altLang="en-US" smtClean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5FEBCD89-DD86-41B5-AA02-B4F0A442CDB2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78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DE33B4CF-CA09-4589-A302-E704F8E82729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79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ea typeface="ＭＳ Ｐ明朝" panose="02020600040205080304" pitchFamily="18" charset="-128"/>
            </a:endParaRPr>
          </a:p>
        </p:txBody>
      </p:sp>
      <p:sp>
        <p:nvSpPr>
          <p:cNvPr id="20173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DEF850A6-8FE9-463E-B6A6-A1E018C5E2CB}" type="slidenum">
              <a:rPr lang="ja-JP" altLang="en-US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80</a:t>
            </a:fld>
            <a:endParaRPr lang="ja-JP" altLang="en-US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3470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5389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6086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63607" indent="-22558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2112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864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3616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93687" indent="-22558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2A036119-8C1C-45CA-841B-B3E3A1C64DEF}" type="slidenum"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81</a:t>
            </a:fld>
            <a:endParaRPr lang="en-US" altLang="ja-JP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1882" indent="-28436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2212" indent="-22717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99732" indent="-22717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252" indent="-22717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772" indent="-22717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2292" indent="-22717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812" indent="-22717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7332" indent="-22717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818D792F-1F67-430A-BE5E-55E21A91FD0D}" type="slidenum">
              <a:rPr lang="en-US" altLang="ja-JP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83</a:t>
            </a:fld>
            <a:endParaRPr lang="en-US" altLang="ja-JP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899373" y="4689316"/>
            <a:ext cx="4943369" cy="44430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ea typeface="ＭＳ Ｐ明朝" panose="02020600040205080304" pitchFamily="18" charset="-128"/>
            </a:endParaRPr>
          </a:p>
        </p:txBody>
      </p:sp>
      <p:sp>
        <p:nvSpPr>
          <p:cNvPr id="97284" name="スライド番号プレースホルダ 3"/>
          <p:cNvSpPr txBox="1">
            <a:spLocks noGrp="1"/>
          </p:cNvSpPr>
          <p:nvPr/>
        </p:nvSpPr>
        <p:spPr bwMode="auto">
          <a:xfrm>
            <a:off x="3821538" y="9378633"/>
            <a:ext cx="2920576" cy="4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82" tIns="45941" rIns="91882" bIns="45941"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35C8E0-FD81-45D8-9194-37E3DE087FB3}" type="slidenum">
              <a:rPr lang="en-US" altLang="ja-JP">
                <a:solidFill>
                  <a:srgbClr val="000000"/>
                </a:solidFill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ja-JP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ea typeface="ＭＳ Ｐ明朝" panose="02020600040205080304" pitchFamily="18" charset="-128"/>
            </a:endParaRPr>
          </a:p>
        </p:txBody>
      </p:sp>
      <p:sp>
        <p:nvSpPr>
          <p:cNvPr id="10342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35528" indent="-28118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32680" indent="-22399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87023" indent="-22399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39777" indent="-22399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497297" indent="-22399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54817" indent="-22399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12337" indent="-22399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69857" indent="-22399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4FD7AED1-C56F-4693-A091-B45FFBE9EC0A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21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ea typeface="ＭＳ Ｐ明朝" panose="02020600040205080304" pitchFamily="18" charset="-128"/>
            </a:endParaRPr>
          </a:p>
        </p:txBody>
      </p:sp>
      <p:sp>
        <p:nvSpPr>
          <p:cNvPr id="10547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35528" indent="-28118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32680" indent="-22399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587023" indent="-22399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39777" indent="-22399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497297" indent="-22399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54817" indent="-22399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12337" indent="-22399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69857" indent="-22399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4C2F37B0-5FC4-4C90-9094-2F306117BED4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22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3735" y="4341431"/>
            <a:ext cx="5394644" cy="41158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  <p:sp>
        <p:nvSpPr>
          <p:cNvPr id="109572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18359" y="8684449"/>
            <a:ext cx="2922164" cy="455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35528" indent="-28118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32680" indent="-22399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87023" indent="-22399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39777" indent="-22399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49729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5481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1233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6985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74E0D677-23AB-4EE4-90FA-7ABF057FCF57}" type="slidenum">
              <a:rPr lang="ja-JP" altLang="en-US" sz="1800">
                <a:solidFill>
                  <a:srgbClr val="000000"/>
                </a:solidFill>
                <a:latin typeface="Arial" panose="020B0604020202020204" pitchFamily="34" charset="0"/>
              </a:rPr>
              <a:pPr/>
              <a:t>25</a:t>
            </a:fld>
            <a:endParaRPr lang="ja-JP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5850" y="685800"/>
            <a:ext cx="4570413" cy="3429000"/>
          </a:xfrm>
          <a:ln/>
        </p:spPr>
      </p:sp>
      <p:sp>
        <p:nvSpPr>
          <p:cNvPr id="114691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3735" y="4341431"/>
            <a:ext cx="5394644" cy="41158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  <p:sp>
        <p:nvSpPr>
          <p:cNvPr id="114692" name="スライド番号プレースホルダ 3"/>
          <p:cNvSpPr>
            <a:spLocks noGrp="1"/>
          </p:cNvSpPr>
          <p:nvPr>
            <p:ph type="sldNum" sz="quarter" idx="5"/>
          </p:nvPr>
        </p:nvSpPr>
        <p:spPr>
          <a:xfrm>
            <a:off x="3818359" y="8684449"/>
            <a:ext cx="2922164" cy="455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35528" indent="-28118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32680" indent="-22399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87023" indent="-22399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39777" indent="-22399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49729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5481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1233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6985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AACEAE8-B8CC-4729-B47E-FBE0C1F723AB}" type="slidenum">
              <a:rPr lang="ja-JP" altLang="en-US" sz="1800">
                <a:solidFill>
                  <a:srgbClr val="000000"/>
                </a:solidFill>
                <a:latin typeface="Arial" panose="020B0604020202020204" pitchFamily="34" charset="0"/>
              </a:rPr>
              <a:pPr/>
              <a:t>29</a:t>
            </a:fld>
            <a:endParaRPr lang="ja-JP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4693" name="ヘッダー プレースホルダ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3754" cy="4574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35528" indent="-28118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32680" indent="-22399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87023" indent="-22399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39777" indent="-223995"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49729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5481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1233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69857" indent="-223995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800">
                <a:solidFill>
                  <a:srgbClr val="000000"/>
                </a:solidFill>
                <a:latin typeface="Arial" panose="020B0604020202020204" pitchFamily="34" charset="0"/>
              </a:rPr>
              <a:t>東京農工大学生物生産科学フロンティア</a:t>
            </a: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Ⅳ</a:t>
            </a:r>
            <a:r>
              <a:rPr lang="ja-JP" altLang="en-US" sz="1800">
                <a:solidFill>
                  <a:srgbClr val="000000"/>
                </a:solidFill>
                <a:latin typeface="Arial" panose="020B0604020202020204" pitchFamily="34" charset="0"/>
              </a:rPr>
              <a:t>　</a:t>
            </a: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2010/06/04</a:t>
            </a:r>
            <a:endParaRPr lang="ja-JP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531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709BA-3BEA-40B5-9A68-9C125A006E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955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76E6-77CD-45B2-BAFA-B32CACCA70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203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69762-2018-4D6F-9116-2E2981181E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963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77B3B-FE04-4FC9-BAB0-BF070A55A7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9277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/>
            </a:lvl1pPr>
          </a:lstStyle>
          <a:p>
            <a:pPr>
              <a:defRPr/>
            </a:pPr>
            <a:fld id="{C5921CA5-35D5-4683-B49D-998759C1A0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179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5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4168A-CA44-4D3D-91AF-ECD3CDE70C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964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5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6301E-2AE6-4146-AFBC-A276BAA773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594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B1174-438C-4976-9CA5-84657B3E2C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4857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825A7-7874-4E2F-B0A5-652D9F098BC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0896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DF950-9EC2-4E73-A3C4-FF20E364CF0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8717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37441-891F-4210-AC9F-1302CF50AD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178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363A8-3AC4-4AED-A723-B59F3155C8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3408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2BED-EC14-4FDC-A004-89D66266D2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63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BB913-7A3F-468A-ABF0-23069488BF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0614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6CD70-EC9E-4DB0-BC8B-34A19FFD9D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5465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/>
            </a:lvl1pPr>
          </a:lstStyle>
          <a:p>
            <a:pPr>
              <a:defRPr/>
            </a:pPr>
            <a:fld id="{DFC74153-DA8D-4023-BF17-A771CB6F9C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9377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/>
            </a:lvl1pPr>
          </a:lstStyle>
          <a:p>
            <a:pPr>
              <a:defRPr/>
            </a:pPr>
            <a:fld id="{C7D28EB1-8CDF-41DC-A3DE-378C6B31A2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0520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5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62ED-50F6-48DC-A244-FBCD9B2A7B8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297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D208A-34EB-45A0-B5C6-170E76AB09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9404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14EB-48F1-4C08-BA04-6649FD3B89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266686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149F4-EB6E-42FA-AE12-468D0278AF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725728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2D04F-D885-4244-AAAC-005EE11B7A8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77153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70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19686-85FD-4D54-B3EB-2803EF0140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2297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3954F-AB7B-48F4-AC90-99C83EC036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053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1FD7D-C56F-4608-BE5A-73EB1717D6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7743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E633C-D294-47CE-810B-D7C22E16DE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7084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0FF74-6118-440C-BD3A-228680021D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6628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69C9C-E75A-48BE-BE3B-0423F55FA7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856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85248-E4DB-4259-85C6-F2524022E0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9840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/>
            </a:lvl1pPr>
          </a:lstStyle>
          <a:p>
            <a:pPr>
              <a:defRPr/>
            </a:pPr>
            <a:fld id="{B6C5E5A8-724C-4FFE-BD6B-40591CF730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0756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FA61D5-AC49-486B-A4AE-0A7EE999BC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1497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6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0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CE11-6425-4680-8A32-0C138FA0F37D}" type="datetimeFigureOut">
              <a:rPr lang="ja-JP" altLang="en-US"/>
              <a:pPr>
                <a:defRPr/>
              </a:pPr>
              <a:t>2019/5/13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718E2-B7EB-48EE-A8DB-6AF17E3CD6B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2823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fld id="{56C828A7-E9B3-4DF7-8FD5-8496E982D760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fld id="{CFC90532-B288-41B7-8821-E5B059F8ACF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178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E3ABB-7166-4DC6-AA7A-6872F85D4D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61511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C7A72-39E0-4DA7-BBA7-2BFA20F4ACCB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EB3AC-09EF-4F55-ACE8-606AEECBDA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4856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D2ABE-1A91-4ABF-8EA9-57FA8DCC1EEF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00AEA-021A-47B5-B9DF-39F9615EB0B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9671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2D72-EB08-4E06-89E1-63403B5A3D3F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048B-5450-4CA2-81F1-26D758C947E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9787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7518-CEAE-43E6-A5B7-F8F48253B8F3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C255D-2F13-4887-B8E3-4B32CEA845D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5063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A5788-969A-4C56-A0CE-2EE0B683BD47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6B27-092F-403B-9BCB-F1EF8980BA0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01284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5359D-BA30-46E2-949A-F4584A9BB4A2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D55AD-9320-415A-A51C-2AD1ED0082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5865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8AE9-5524-4195-B703-979C2E3CACAA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7FFB8-A155-4665-BD4B-D445A9BFA88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71622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5635A-8D64-4158-8702-054B32AE8141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146BF-3E94-4C2F-9785-58C81095B6C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05625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9E09C-8593-4BFF-84FC-E6948E1EB411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21C7-D89D-46F0-BACF-BD3B56BF964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75000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ECC4D-FC78-4BAF-9661-605DB05B10ED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25BDF-FD71-4FB0-8F67-6F5E98C5713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92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50909-9778-4963-AC25-6F94A31C14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67286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333BD-C535-4670-905F-674B2A753123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3531-DFF8-48FD-A27C-D54770B682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6786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  <a:defRPr/>
              </a:pPr>
              <a:endParaRPr kumimoji="0" lang="ja-JP" altLang="ja-JP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  <a:defRPr/>
              </a:pPr>
              <a:endParaRPr kumimoji="0" lang="ja-JP" altLang="ja-JP" sz="2400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  <a:defRPr/>
              </a:pPr>
              <a:endParaRPr kumimoji="0" lang="ja-JP" altLang="ja-JP" sz="24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  <a:defRPr/>
              </a:pPr>
              <a:endParaRPr kumimoji="0" lang="ja-JP" altLang="ja-JP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  <a:defRPr/>
              </a:pPr>
              <a:endParaRPr kumimoji="0" lang="ja-JP" altLang="ja-JP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  <a:defRPr/>
              </a:pPr>
              <a:endParaRPr kumimoji="0" lang="ja-JP" altLang="ja-JP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229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4229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DA2357F-486E-423D-AD59-5AE46B38EF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622193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04CCFE3-9DFF-4652-B9CD-E0F35F2B72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0606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788F4B9-F2F1-4B91-B109-824BE0D26B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13048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/>
            </a:lvl1pPr>
          </a:lstStyle>
          <a:p>
            <a:pPr>
              <a:defRPr/>
            </a:pPr>
            <a:fld id="{CC58ECF8-81DF-4E4D-8D46-B9723537568D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/>
            </a:lvl1pPr>
          </a:lstStyle>
          <a:p>
            <a:pPr>
              <a:defRPr/>
            </a:pPr>
            <a:fld id="{551DFF65-EB5F-4ADE-ABC7-314E60C608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43936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/>
            </a:lvl1pPr>
          </a:lstStyle>
          <a:p>
            <a:pPr>
              <a:defRPr/>
            </a:pPr>
            <a:fld id="{6BB373C3-C507-485A-8150-7E90DEBB45D7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/>
            </a:lvl1pPr>
          </a:lstStyle>
          <a:p>
            <a:pPr>
              <a:defRPr/>
            </a:pPr>
            <a:fld id="{2B414A3B-4BA5-4AF6-B55F-BA1EF67187A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20072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1BC71-B686-45E9-A78A-1B60FAEFF9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36842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fld id="{3E707CC3-15BC-4BDC-A0D3-B21E4720C47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4823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fld id="{F7ED40E0-1FFE-4CAC-9CC6-709F964189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98668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fld id="{8A5BB4E6-C962-4AD3-85EC-AC88492079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342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4CB6D-5166-41DF-89F1-CC5DD0629B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60018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fld id="{CC17DCC6-28C6-4C8A-A07A-D0A2FD45E2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06968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fld id="{EDDA2B56-7A3E-4F20-83CC-014E33DA73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04911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fld id="{212F9A80-E1D6-4BC0-BB6B-C8D7AC818814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fld id="{0FFB61CE-9E10-473D-B420-89681A7B4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03531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fld id="{44A3B06B-B29C-4332-9308-36DAA8A8A812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fld id="{996B8103-6707-4167-8613-85E6F38B3AA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00781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36E6161-9643-4608-80EC-A5218467D7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10862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BB7E0-D58E-4F54-BC6A-BDA079EBD8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05799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fld id="{BC9272CB-2D5B-4D2A-A73B-31FB1316CA14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fld id="{A1519329-DF53-4569-BDD8-1400934611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80853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D60F4-2579-4F2C-B948-4DB8138D12ED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DFAB-F785-4F43-B862-C6463FD2106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567713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44000" cy="7969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46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-60618"/>
            <a:ext cx="7886700" cy="13254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4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3170-35BE-49F6-852E-AE8D9D7A3664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5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B266-BCB0-475A-A489-AC3ABF98B5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20588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buFontTx/>
              <a:buChar char="•"/>
              <a:defRPr/>
            </a:lvl1pPr>
          </a:lstStyle>
          <a:p>
            <a:pPr>
              <a:defRPr/>
            </a:pPr>
            <a:fld id="{6FD5C596-28BF-4DC6-A0CF-087704DA6A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246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410FA-E665-404B-81E4-982E2A8F5F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05211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D8AC3A7-3FFA-4921-96A1-8103D37C23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85705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8F548-6087-4ABC-A087-3D41E4524F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424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D00C3-9125-4A36-8989-2391A2FF3C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675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5FB54-5F89-4299-9662-0AC14884E2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055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7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8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9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0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2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3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4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5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6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7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8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theme" Target="../theme/theme29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theme" Target="../theme/theme31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6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7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8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9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60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1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2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4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5" Type="http://schemas.openxmlformats.org/officeDocument/2006/relationships/theme" Target="../theme/theme41.xml"/><Relationship Id="rId4" Type="http://schemas.openxmlformats.org/officeDocument/2006/relationships/slideLayout" Target="../slideLayouts/slideLayout68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69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70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170CFBC-DC93-4004-927F-2075842239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1" r:id="rId1"/>
    <p:sldLayoutId id="2147485882" r:id="rId2"/>
    <p:sldLayoutId id="2147485883" r:id="rId3"/>
    <p:sldLayoutId id="2147485884" r:id="rId4"/>
    <p:sldLayoutId id="2147485885" r:id="rId5"/>
    <p:sldLayoutId id="2147485886" r:id="rId6"/>
    <p:sldLayoutId id="2147485887" r:id="rId7"/>
    <p:sldLayoutId id="2147485888" r:id="rId8"/>
    <p:sldLayoutId id="2147485889" r:id="rId9"/>
    <p:sldLayoutId id="2147485890" r:id="rId10"/>
    <p:sldLayoutId id="2147485891" r:id="rId11"/>
    <p:sldLayoutId id="21474858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610EF5-7049-4FB3-9171-880C5C1295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97916E0-534C-4F2B-8244-A265608BBD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buFontTx/>
              <a:buChar char="•"/>
              <a:defRPr sz="1400">
                <a:solidFill>
                  <a:srgbClr val="FFFFFF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buFontTx/>
              <a:buChar char="•"/>
              <a:defRPr sz="1400">
                <a:solidFill>
                  <a:srgbClr val="FFFFFF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buFontTx/>
              <a:buChar char="•"/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405B5C-E206-4135-91C8-1E7AE7519F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buFontTx/>
              <a:buChar char="•"/>
              <a:defRPr sz="1400">
                <a:solidFill>
                  <a:srgbClr val="FFFFFF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buFontTx/>
              <a:buChar char="•"/>
              <a:defRPr sz="1400">
                <a:solidFill>
                  <a:srgbClr val="FFFFFF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buFontTx/>
              <a:buChar char="•"/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FC0753-C61C-4EE3-BECE-C79E7B55BB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3706A7-220B-4A83-AF5C-D1305A2278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2" r:id="rId1"/>
    <p:sldLayoutId id="2147485903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BC3063-9EFC-4F98-BCF4-CD60AB168A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4" r:id="rId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1BAE7B-B225-48A8-BA03-8A1BE4E8E2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5" r:id="rId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741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ED4863C-10A8-4333-B739-D8A897158137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D0C9078-9AB2-4A99-96FC-B318E0CBD7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9" r:id="rId1"/>
  </p:sldLayoutIdLst>
  <p:transition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258249C-6202-485A-9EFB-99EE79C915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2990DA-71A8-4A23-9530-2A87772DA1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buFontTx/>
              <a:buChar char="•"/>
              <a:defRPr sz="1400">
                <a:solidFill>
                  <a:srgbClr val="FFFFFF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buFontTx/>
              <a:buChar char="•"/>
              <a:defRPr sz="1400">
                <a:solidFill>
                  <a:srgbClr val="FFFFFF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buFontTx/>
              <a:buChar char="•"/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E11244-6980-4116-BFAC-55A751CE57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9E8E79-56E3-4041-BB54-7B44912B65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A2AC65-BDBB-4539-A489-46768F22B6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BE95D8-CCFD-44CA-991E-C451C994DB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88F0CF7-DEE4-4556-85DC-62666A0849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buFontTx/>
              <a:buChar char="•"/>
              <a:defRPr sz="1400">
                <a:solidFill>
                  <a:srgbClr val="FFFFFF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0000"/>
              </a:lnSpc>
              <a:buFontTx/>
              <a:buChar char="•"/>
              <a:defRPr sz="1400">
                <a:solidFill>
                  <a:srgbClr val="FFFFFF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buFontTx/>
              <a:buChar char="•"/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CC85C1-99C2-4529-8B32-0FC236AB83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27ED9F-013F-40B3-8450-84474B6308A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66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A6EC6A26-2417-4DF9-A4F2-CF7B33B7F0AF}" type="datetimeFigureOut">
              <a:rPr lang="ja-JP" altLang="en-US"/>
              <a:pPr>
                <a:defRPr/>
              </a:pPr>
              <a:t>2019/5/13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759D2C-4094-45E3-AC3A-A7F27DBD95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2" r:id="rId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76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935BD4-3B0F-4398-8B78-FB61926AC991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97667D-929B-4961-93D4-CAE216E36E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867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7663F61-C2B6-4DFC-BD38-4CD603AC3E40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829AD65-F75A-46ED-A352-27CCEBE9033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3" r:id="rId1"/>
    <p:sldLayoutId id="2147485914" r:id="rId2"/>
    <p:sldLayoutId id="2147485915" r:id="rId3"/>
    <p:sldLayoutId id="2147485916" r:id="rId4"/>
    <p:sldLayoutId id="2147485917" r:id="rId5"/>
    <p:sldLayoutId id="2147485918" r:id="rId6"/>
    <p:sldLayoutId id="2147485919" r:id="rId7"/>
    <p:sldLayoutId id="2147485920" r:id="rId8"/>
    <p:sldLayoutId id="2147485921" r:id="rId9"/>
    <p:sldLayoutId id="2147485922" r:id="rId10"/>
    <p:sldLayoutId id="2147485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3080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  <a:defRPr/>
              </a:pPr>
              <a:endParaRPr kumimoji="0" lang="ja-JP" altLang="ja-JP" sz="2400" smtClean="0">
                <a:solidFill>
                  <a:schemeClr val="tx1"/>
                </a:solidFill>
              </a:endParaRPr>
            </a:p>
          </p:txBody>
        </p:sp>
        <p:sp>
          <p:nvSpPr>
            <p:cNvPr id="3081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  <a:defRPr/>
              </a:pPr>
              <a:endParaRPr kumimoji="0" lang="ja-JP" altLang="ja-JP" sz="2400" smtClean="0">
                <a:solidFill>
                  <a:schemeClr val="tx1"/>
                </a:solidFill>
              </a:endParaRPr>
            </a:p>
          </p:txBody>
        </p:sp>
        <p:sp>
          <p:nvSpPr>
            <p:cNvPr id="3082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  <a:defRPr/>
              </a:pPr>
              <a:endParaRPr kumimoji="0" lang="ja-JP" altLang="ja-JP" sz="2400" smtClean="0">
                <a:solidFill>
                  <a:schemeClr val="tx1"/>
                </a:solidFill>
              </a:endParaRPr>
            </a:p>
          </p:txBody>
        </p:sp>
        <p:sp>
          <p:nvSpPr>
            <p:cNvPr id="3083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  <a:defRPr/>
              </a:pPr>
              <a:endParaRPr kumimoji="0" lang="ja-JP" altLang="ja-JP" sz="2400" smtClean="0">
                <a:solidFill>
                  <a:schemeClr val="tx1"/>
                </a:solidFill>
              </a:endParaRPr>
            </a:p>
          </p:txBody>
        </p:sp>
        <p:sp>
          <p:nvSpPr>
            <p:cNvPr id="3084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lnSpc>
                  <a:spcPct val="90000"/>
                </a:lnSpc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  <a:defRPr/>
              </a:pPr>
              <a:endParaRPr kumimoji="0" lang="ja-JP" altLang="ja-JP" sz="240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969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218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218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218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FontTx/>
              <a:buNone/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E40870-62B4-42F8-BD6C-277F163137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970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3" r:id="rId1"/>
    <p:sldLayoutId id="2147485934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BE913A4-5C3D-4DC4-9DC2-8CAA2B2AB7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C358A6-4A07-4C83-B9C5-3FD9025589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174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6ACE44B-CC1E-4C4E-ADA4-BCEED86568EA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buFontTx/>
              <a:buChar char="•"/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E76400-1FC4-472B-B069-2073FA1C2B2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6" r:id="rId1"/>
    <p:sldLayoutId id="214748593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277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A944728-3C11-4B3D-A1F7-95E0E3ACAED5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buFontTx/>
              <a:buChar char="•"/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076C6F-6F9D-44A9-BF56-1AD98B2AD09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EC330C9-6512-4622-BD52-9C73F05AE0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481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D578CEC-C407-419B-BC3C-B5F8E6CF95A7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6D1EA84F-4001-4C2D-B492-74931A6B3C6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0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5843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59B1985E-ED07-47B3-A163-1E72E5B47112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F8BC917-2887-4D33-9223-DAE5F719F6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686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6EB2A603-5C5D-4C61-8781-F9BABD0E51FC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43F41BE-3330-4A1B-B6F0-B582EF0D0F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2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789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9408541-3CFC-4F5A-BB9A-57E492708A09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D846341-8F67-49A1-AC62-31DFEF5D1A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891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F2AACC9-842D-4711-A5D9-32314914FA34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9004457-B0BA-469B-9903-99A0561507D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993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B15F0E0-2D04-4641-A162-C1F3A0E5061B}" type="datetimeFigureOut">
              <a:rPr lang="ja-JP" altLang="en-US"/>
              <a:pPr>
                <a:defRPr/>
              </a:pPr>
              <a:t>2019/5/13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C59C063-877A-4B1E-85D7-0FF2C52D0C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41EF576-081A-4B16-B499-849DD1E979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FDBA1CF-1509-4D0D-AD49-6096D6237E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E989B69-C2BD-491B-8C73-F8293B6A94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4" r:id="rId1"/>
    <p:sldLayoutId id="2147485947" r:id="rId2"/>
    <p:sldLayoutId id="2147485948" r:id="rId3"/>
    <p:sldLayoutId id="214748594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1108D19-E970-4DDA-A49D-34F3042E90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12D45E4-7E5C-42B9-922D-EC4EE6B1F0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3A6FCA0-4FF0-4323-BEDA-F053DE16F9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5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899C73E-1788-4784-9B5E-935B8FD3BE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2FEEBDB-133A-4D8E-9B9C-0DE2E0FD7D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8F968CD-F748-4A7F-B7AA-CEE79335B7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992EA5B-FB33-41FB-9DEA-EB6C3C04C3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FontTx/>
              <a:buNone/>
              <a:defRPr sz="14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D9E8E48-CFD7-4FDC-8EB2-68B5945FDB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jxb.oupjournals.org/content/vol51/issue342/images/large/EB68952.28.2.jpe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://www.plantphysiol.org/content/vol128/issue2/images/large/pp0227078001.jpeg" TargetMode="Externa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9.xml"/><Relationship Id="rId4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og.takara-bio.co.jp/product/basic_info.php?unitid=U10000903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5" Type="http://schemas.openxmlformats.org/officeDocument/2006/relationships/hyperlink" Target="http://www.learningatthebench.com/qpcr-basic5.html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5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7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9.png"/><Relationship Id="rId4" Type="http://schemas.openxmlformats.org/officeDocument/2006/relationships/oleObject" Target="../embeddings/oleObject7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2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75.png"/><Relationship Id="rId7" Type="http://schemas.openxmlformats.org/officeDocument/2006/relationships/image" Target="../media/image79.emf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8.emf"/><Relationship Id="rId5" Type="http://schemas.openxmlformats.org/officeDocument/2006/relationships/image" Target="../media/image77.png"/><Relationship Id="rId10" Type="http://schemas.openxmlformats.org/officeDocument/2006/relationships/image" Target="../media/image74.png"/><Relationship Id="rId4" Type="http://schemas.openxmlformats.org/officeDocument/2006/relationships/image" Target="../media/image76.png"/><Relationship Id="rId9" Type="http://schemas.openxmlformats.org/officeDocument/2006/relationships/oleObject" Target="../embeddings/oleObject9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6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8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9.jpeg"/><Relationship Id="rId4" Type="http://schemas.openxmlformats.org/officeDocument/2006/relationships/image" Target="../media/image9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5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6.wmf"/><Relationship Id="rId4" Type="http://schemas.openxmlformats.org/officeDocument/2006/relationships/oleObject" Target="../embeddings/oleObject12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7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00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1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115888"/>
            <a:ext cx="8393112" cy="1997075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環境応答生理学  </a:t>
            </a:r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b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3600" dirty="0" smtClean="0">
                <a:solidFill>
                  <a:schemeClr val="bg1"/>
                </a:solidFill>
              </a:rPr>
              <a:t>Physiology of Environmental Responses </a:t>
            </a:r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2019484208</a:t>
            </a:r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292600"/>
            <a:ext cx="6872287" cy="17526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rgbClr val="00B050"/>
                </a:solidFill>
              </a:rPr>
              <a:t>且原真木、佐々木</a:t>
            </a:r>
            <a:endParaRPr lang="en-US" altLang="ja-JP" smtClean="0">
              <a:solidFill>
                <a:srgbClr val="00B050"/>
              </a:solidFill>
            </a:endParaRPr>
          </a:p>
          <a:p>
            <a:pPr eaLnBrk="1" hangingPunct="1"/>
            <a:r>
              <a:rPr lang="en-US" altLang="ja-JP" smtClean="0">
                <a:solidFill>
                  <a:srgbClr val="00B050"/>
                </a:solidFill>
              </a:rPr>
              <a:t>Katsuhara, Sasaki</a:t>
            </a:r>
            <a:endParaRPr lang="ja-JP" altLang="en-US" smtClean="0">
              <a:solidFill>
                <a:srgbClr val="00B050"/>
              </a:solidFill>
            </a:endParaRPr>
          </a:p>
          <a:p>
            <a:pPr eaLnBrk="1" hangingPunct="1"/>
            <a:r>
              <a:rPr lang="en-US" altLang="ja-JP" smtClean="0">
                <a:solidFill>
                  <a:srgbClr val="00B050"/>
                </a:solidFill>
              </a:rPr>
              <a:t/>
            </a:r>
            <a:br>
              <a:rPr lang="en-US" altLang="ja-JP" smtClean="0">
                <a:solidFill>
                  <a:srgbClr val="00B050"/>
                </a:solidFill>
              </a:rPr>
            </a:br>
            <a:endParaRPr lang="ja-JP" altLang="en-US" smtClean="0">
              <a:solidFill>
                <a:srgbClr val="00B05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09800" y="2238375"/>
            <a:ext cx="502765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3 </a:t>
            </a:r>
            <a:r>
              <a:rPr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(15-May</a:t>
            </a:r>
            <a: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2019)</a:t>
            </a:r>
            <a:endParaRPr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1550988"/>
            <a:ext cx="55816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テキスト ボックス 2"/>
          <p:cNvSpPr txBox="1">
            <a:spLocks noChangeArrowheads="1"/>
          </p:cNvSpPr>
          <p:nvPr/>
        </p:nvSpPr>
        <p:spPr bwMode="auto">
          <a:xfrm>
            <a:off x="1398588" y="3722688"/>
            <a:ext cx="15605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Array slide</a:t>
            </a:r>
            <a:endParaRPr lang="ja-JP" altLang="en-US" sz="2400"/>
          </a:p>
        </p:txBody>
      </p:sp>
      <p:sp>
        <p:nvSpPr>
          <p:cNvPr id="89092" name="テキスト ボックス 3"/>
          <p:cNvSpPr txBox="1">
            <a:spLocks noChangeArrowheads="1"/>
          </p:cNvSpPr>
          <p:nvPr/>
        </p:nvSpPr>
        <p:spPr bwMode="auto">
          <a:xfrm>
            <a:off x="3865563" y="1090613"/>
            <a:ext cx="5422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Target cDNA probed with fluorescence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		(in total cDNA in samples) </a:t>
            </a:r>
            <a:endParaRPr lang="ja-JP" altLang="en-US" sz="2400"/>
          </a:p>
        </p:txBody>
      </p:sp>
      <p:sp>
        <p:nvSpPr>
          <p:cNvPr id="89093" name="テキスト ボックス 4"/>
          <p:cNvSpPr txBox="1">
            <a:spLocks noChangeArrowheads="1"/>
          </p:cNvSpPr>
          <p:nvPr/>
        </p:nvSpPr>
        <p:spPr bwMode="auto">
          <a:xfrm>
            <a:off x="4918075" y="3722688"/>
            <a:ext cx="3709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Detection with fluorescence </a:t>
            </a:r>
            <a:endParaRPr lang="ja-JP" altLang="en-US" sz="2400"/>
          </a:p>
        </p:txBody>
      </p:sp>
      <p:cxnSp>
        <p:nvCxnSpPr>
          <p:cNvPr id="89094" name="直線矢印コネクタ 6"/>
          <p:cNvCxnSpPr>
            <a:cxnSpLocks noChangeShapeType="1"/>
          </p:cNvCxnSpPr>
          <p:nvPr/>
        </p:nvCxnSpPr>
        <p:spPr bwMode="auto">
          <a:xfrm flipH="1">
            <a:off x="3186113" y="2841625"/>
            <a:ext cx="576262" cy="18684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095" name="テキスト ボックス 8"/>
          <p:cNvSpPr txBox="1">
            <a:spLocks noChangeArrowheads="1"/>
          </p:cNvSpPr>
          <p:nvPr/>
        </p:nvSpPr>
        <p:spPr bwMode="auto">
          <a:xfrm>
            <a:off x="1746250" y="4751388"/>
            <a:ext cx="561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Partial sequence complement to each gene </a:t>
            </a:r>
            <a:endParaRPr lang="ja-JP" altLang="en-US" sz="240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3388" y="307975"/>
            <a:ext cx="2262187" cy="7826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</a:rPr>
              <a:t>Microarray</a:t>
            </a:r>
            <a:endParaRPr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9097" name="テキスト ボックス 10"/>
          <p:cNvSpPr txBox="1">
            <a:spLocks noChangeArrowheads="1"/>
          </p:cNvSpPr>
          <p:nvPr/>
        </p:nvSpPr>
        <p:spPr bwMode="auto">
          <a:xfrm>
            <a:off x="307975" y="5389563"/>
            <a:ext cx="85756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B050"/>
                </a:solidFill>
              </a:rPr>
              <a:t>Hundreds gene  × samples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B050"/>
                </a:solidFill>
              </a:rPr>
              <a:t>	(samples = several tissues × developmental stages)</a:t>
            </a:r>
            <a:endParaRPr lang="ja-JP" altLang="en-US" sz="28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RXP_0001-Os10g0492600-26854_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17775" y="1985963"/>
            <a:ext cx="29130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OsTIP3;1 aquaporin</a:t>
            </a:r>
          </a:p>
          <a:p>
            <a:pPr eaLnBrk="1" hangingPunct="1">
              <a:defRPr/>
            </a:pPr>
            <a:r>
              <a:rPr lang="en-US" altLang="ja-JP" sz="2400" b="1" dirty="0">
                <a:solidFill>
                  <a:srgbClr val="FF0000"/>
                </a:solidFill>
              </a:rPr>
              <a:t>Seed specific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図形グループ 5"/>
          <p:cNvGrpSpPr>
            <a:grpSpLocks/>
          </p:cNvGrpSpPr>
          <p:nvPr/>
        </p:nvGrpSpPr>
        <p:grpSpPr bwMode="auto">
          <a:xfrm>
            <a:off x="766763" y="792163"/>
            <a:ext cx="8132762" cy="3617912"/>
            <a:chOff x="475537" y="2519105"/>
            <a:chExt cx="6098955" cy="4275394"/>
          </a:xfrm>
        </p:grpSpPr>
        <p:sp>
          <p:nvSpPr>
            <p:cNvPr id="7" name="テキスト ボックス 6"/>
            <p:cNvSpPr txBox="1"/>
            <p:nvPr/>
          </p:nvSpPr>
          <p:spPr bwMode="auto">
            <a:xfrm>
              <a:off x="475537" y="2519105"/>
              <a:ext cx="300083" cy="4062317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eaLnBrk="1" hangingPunct="1">
                <a:defRPr/>
              </a:pPr>
              <a:r>
                <a:rPr lang="en-US" altLang="ja-JP" sz="1400" b="1" dirty="0">
                  <a:solidFill>
                    <a:prstClr val="black"/>
                  </a:solidFill>
                  <a:latin typeface="Helvetica"/>
                  <a:ea typeface="ＭＳ Ｐゴシック" pitchFamily="-109" charset="-128"/>
                  <a:cs typeface="Helvetica"/>
                </a:rPr>
                <a:t>Relative mRNA expression level</a:t>
              </a:r>
              <a:endParaRPr lang="ja-JP" altLang="en-US" sz="1400" b="1" dirty="0">
                <a:solidFill>
                  <a:prstClr val="black"/>
                </a:solidFill>
                <a:latin typeface="Helvetica"/>
                <a:ea typeface="ＭＳ Ｐゴシック" pitchFamily="-109" charset="-128"/>
                <a:cs typeface="Helvetica"/>
              </a:endParaRPr>
            </a:p>
          </p:txBody>
        </p:sp>
        <p:graphicFrame>
          <p:nvGraphicFramePr>
            <p:cNvPr id="8" name="グラフ 7"/>
            <p:cNvGraphicFramePr/>
            <p:nvPr/>
          </p:nvGraphicFramePr>
          <p:xfrm>
            <a:off x="830760" y="3632200"/>
            <a:ext cx="5743732" cy="31622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1149" name="テキスト ボックス 11"/>
            <p:cNvSpPr txBox="1">
              <a:spLocks noChangeArrowheads="1"/>
            </p:cNvSpPr>
            <p:nvPr/>
          </p:nvSpPr>
          <p:spPr bwMode="auto">
            <a:xfrm>
              <a:off x="2064937" y="4277311"/>
              <a:ext cx="2314183" cy="905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36000" rIns="36000" bIns="36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b="1">
                  <a:solidFill>
                    <a:srgbClr val="00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Leaf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0 day after pollination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30 day after pollination (seed maturing)</a:t>
              </a:r>
              <a:endParaRPr lang="ja-JP" altLang="en-US" sz="1200" b="1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91139" name="テキスト ボックス 12"/>
          <p:cNvSpPr txBox="1">
            <a:spLocks noChangeArrowheads="1"/>
          </p:cNvSpPr>
          <p:nvPr/>
        </p:nvSpPr>
        <p:spPr bwMode="auto">
          <a:xfrm>
            <a:off x="854075" y="265113"/>
            <a:ext cx="8072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</a:rPr>
              <a:t>HvTIP3;1 expresses specifically during seed maturation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</a:rPr>
              <a:t>(Barley)  </a:t>
            </a:r>
            <a:r>
              <a:rPr lang="ja-JP" altLang="en-US" sz="2400">
                <a:solidFill>
                  <a:srgbClr val="000000"/>
                </a:solidFill>
                <a:latin typeface="Arial" panose="020B0604020202020204" pitchFamily="34" charset="0"/>
              </a:rPr>
              <a:t>種子成熟時のオオムギ</a:t>
            </a: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</a:rPr>
              <a:t>HvTIP3;1</a:t>
            </a:r>
          </a:p>
        </p:txBody>
      </p:sp>
      <p:sp>
        <p:nvSpPr>
          <p:cNvPr id="14" name="曲折矢印 13"/>
          <p:cNvSpPr/>
          <p:nvPr/>
        </p:nvSpPr>
        <p:spPr>
          <a:xfrm rot="5400000">
            <a:off x="6248400" y="2486025"/>
            <a:ext cx="295275" cy="809625"/>
          </a:xfrm>
          <a:prstGeom prst="ben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>
              <a:solidFill>
                <a:prstClr val="black"/>
              </a:solidFill>
            </a:endParaRPr>
          </a:p>
        </p:txBody>
      </p:sp>
      <p:sp>
        <p:nvSpPr>
          <p:cNvPr id="91141" name="テキスト ボックス 14"/>
          <p:cNvSpPr txBox="1">
            <a:spLocks noChangeArrowheads="1"/>
          </p:cNvSpPr>
          <p:nvPr/>
        </p:nvSpPr>
        <p:spPr bwMode="auto">
          <a:xfrm>
            <a:off x="419100" y="4562475"/>
            <a:ext cx="859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</a:rPr>
              <a:t>TIP3;1 can be involved in seed desiccation during maturation.</a:t>
            </a:r>
            <a:endParaRPr lang="ja-JP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1142" name="図 8" descr="seed-i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5210175"/>
            <a:ext cx="1990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図 9" descr="seed-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5218113"/>
            <a:ext cx="19812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線矢印コネクタ 11"/>
          <p:cNvCxnSpPr/>
          <p:nvPr/>
        </p:nvCxnSpPr>
        <p:spPr>
          <a:xfrm>
            <a:off x="3076575" y="6105525"/>
            <a:ext cx="581025" cy="485775"/>
          </a:xfrm>
          <a:prstGeom prst="straightConnector1">
            <a:avLst/>
          </a:prstGeom>
          <a:ln w="412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右矢印 12"/>
          <p:cNvSpPr/>
          <p:nvPr/>
        </p:nvSpPr>
        <p:spPr>
          <a:xfrm>
            <a:off x="4105275" y="5705475"/>
            <a:ext cx="1304925" cy="428625"/>
          </a:xfrm>
          <a:prstGeom prst="rightArrow">
            <a:avLst/>
          </a:prstGeom>
          <a:gradFill flip="none" rotWithShape="1">
            <a:gsLst>
              <a:gs pos="0">
                <a:srgbClr val="00B050"/>
              </a:gs>
              <a:gs pos="64999">
                <a:srgbClr val="F0EBD5"/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91146" name="正方形/長方形 1"/>
          <p:cNvSpPr>
            <a:spLocks noChangeArrowheads="1"/>
          </p:cNvSpPr>
          <p:nvPr/>
        </p:nvSpPr>
        <p:spPr bwMode="auto">
          <a:xfrm>
            <a:off x="1136650" y="1120775"/>
            <a:ext cx="8547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B050"/>
                </a:solidFill>
                <a:latin typeface="Times New Roman" panose="02020603050405020304" pitchFamily="18" charset="0"/>
              </a:rPr>
              <a:t>RNA isolation from deferent stages </a:t>
            </a:r>
            <a:r>
              <a:rPr lang="ja-JP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→　</a:t>
            </a:r>
            <a:r>
              <a:rPr lang="en-US" altLang="ja-JP" sz="2400">
                <a:solidFill>
                  <a:srgbClr val="00B050"/>
                </a:solidFill>
                <a:latin typeface="Times New Roman" panose="02020603050405020304" pitchFamily="18" charset="0"/>
              </a:rPr>
              <a:t>quantitative RT-PCR</a:t>
            </a:r>
            <a:endParaRPr lang="ja-JP" altLang="en-US" sz="24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825500"/>
            <a:ext cx="4743450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テキスト ボックス 4"/>
          <p:cNvSpPr txBox="1">
            <a:spLocks noChangeArrowheads="1"/>
          </p:cNvSpPr>
          <p:nvPr/>
        </p:nvSpPr>
        <p:spPr bwMode="auto">
          <a:xfrm>
            <a:off x="5665788" y="598488"/>
            <a:ext cx="3478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</a:rPr>
              <a:t>HvPIP3:1</a:t>
            </a:r>
            <a:r>
              <a:rPr lang="ja-JP" altLang="en-US" sz="1400">
                <a:solidFill>
                  <a:srgbClr val="000000"/>
                </a:solidFill>
              </a:rPr>
              <a:t> （</a:t>
            </a:r>
            <a:r>
              <a:rPr lang="en-US" altLang="ja-JP" sz="1400">
                <a:solidFill>
                  <a:srgbClr val="000000"/>
                </a:solidFill>
              </a:rPr>
              <a:t>Indirect immuno-fluorescence)</a:t>
            </a: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93188" name="テキスト ボックス 5"/>
          <p:cNvSpPr txBox="1">
            <a:spLocks noChangeArrowheads="1"/>
          </p:cNvSpPr>
          <p:nvPr/>
        </p:nvSpPr>
        <p:spPr bwMode="auto">
          <a:xfrm>
            <a:off x="4603750" y="5599113"/>
            <a:ext cx="4271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Solo-injection</a:t>
            </a:r>
            <a:r>
              <a:rPr lang="ja-JP" altLang="en-US" sz="1800">
                <a:solidFill>
                  <a:srgbClr val="000000"/>
                </a:solidFill>
              </a:rPr>
              <a:t> </a:t>
            </a:r>
            <a:r>
              <a:rPr lang="en-US" altLang="ja-JP" sz="1800">
                <a:solidFill>
                  <a:srgbClr val="000000"/>
                </a:solidFill>
              </a:rPr>
              <a:t>showed</a:t>
            </a:r>
            <a:r>
              <a:rPr lang="ja-JP" altLang="en-US" sz="1800">
                <a:solidFill>
                  <a:srgbClr val="000000"/>
                </a:solidFill>
              </a:rPr>
              <a:t> </a:t>
            </a:r>
            <a:r>
              <a:rPr lang="en-US" altLang="ja-JP" sz="1800">
                <a:solidFill>
                  <a:srgbClr val="000000"/>
                </a:solidFill>
              </a:rPr>
              <a:t>no</a:t>
            </a:r>
            <a:r>
              <a:rPr lang="ja-JP" altLang="en-US" sz="1800">
                <a:solidFill>
                  <a:srgbClr val="000000"/>
                </a:solidFill>
              </a:rPr>
              <a:t> </a:t>
            </a:r>
            <a:r>
              <a:rPr lang="en-US" altLang="ja-JP" sz="1800">
                <a:solidFill>
                  <a:srgbClr val="000000"/>
                </a:solidFill>
              </a:rPr>
              <a:t>increase</a:t>
            </a:r>
            <a:r>
              <a:rPr lang="ja-JP" altLang="en-US" sz="1800">
                <a:solidFill>
                  <a:srgbClr val="000000"/>
                </a:solidFill>
              </a:rPr>
              <a:t> </a:t>
            </a:r>
            <a:r>
              <a:rPr lang="en-US" altLang="ja-JP" sz="1800">
                <a:solidFill>
                  <a:srgbClr val="000000"/>
                </a:solidFill>
              </a:rPr>
              <a:t>of</a:t>
            </a:r>
            <a:r>
              <a:rPr lang="ja-JP" altLang="en-US" sz="1800">
                <a:solidFill>
                  <a:srgbClr val="000000"/>
                </a:solidFill>
              </a:rPr>
              <a:t> </a:t>
            </a:r>
            <a:r>
              <a:rPr lang="en-US" altLang="ja-JP" sz="1800">
                <a:solidFill>
                  <a:srgbClr val="000000"/>
                </a:solidFill>
              </a:rPr>
              <a:t>water permeability in oocyte.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93189" name="正方形/長方形 17"/>
          <p:cNvSpPr>
            <a:spLocks noChangeArrowheads="1"/>
          </p:cNvSpPr>
          <p:nvPr/>
        </p:nvSpPr>
        <p:spPr bwMode="auto">
          <a:xfrm>
            <a:off x="407988" y="166688"/>
            <a:ext cx="7929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Does TIP3;1 have a water permeability?</a:t>
            </a:r>
            <a:endParaRPr lang="en-US" altLang="ja-JP" sz="1800">
              <a:solidFill>
                <a:srgbClr val="FF0000"/>
              </a:solidFill>
            </a:endParaRPr>
          </a:p>
        </p:txBody>
      </p:sp>
      <p:grpSp>
        <p:nvGrpSpPr>
          <p:cNvPr id="93190" name="グループ化 7"/>
          <p:cNvGrpSpPr>
            <a:grpSpLocks/>
          </p:cNvGrpSpPr>
          <p:nvPr/>
        </p:nvGrpSpPr>
        <p:grpSpPr bwMode="auto">
          <a:xfrm>
            <a:off x="265113" y="2024063"/>
            <a:ext cx="3978275" cy="4060825"/>
            <a:chOff x="4105275" y="2081213"/>
            <a:chExt cx="5038725" cy="4332287"/>
          </a:xfrm>
        </p:grpSpPr>
        <p:grpSp>
          <p:nvGrpSpPr>
            <p:cNvPr id="93192" name="Group 11"/>
            <p:cNvGrpSpPr>
              <a:grpSpLocks/>
            </p:cNvGrpSpPr>
            <p:nvPr/>
          </p:nvGrpSpPr>
          <p:grpSpPr bwMode="auto">
            <a:xfrm>
              <a:off x="4537075" y="4724400"/>
              <a:ext cx="1655763" cy="1655763"/>
              <a:chOff x="793" y="2976"/>
              <a:chExt cx="1043" cy="1043"/>
            </a:xfrm>
          </p:grpSpPr>
          <p:pic>
            <p:nvPicPr>
              <p:cNvPr id="93204" name="Picture 9" descr="egg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" y="2976"/>
                <a:ext cx="1043" cy="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205" name="Text Box 10"/>
              <p:cNvSpPr txBox="1">
                <a:spLocks noChangeArrowheads="1"/>
              </p:cNvSpPr>
              <p:nvPr/>
            </p:nvSpPr>
            <p:spPr bwMode="auto">
              <a:xfrm>
                <a:off x="793" y="3702"/>
                <a:ext cx="4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>
                    <a:solidFill>
                      <a:srgbClr val="000000"/>
                    </a:solidFill>
                  </a:rPr>
                  <a:t>H</a:t>
                </a:r>
                <a:r>
                  <a:rPr lang="en-US" altLang="ja-JP" sz="1400" baseline="-25000">
                    <a:solidFill>
                      <a:srgbClr val="000000"/>
                    </a:solidFill>
                  </a:rPr>
                  <a:t>2</a:t>
                </a:r>
                <a:r>
                  <a:rPr lang="en-US" altLang="ja-JP" sz="1400">
                    <a:solidFill>
                      <a:srgbClr val="000000"/>
                    </a:solidFill>
                  </a:rPr>
                  <a:t>O</a:t>
                </a:r>
              </a:p>
            </p:txBody>
          </p:sp>
        </p:grpSp>
        <p:grpSp>
          <p:nvGrpSpPr>
            <p:cNvPr id="93193" name="Group 15"/>
            <p:cNvGrpSpPr>
              <a:grpSpLocks/>
            </p:cNvGrpSpPr>
            <p:nvPr/>
          </p:nvGrpSpPr>
          <p:grpSpPr bwMode="auto">
            <a:xfrm>
              <a:off x="4176713" y="3716338"/>
              <a:ext cx="1951037" cy="1270000"/>
              <a:chOff x="521" y="2341"/>
              <a:chExt cx="1229" cy="800"/>
            </a:xfrm>
          </p:grpSpPr>
          <p:pic>
            <p:nvPicPr>
              <p:cNvPr id="93202" name="Picture 13" descr="egg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" y="2341"/>
                <a:ext cx="1138" cy="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203" name="Text Box 14"/>
              <p:cNvSpPr txBox="1">
                <a:spLocks noChangeArrowheads="1"/>
              </p:cNvSpPr>
              <p:nvPr/>
            </p:nvSpPr>
            <p:spPr bwMode="auto">
              <a:xfrm>
                <a:off x="521" y="2886"/>
                <a:ext cx="7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>
                    <a:solidFill>
                      <a:srgbClr val="000000"/>
                    </a:solidFill>
                  </a:rPr>
                  <a:t>Aquaporin</a:t>
                </a:r>
                <a:endParaRPr lang="ja-JP" altLang="en-US"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3194" name="Group 21"/>
            <p:cNvGrpSpPr>
              <a:grpSpLocks/>
            </p:cNvGrpSpPr>
            <p:nvPr/>
          </p:nvGrpSpPr>
          <p:grpSpPr bwMode="auto">
            <a:xfrm>
              <a:off x="4105275" y="2081213"/>
              <a:ext cx="3989388" cy="1647826"/>
              <a:chOff x="431" y="1311"/>
              <a:chExt cx="2513" cy="1038"/>
            </a:xfrm>
          </p:grpSpPr>
          <p:pic>
            <p:nvPicPr>
              <p:cNvPr id="93198" name="Picture 18" descr="egg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" y="1373"/>
                <a:ext cx="1951" cy="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199" name="Text Box 16"/>
              <p:cNvSpPr txBox="1">
                <a:spLocks noChangeArrowheads="1"/>
              </p:cNvSpPr>
              <p:nvPr/>
            </p:nvSpPr>
            <p:spPr bwMode="auto">
              <a:xfrm>
                <a:off x="431" y="1525"/>
                <a:ext cx="105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>
                    <a:solidFill>
                      <a:srgbClr val="000000"/>
                    </a:solidFill>
                  </a:rPr>
                  <a:t/>
                </a:r>
                <a:br>
                  <a:rPr lang="en-US" altLang="ja-JP" sz="1400">
                    <a:solidFill>
                      <a:srgbClr val="000000"/>
                    </a:solidFill>
                  </a:rPr>
                </a:br>
                <a:r>
                  <a:rPr lang="en-US" altLang="ja-JP" sz="1400">
                    <a:solidFill>
                      <a:srgbClr val="000000"/>
                    </a:solidFill>
                  </a:rPr>
                  <a:t>(oocyte)</a:t>
                </a:r>
                <a:endParaRPr lang="ja-JP" alt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200" name="Text Box 19"/>
              <p:cNvSpPr txBox="1">
                <a:spLocks noChangeArrowheads="1"/>
              </p:cNvSpPr>
              <p:nvPr/>
            </p:nvSpPr>
            <p:spPr bwMode="auto">
              <a:xfrm>
                <a:off x="1163" y="1311"/>
                <a:ext cx="136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>
                    <a:solidFill>
                      <a:srgbClr val="000000"/>
                    </a:solidFill>
                  </a:rPr>
                  <a:t>Micro-pipette</a:t>
                </a:r>
                <a:endParaRPr lang="ja-JP" altLang="en-US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201" name="Text Box 20"/>
              <p:cNvSpPr txBox="1">
                <a:spLocks noChangeArrowheads="1"/>
              </p:cNvSpPr>
              <p:nvPr/>
            </p:nvSpPr>
            <p:spPr bwMode="auto">
              <a:xfrm>
                <a:off x="2290" y="1525"/>
                <a:ext cx="654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>
                    <a:solidFill>
                      <a:srgbClr val="000000"/>
                    </a:solidFill>
                  </a:rPr>
                  <a:t>cRNA</a:t>
                </a:r>
              </a:p>
            </p:txBody>
          </p:sp>
        </p:grpSp>
        <p:sp>
          <p:nvSpPr>
            <p:cNvPr id="93195" name="テキスト ボックス 17"/>
            <p:cNvSpPr txBox="1">
              <a:spLocks noChangeArrowheads="1"/>
            </p:cNvSpPr>
            <p:nvPr/>
          </p:nvSpPr>
          <p:spPr bwMode="auto">
            <a:xfrm>
              <a:off x="6338888" y="3954463"/>
              <a:ext cx="2249487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000000"/>
                  </a:solidFill>
                </a:rPr>
                <a:t>Protein expression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000000"/>
                  </a:solidFill>
                </a:rPr>
                <a:t>Membrane targeting</a:t>
              </a:r>
              <a:endParaRPr lang="ja-JP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3196" name="テキスト ボックス 18"/>
            <p:cNvSpPr txBox="1">
              <a:spLocks noChangeArrowheads="1"/>
            </p:cNvSpPr>
            <p:nvPr/>
          </p:nvSpPr>
          <p:spPr bwMode="auto">
            <a:xfrm>
              <a:off x="6326188" y="5189538"/>
              <a:ext cx="22494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000000"/>
                  </a:solidFill>
                </a:rPr>
                <a:t>Hypotonic treatment</a:t>
              </a:r>
              <a:endParaRPr lang="ja-JP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3197" name="正方形/長方形 19"/>
            <p:cNvSpPr>
              <a:spLocks noChangeArrowheads="1"/>
            </p:cNvSpPr>
            <p:nvPr/>
          </p:nvSpPr>
          <p:spPr bwMode="auto">
            <a:xfrm>
              <a:off x="5143500" y="6072188"/>
              <a:ext cx="4000500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solidFill>
                    <a:srgbClr val="000000"/>
                  </a:solidFill>
                </a:rPr>
                <a:t>・・・ </a:t>
              </a:r>
              <a:r>
                <a:rPr lang="en-US" altLang="ja-JP" sz="1800">
                  <a:solidFill>
                    <a:srgbClr val="000000"/>
                  </a:solidFill>
                </a:rPr>
                <a:t>rapid water absorption</a:t>
              </a:r>
              <a:r>
                <a:rPr lang="ja-JP" altLang="en-US" sz="1800">
                  <a:solidFill>
                    <a:srgbClr val="000000"/>
                  </a:solidFill>
                </a:rPr>
                <a:t>？</a:t>
              </a:r>
            </a:p>
          </p:txBody>
        </p:sp>
      </p:grpSp>
      <p:sp>
        <p:nvSpPr>
          <p:cNvPr id="93191" name="テキスト ボックス 1"/>
          <p:cNvSpPr txBox="1">
            <a:spLocks noChangeArrowheads="1"/>
          </p:cNvSpPr>
          <p:nvPr/>
        </p:nvSpPr>
        <p:spPr bwMode="auto">
          <a:xfrm>
            <a:off x="401638" y="706438"/>
            <a:ext cx="4073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CC"/>
                </a:solidFill>
                <a:latin typeface="Times New Roman" panose="02020603050405020304" pitchFamily="18" charset="0"/>
              </a:rPr>
              <a:t>Swelling assay using a frog </a:t>
            </a:r>
            <a:r>
              <a:rPr lang="en-US" altLang="ja-JP" sz="2400" i="1">
                <a:solidFill>
                  <a:srgbClr val="0000CC"/>
                </a:solidFill>
                <a:latin typeface="Times New Roman" panose="02020603050405020304" pitchFamily="18" charset="0"/>
              </a:rPr>
              <a:t>Xenopus</a:t>
            </a:r>
            <a:r>
              <a:rPr lang="en-US" altLang="ja-JP" sz="2400">
                <a:solidFill>
                  <a:srgbClr val="0000CC"/>
                </a:solidFill>
                <a:latin typeface="Times New Roman" panose="02020603050405020304" pitchFamily="18" charset="0"/>
              </a:rPr>
              <a:t> oocyte (previously)</a:t>
            </a:r>
            <a:endParaRPr lang="ja-JP" altLang="en-US" sz="24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テキスト ボックス 2"/>
          <p:cNvSpPr txBox="1">
            <a:spLocks noChangeArrowheads="1"/>
          </p:cNvSpPr>
          <p:nvPr/>
        </p:nvSpPr>
        <p:spPr bwMode="auto">
          <a:xfrm>
            <a:off x="922338" y="896938"/>
            <a:ext cx="5072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Co-expression of HvTIP3;1 with HvTIP1;2</a:t>
            </a:r>
          </a:p>
        </p:txBody>
      </p:sp>
      <p:pic>
        <p:nvPicPr>
          <p:cNvPr id="94211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5" b="49471"/>
          <a:stretch>
            <a:fillRect/>
          </a:stretch>
        </p:blipFill>
        <p:spPr bwMode="auto">
          <a:xfrm>
            <a:off x="1430338" y="1585913"/>
            <a:ext cx="4398962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1579563" y="2105025"/>
            <a:ext cx="2867025" cy="2000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589088" y="1582738"/>
            <a:ext cx="4119562" cy="469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94214" name="テキスト ボックス 7"/>
          <p:cNvSpPr txBox="1">
            <a:spLocks noChangeArrowheads="1"/>
          </p:cNvSpPr>
          <p:nvPr/>
        </p:nvSpPr>
        <p:spPr bwMode="auto">
          <a:xfrm>
            <a:off x="1360488" y="3635375"/>
            <a:ext cx="740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HvTIP1;2m</a:t>
            </a:r>
            <a:r>
              <a:rPr lang="ja-JP" altLang="en-US" sz="1800">
                <a:solidFill>
                  <a:srgbClr val="000000"/>
                </a:solidFill>
              </a:rPr>
              <a:t>　・・・　</a:t>
            </a:r>
            <a:r>
              <a:rPr lang="en-US" altLang="ja-JP" sz="1800">
                <a:solidFill>
                  <a:srgbClr val="000000"/>
                </a:solidFill>
              </a:rPr>
              <a:t>Ala-195</a:t>
            </a:r>
            <a:r>
              <a:rPr lang="ja-JP" altLang="en-US" sz="1800">
                <a:solidFill>
                  <a:srgbClr val="000000"/>
                </a:solidFill>
              </a:rPr>
              <a:t>→</a:t>
            </a:r>
            <a:r>
              <a:rPr lang="en-US" altLang="ja-JP" sz="1800">
                <a:solidFill>
                  <a:srgbClr val="000000"/>
                </a:solidFill>
              </a:rPr>
              <a:t> Met</a:t>
            </a:r>
            <a:r>
              <a:rPr lang="ja-JP" altLang="en-US" sz="1800">
                <a:solidFill>
                  <a:srgbClr val="000000"/>
                </a:solidFill>
              </a:rPr>
              <a:t> </a:t>
            </a:r>
            <a:r>
              <a:rPr lang="en-US" altLang="ja-JP" sz="1800">
                <a:solidFill>
                  <a:srgbClr val="000000"/>
                </a:solidFill>
              </a:rPr>
              <a:t>(water transporte-inactive PIP)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94215" name="テキスト ボックス 35"/>
          <p:cNvSpPr txBox="1">
            <a:spLocks noChangeArrowheads="1"/>
          </p:cNvSpPr>
          <p:nvPr/>
        </p:nvSpPr>
        <p:spPr bwMode="auto">
          <a:xfrm>
            <a:off x="6810375" y="2401888"/>
            <a:ext cx="225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Calibri" panose="020F0502020204030204" pitchFamily="34" charset="0"/>
              </a:rPr>
              <a:t>Homo-tetramer of HvTIP3;1</a:t>
            </a:r>
            <a:endParaRPr lang="ja-JP" altLang="en-US" sz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94216" name="グループ化 76"/>
          <p:cNvGrpSpPr>
            <a:grpSpLocks/>
          </p:cNvGrpSpPr>
          <p:nvPr/>
        </p:nvGrpSpPr>
        <p:grpSpPr bwMode="auto">
          <a:xfrm>
            <a:off x="6051550" y="2384425"/>
            <a:ext cx="682625" cy="328613"/>
            <a:chOff x="7794381" y="2351089"/>
            <a:chExt cx="682870" cy="328612"/>
          </a:xfrm>
        </p:grpSpPr>
        <p:sp>
          <p:nvSpPr>
            <p:cNvPr id="11" name="フローチャート : 直接アクセス記憶 71"/>
            <p:cNvSpPr/>
            <p:nvPr/>
          </p:nvSpPr>
          <p:spPr bwMode="auto">
            <a:xfrm>
              <a:off x="7954777" y="2351089"/>
              <a:ext cx="522474" cy="165099"/>
            </a:xfrm>
            <a:prstGeom prst="flowChartMagneticDrum">
              <a:avLst/>
            </a:prstGeom>
            <a:ln>
              <a:solidFill>
                <a:srgbClr val="3333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フローチャート : 直接アクセス記憶 72"/>
            <p:cNvSpPr/>
            <p:nvPr/>
          </p:nvSpPr>
          <p:spPr bwMode="auto">
            <a:xfrm>
              <a:off x="7794381" y="2351089"/>
              <a:ext cx="522475" cy="165099"/>
            </a:xfrm>
            <a:prstGeom prst="flowChartMagneticDrum">
              <a:avLst/>
            </a:prstGeom>
            <a:ln>
              <a:solidFill>
                <a:srgbClr val="3333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フローチャート : 直接アクセス記憶 74"/>
            <p:cNvSpPr/>
            <p:nvPr/>
          </p:nvSpPr>
          <p:spPr bwMode="auto">
            <a:xfrm>
              <a:off x="7954777" y="2516188"/>
              <a:ext cx="522474" cy="163513"/>
            </a:xfrm>
            <a:prstGeom prst="flowChartMagneticDrum">
              <a:avLst/>
            </a:prstGeom>
            <a:ln>
              <a:solidFill>
                <a:srgbClr val="3333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フローチャート : 直接アクセス記憶 75"/>
            <p:cNvSpPr/>
            <p:nvPr/>
          </p:nvSpPr>
          <p:spPr bwMode="auto">
            <a:xfrm>
              <a:off x="7794381" y="2516188"/>
              <a:ext cx="520887" cy="163513"/>
            </a:xfrm>
            <a:prstGeom prst="flowChartMagneticDrum">
              <a:avLst/>
            </a:prstGeom>
            <a:solidFill>
              <a:schemeClr val="bg1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直線矢印コネクタ 14"/>
          <p:cNvCxnSpPr/>
          <p:nvPr/>
        </p:nvCxnSpPr>
        <p:spPr bwMode="auto">
          <a:xfrm flipH="1" flipV="1">
            <a:off x="3787775" y="2220913"/>
            <a:ext cx="2193925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218" name="グループ化 5"/>
          <p:cNvGrpSpPr>
            <a:grpSpLocks/>
          </p:cNvGrpSpPr>
          <p:nvPr/>
        </p:nvGrpSpPr>
        <p:grpSpPr bwMode="auto">
          <a:xfrm>
            <a:off x="5957888" y="1614488"/>
            <a:ext cx="684212" cy="328612"/>
            <a:chOff x="6367963" y="1335172"/>
            <a:chExt cx="684212" cy="328612"/>
          </a:xfrm>
        </p:grpSpPr>
        <p:sp>
          <p:nvSpPr>
            <p:cNvPr id="19" name="フローチャート : 直接アクセス記憶 21"/>
            <p:cNvSpPr/>
            <p:nvPr/>
          </p:nvSpPr>
          <p:spPr bwMode="auto">
            <a:xfrm>
              <a:off x="6528300" y="1335172"/>
              <a:ext cx="523875" cy="165100"/>
            </a:xfrm>
            <a:prstGeom prst="flowChartMagneticDrum">
              <a:avLst/>
            </a:prstGeom>
            <a:ln>
              <a:solidFill>
                <a:srgbClr val="3333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フローチャート : 直接アクセス記憶 22"/>
            <p:cNvSpPr/>
            <p:nvPr/>
          </p:nvSpPr>
          <p:spPr bwMode="auto">
            <a:xfrm>
              <a:off x="6367963" y="1335172"/>
              <a:ext cx="523875" cy="165100"/>
            </a:xfrm>
            <a:prstGeom prst="flowChartMagneticDrum">
              <a:avLst/>
            </a:prstGeom>
            <a:ln>
              <a:solidFill>
                <a:srgbClr val="3333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フローチャート : 直接アクセス記憶 23"/>
            <p:cNvSpPr/>
            <p:nvPr/>
          </p:nvSpPr>
          <p:spPr bwMode="auto">
            <a:xfrm>
              <a:off x="6528300" y="1500272"/>
              <a:ext cx="523875" cy="163512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rgbClr val="3333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フローチャート : 直接アクセス記憶 24"/>
            <p:cNvSpPr/>
            <p:nvPr/>
          </p:nvSpPr>
          <p:spPr bwMode="auto">
            <a:xfrm>
              <a:off x="6367963" y="1500272"/>
              <a:ext cx="522287" cy="163512"/>
            </a:xfrm>
            <a:prstGeom prst="flowChartMagneticDrum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94219" name="テキスト ボックス 35"/>
          <p:cNvSpPr txBox="1">
            <a:spLocks noChangeArrowheads="1"/>
          </p:cNvSpPr>
          <p:nvPr/>
        </p:nvSpPr>
        <p:spPr bwMode="auto">
          <a:xfrm>
            <a:off x="6802438" y="1509713"/>
            <a:ext cx="2235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Calibri" panose="020F0502020204030204" pitchFamily="34" charset="0"/>
              </a:rPr>
              <a:t>Hetero-tetramer between  HvTIP3;1 and HvTIP1;2</a:t>
            </a:r>
            <a:endParaRPr lang="ja-JP" altLang="en-US" sz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4220" name="正方形/長方形 1"/>
          <p:cNvSpPr>
            <a:spLocks noChangeArrowheads="1"/>
          </p:cNvSpPr>
          <p:nvPr/>
        </p:nvSpPr>
        <p:spPr bwMode="auto">
          <a:xfrm>
            <a:off x="612775" y="4332288"/>
            <a:ext cx="79200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Conclusion: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Interaction induces water transport activity of HvTIP3;1</a:t>
            </a:r>
            <a:endParaRPr lang="ja-JP" altLang="en-US" sz="240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953125" y="3255963"/>
            <a:ext cx="2909888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SzPts val="900"/>
              <a:defRPr/>
            </a:pPr>
            <a:r>
              <a:rPr lang="ja-JP" altLang="ja-JP" sz="1100" kern="100" dirty="0">
                <a:solidFill>
                  <a:schemeClr val="tx1"/>
                </a:solidFill>
                <a:latin typeface="+mj-lt"/>
                <a:ea typeface="Century" panose="02040604050505020304" pitchFamily="18" charset="0"/>
                <a:cs typeface="Times New Roman" panose="02020603050405020304" pitchFamily="18" charset="0"/>
              </a:rPr>
              <a:t>Utsugi </a:t>
            </a:r>
            <a:r>
              <a:rPr lang="en-US" altLang="ja-JP" sz="1100" kern="100" dirty="0">
                <a:solidFill>
                  <a:schemeClr val="tx1"/>
                </a:solidFill>
                <a:latin typeface="+mj-lt"/>
                <a:ea typeface="Century" panose="02040604050505020304" pitchFamily="18" charset="0"/>
                <a:cs typeface="Times New Roman" panose="02020603050405020304" pitchFamily="18" charset="0"/>
              </a:rPr>
              <a:t>et al. </a:t>
            </a:r>
            <a:r>
              <a:rPr lang="ja-JP" altLang="ja-JP" sz="1100" kern="100" dirty="0">
                <a:solidFill>
                  <a:schemeClr val="tx1"/>
                </a:solidFill>
                <a:latin typeface="+mj-lt"/>
                <a:ea typeface="Century" panose="02040604050505020304" pitchFamily="18" charset="0"/>
                <a:cs typeface="Times New Roman" panose="02020603050405020304" pitchFamily="18" charset="0"/>
              </a:rPr>
              <a:t>PCP 56 (9): 1831-1840 (2015)</a:t>
            </a:r>
            <a:endParaRPr lang="ja-JP" altLang="ja-JP" sz="1100" kern="100" dirty="0">
              <a:solidFill>
                <a:schemeClr val="tx1"/>
              </a:solidFill>
              <a:latin typeface="+mj-lt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154488" y="5534025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ja-JP" altLang="ja-JP" sz="1600" kern="100" dirty="0">
                <a:solidFill>
                  <a:schemeClr val="tx1"/>
                </a:solidFill>
                <a:ea typeface="Century" panose="02040604050505020304" pitchFamily="18" charset="0"/>
                <a:cs typeface="Times New Roman" panose="02020603050405020304" pitchFamily="18" charset="0"/>
              </a:rPr>
              <a:t>Utsugi</a:t>
            </a:r>
            <a:r>
              <a:rPr lang="en-US" altLang="ja-JP" sz="1600" kern="100" dirty="0">
                <a:solidFill>
                  <a:schemeClr val="tx1"/>
                </a:solidFill>
                <a:ea typeface="Century" panose="02040604050505020304" pitchFamily="18" charset="0"/>
                <a:cs typeface="Times New Roman" panose="02020603050405020304" pitchFamily="18" charset="0"/>
              </a:rPr>
              <a:t> et al. </a:t>
            </a:r>
            <a:r>
              <a:rPr lang="ja-JP" altLang="ja-JP" sz="1600" kern="100" dirty="0">
                <a:solidFill>
                  <a:schemeClr val="tx1"/>
                </a:solidFill>
                <a:ea typeface="Century" panose="02040604050505020304" pitchFamily="18" charset="0"/>
                <a:cs typeface="Times New Roman" panose="02020603050405020304" pitchFamily="18" charset="0"/>
              </a:rPr>
              <a:t>Plant Cell Physiology 56: 1831</a:t>
            </a:r>
            <a:r>
              <a:rPr lang="en-US" altLang="ja-JP" sz="1600" kern="100" dirty="0">
                <a:solidFill>
                  <a:schemeClr val="tx1"/>
                </a:solidFill>
                <a:ea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ja-JP" sz="1600" kern="100" dirty="0">
                <a:solidFill>
                  <a:schemeClr val="tx1"/>
                </a:solidFill>
                <a:ea typeface="Century" panose="02040604050505020304" pitchFamily="18" charset="0"/>
                <a:cs typeface="Times New Roman" panose="02020603050405020304" pitchFamily="18" charset="0"/>
              </a:rPr>
              <a:t> (2015</a:t>
            </a:r>
            <a:r>
              <a:rPr lang="en-US" altLang="ja-JP" sz="1600" kern="100" dirty="0">
                <a:solidFill>
                  <a:schemeClr val="tx1"/>
                </a:solidFill>
                <a:ea typeface="Century" panose="02040604050505020304" pitchFamily="18" charset="0"/>
                <a:cs typeface="Times New Roman" panose="02020603050405020304" pitchFamily="18" charset="0"/>
              </a:rPr>
              <a:t>)</a:t>
            </a:r>
            <a:r>
              <a:rPr lang="ja-JP" altLang="ja-JP" kern="100" dirty="0">
                <a:ea typeface="Century" panose="02040604050505020304" pitchFamily="18" charset="0"/>
                <a:cs typeface="Times New Roman" panose="02020603050405020304" pitchFamily="18" charset="0"/>
              </a:rPr>
              <a:t>)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グループ化 19"/>
          <p:cNvGrpSpPr>
            <a:grpSpLocks/>
          </p:cNvGrpSpPr>
          <p:nvPr/>
        </p:nvGrpSpPr>
        <p:grpSpPr bwMode="auto">
          <a:xfrm>
            <a:off x="1566863" y="2028825"/>
            <a:ext cx="2008187" cy="1176338"/>
            <a:chOff x="1716876" y="4540740"/>
            <a:chExt cx="2008187" cy="1176070"/>
          </a:xfrm>
        </p:grpSpPr>
        <p:sp>
          <p:nvSpPr>
            <p:cNvPr id="95247" name="円/楕円 5"/>
            <p:cNvSpPr>
              <a:spLocks noChangeArrowheads="1"/>
            </p:cNvSpPr>
            <p:nvPr/>
          </p:nvSpPr>
          <p:spPr bwMode="auto">
            <a:xfrm rot="2280000" flipH="1">
              <a:off x="1863494" y="5320810"/>
              <a:ext cx="144000" cy="396000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endParaRPr lang="ja-JP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95248" name="円/楕円 4"/>
            <p:cNvSpPr>
              <a:spLocks noChangeArrowheads="1"/>
            </p:cNvSpPr>
            <p:nvPr/>
          </p:nvSpPr>
          <p:spPr bwMode="auto">
            <a:xfrm rot="-2066538">
              <a:off x="1716876" y="4540740"/>
              <a:ext cx="2008187" cy="830961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rgbClr val="CC66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endParaRPr lang="ja-JP" altLang="en-US" sz="3600">
                <a:solidFill>
                  <a:schemeClr val="bg1"/>
                </a:solidFill>
              </a:endParaRPr>
            </a:p>
          </p:txBody>
        </p:sp>
      </p:grpSp>
      <p:sp>
        <p:nvSpPr>
          <p:cNvPr id="95235" name="テキスト ボックス 18"/>
          <p:cNvSpPr txBox="1">
            <a:spLocks noChangeArrowheads="1"/>
          </p:cNvSpPr>
          <p:nvPr/>
        </p:nvSpPr>
        <p:spPr bwMode="auto">
          <a:xfrm>
            <a:off x="495300" y="1174750"/>
            <a:ext cx="456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CC"/>
                </a:solidFill>
              </a:rPr>
              <a:t>Germination (root emergency)</a:t>
            </a:r>
            <a:endParaRPr lang="ja-JP" altLang="en-US" sz="2800">
              <a:solidFill>
                <a:srgbClr val="0000CC"/>
              </a:solidFill>
            </a:endParaRPr>
          </a:p>
        </p:txBody>
      </p:sp>
      <p:sp>
        <p:nvSpPr>
          <p:cNvPr id="95236" name="テキスト ボックス 19"/>
          <p:cNvSpPr txBox="1">
            <a:spLocks noChangeArrowheads="1"/>
          </p:cNvSpPr>
          <p:nvPr/>
        </p:nvSpPr>
        <p:spPr bwMode="auto">
          <a:xfrm>
            <a:off x="5197475" y="1165225"/>
            <a:ext cx="2606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CC"/>
                </a:solidFill>
              </a:rPr>
              <a:t>(root elongation)</a:t>
            </a:r>
            <a:endParaRPr lang="ja-JP" altLang="en-US" sz="2800">
              <a:solidFill>
                <a:srgbClr val="0000CC"/>
              </a:solidFill>
            </a:endParaRPr>
          </a:p>
        </p:txBody>
      </p:sp>
      <p:sp>
        <p:nvSpPr>
          <p:cNvPr id="95237" name="右矢印 23"/>
          <p:cNvSpPr>
            <a:spLocks noChangeArrowheads="1"/>
          </p:cNvSpPr>
          <p:nvPr/>
        </p:nvSpPr>
        <p:spPr bwMode="auto">
          <a:xfrm rot="2514593">
            <a:off x="1349375" y="2328863"/>
            <a:ext cx="325438" cy="431800"/>
          </a:xfrm>
          <a:prstGeom prst="rightArrow">
            <a:avLst>
              <a:gd name="adj1" fmla="val 50000"/>
              <a:gd name="adj2" fmla="val 4959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chemeClr val="bg1"/>
              </a:solidFill>
            </a:endParaRPr>
          </a:p>
        </p:txBody>
      </p:sp>
      <p:sp>
        <p:nvSpPr>
          <p:cNvPr id="95238" name="右矢印 24"/>
          <p:cNvSpPr>
            <a:spLocks noChangeArrowheads="1"/>
          </p:cNvSpPr>
          <p:nvPr/>
        </p:nvSpPr>
        <p:spPr bwMode="auto">
          <a:xfrm rot="2514593">
            <a:off x="4127500" y="2781300"/>
            <a:ext cx="325438" cy="431800"/>
          </a:xfrm>
          <a:prstGeom prst="rightArrow">
            <a:avLst>
              <a:gd name="adj1" fmla="val 50000"/>
              <a:gd name="adj2" fmla="val 4959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chemeClr val="bg1"/>
              </a:solidFill>
            </a:endParaRPr>
          </a:p>
        </p:txBody>
      </p:sp>
      <p:sp>
        <p:nvSpPr>
          <p:cNvPr id="95239" name="テキスト ボックス 25"/>
          <p:cNvSpPr txBox="1">
            <a:spLocks noChangeArrowheads="1"/>
          </p:cNvSpPr>
          <p:nvPr/>
        </p:nvSpPr>
        <p:spPr bwMode="auto">
          <a:xfrm>
            <a:off x="0" y="3367088"/>
            <a:ext cx="41449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/>
              <a:t>TIP1;1 and others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(old name </a:t>
            </a:r>
            <a:r>
              <a:rPr lang="en-US" altLang="ja-JP" sz="2400">
                <a:latin typeface="Symbol" panose="05050102010706020507" pitchFamily="18" charset="2"/>
              </a:rPr>
              <a:t>g</a:t>
            </a:r>
            <a:r>
              <a:rPr lang="en-US" altLang="ja-JP" sz="2400"/>
              <a:t>-TIP in Arabidopsis)</a:t>
            </a:r>
            <a:endParaRPr lang="ja-JP" altLang="en-US"/>
          </a:p>
        </p:txBody>
      </p:sp>
      <p:sp>
        <p:nvSpPr>
          <p:cNvPr id="95240" name="テキスト ボックス 25"/>
          <p:cNvSpPr txBox="1">
            <a:spLocks noChangeArrowheads="1"/>
          </p:cNvSpPr>
          <p:nvPr/>
        </p:nvSpPr>
        <p:spPr bwMode="auto">
          <a:xfrm>
            <a:off x="4641850" y="2801938"/>
            <a:ext cx="41703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/>
              <a:t>TIP2;1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(old name </a:t>
            </a:r>
            <a:r>
              <a:rPr lang="en-US" altLang="ja-JP" sz="2400">
                <a:latin typeface="Symbol" panose="05050102010706020507" pitchFamily="18" charset="2"/>
              </a:rPr>
              <a:t>d</a:t>
            </a:r>
            <a:r>
              <a:rPr lang="en-US" altLang="ja-JP" sz="2400"/>
              <a:t>-TIP in Arabidopsis)</a:t>
            </a:r>
            <a:endParaRPr lang="ja-JP" altLang="en-US" sz="3600"/>
          </a:p>
        </p:txBody>
      </p:sp>
      <p:sp>
        <p:nvSpPr>
          <p:cNvPr id="95241" name="テキスト ボックス 25"/>
          <p:cNvSpPr txBox="1">
            <a:spLocks noChangeArrowheads="1"/>
          </p:cNvSpPr>
          <p:nvPr/>
        </p:nvSpPr>
        <p:spPr bwMode="auto">
          <a:xfrm>
            <a:off x="5321300" y="3659188"/>
            <a:ext cx="3349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/>
              <a:t>PIP2;1 and other PIPs</a:t>
            </a:r>
            <a:endParaRPr lang="ja-JP" altLang="en-US" sz="3600"/>
          </a:p>
        </p:txBody>
      </p:sp>
      <p:grpSp>
        <p:nvGrpSpPr>
          <p:cNvPr id="95242" name="グループ化 20"/>
          <p:cNvGrpSpPr>
            <a:grpSpLocks/>
          </p:cNvGrpSpPr>
          <p:nvPr/>
        </p:nvGrpSpPr>
        <p:grpSpPr bwMode="auto">
          <a:xfrm>
            <a:off x="4318000" y="1989138"/>
            <a:ext cx="2259013" cy="1935162"/>
            <a:chOff x="4467727" y="4500985"/>
            <a:chExt cx="2258952" cy="1934864"/>
          </a:xfrm>
        </p:grpSpPr>
        <p:sp>
          <p:nvSpPr>
            <p:cNvPr id="95245" name="フリーフォーム 15"/>
            <p:cNvSpPr>
              <a:spLocks/>
            </p:cNvSpPr>
            <p:nvPr/>
          </p:nvSpPr>
          <p:spPr bwMode="auto">
            <a:xfrm rot="-1248528">
              <a:off x="4467727" y="5463849"/>
              <a:ext cx="755650" cy="972000"/>
            </a:xfrm>
            <a:custGeom>
              <a:avLst/>
              <a:gdLst>
                <a:gd name="T0" fmla="*/ 297998 w 793103"/>
                <a:gd name="T1" fmla="*/ 1 h 1763486"/>
                <a:gd name="T2" fmla="*/ 276711 w 793103"/>
                <a:gd name="T3" fmla="*/ 1 h 1763486"/>
                <a:gd name="T4" fmla="*/ 266070 w 793103"/>
                <a:gd name="T5" fmla="*/ 1 h 1763486"/>
                <a:gd name="T6" fmla="*/ 248332 w 793103"/>
                <a:gd name="T7" fmla="*/ 1 h 1763486"/>
                <a:gd name="T8" fmla="*/ 227046 w 793103"/>
                <a:gd name="T9" fmla="*/ 1 h 1763486"/>
                <a:gd name="T10" fmla="*/ 205760 w 793103"/>
                <a:gd name="T11" fmla="*/ 2 h 1763486"/>
                <a:gd name="T12" fmla="*/ 188022 w 793103"/>
                <a:gd name="T13" fmla="*/ 2 h 1763486"/>
                <a:gd name="T14" fmla="*/ 170286 w 793103"/>
                <a:gd name="T15" fmla="*/ 3 h 1763486"/>
                <a:gd name="T16" fmla="*/ 163189 w 793103"/>
                <a:gd name="T17" fmla="*/ 3 h 1763486"/>
                <a:gd name="T18" fmla="*/ 124167 w 793103"/>
                <a:gd name="T19" fmla="*/ 4 h 1763486"/>
                <a:gd name="T20" fmla="*/ 106428 w 793103"/>
                <a:gd name="T21" fmla="*/ 5 h 1763486"/>
                <a:gd name="T22" fmla="*/ 92237 w 793103"/>
                <a:gd name="T23" fmla="*/ 6 h 1763486"/>
                <a:gd name="T24" fmla="*/ 81594 w 793103"/>
                <a:gd name="T25" fmla="*/ 7 h 1763486"/>
                <a:gd name="T26" fmla="*/ 67405 w 793103"/>
                <a:gd name="T27" fmla="*/ 8 h 1763486"/>
                <a:gd name="T28" fmla="*/ 56762 w 793103"/>
                <a:gd name="T29" fmla="*/ 8 h 1763486"/>
                <a:gd name="T30" fmla="*/ 46117 w 793103"/>
                <a:gd name="T31" fmla="*/ 9 h 1763486"/>
                <a:gd name="T32" fmla="*/ 39024 w 793103"/>
                <a:gd name="T33" fmla="*/ 10 h 1763486"/>
                <a:gd name="T34" fmla="*/ 28381 w 793103"/>
                <a:gd name="T35" fmla="*/ 11 h 1763486"/>
                <a:gd name="T36" fmla="*/ 21285 w 793103"/>
                <a:gd name="T37" fmla="*/ 13 h 1763486"/>
                <a:gd name="T38" fmla="*/ 14191 w 793103"/>
                <a:gd name="T39" fmla="*/ 13 h 1763486"/>
                <a:gd name="T40" fmla="*/ 10642 w 793103"/>
                <a:gd name="T41" fmla="*/ 14 h 1763486"/>
                <a:gd name="T42" fmla="*/ 7095 w 793103"/>
                <a:gd name="T43" fmla="*/ 15 h 1763486"/>
                <a:gd name="T44" fmla="*/ 0 w 793103"/>
                <a:gd name="T45" fmla="*/ 19 h 1763486"/>
                <a:gd name="T46" fmla="*/ 3548 w 793103"/>
                <a:gd name="T47" fmla="*/ 23 h 1763486"/>
                <a:gd name="T48" fmla="*/ 7095 w 793103"/>
                <a:gd name="T49" fmla="*/ 24 h 1763486"/>
                <a:gd name="T50" fmla="*/ 14191 w 793103"/>
                <a:gd name="T51" fmla="*/ 25 h 1763486"/>
                <a:gd name="T52" fmla="*/ 28381 w 793103"/>
                <a:gd name="T53" fmla="*/ 24 h 1763486"/>
                <a:gd name="T54" fmla="*/ 31929 w 793103"/>
                <a:gd name="T55" fmla="*/ 17 h 1763486"/>
                <a:gd name="T56" fmla="*/ 39024 w 793103"/>
                <a:gd name="T57" fmla="*/ 16 h 1763486"/>
                <a:gd name="T58" fmla="*/ 42572 w 793103"/>
                <a:gd name="T59" fmla="*/ 15 h 1763486"/>
                <a:gd name="T60" fmla="*/ 46117 w 793103"/>
                <a:gd name="T61" fmla="*/ 14 h 1763486"/>
                <a:gd name="T62" fmla="*/ 49665 w 793103"/>
                <a:gd name="T63" fmla="*/ 13 h 1763486"/>
                <a:gd name="T64" fmla="*/ 60308 w 793103"/>
                <a:gd name="T65" fmla="*/ 12 h 1763486"/>
                <a:gd name="T66" fmla="*/ 67405 w 793103"/>
                <a:gd name="T67" fmla="*/ 10 h 1763486"/>
                <a:gd name="T68" fmla="*/ 78048 w 793103"/>
                <a:gd name="T69" fmla="*/ 9 h 1763486"/>
                <a:gd name="T70" fmla="*/ 88690 w 793103"/>
                <a:gd name="T71" fmla="*/ 9 h 1763486"/>
                <a:gd name="T72" fmla="*/ 99334 w 793103"/>
                <a:gd name="T73" fmla="*/ 8 h 1763486"/>
                <a:gd name="T74" fmla="*/ 106428 w 793103"/>
                <a:gd name="T75" fmla="*/ 8 h 1763486"/>
                <a:gd name="T76" fmla="*/ 113523 w 793103"/>
                <a:gd name="T77" fmla="*/ 7 h 1763486"/>
                <a:gd name="T78" fmla="*/ 134808 w 793103"/>
                <a:gd name="T79" fmla="*/ 6 h 1763486"/>
                <a:gd name="T80" fmla="*/ 138357 w 793103"/>
                <a:gd name="T81" fmla="*/ 6 h 1763486"/>
                <a:gd name="T82" fmla="*/ 159642 w 793103"/>
                <a:gd name="T83" fmla="*/ 6 h 1763486"/>
                <a:gd name="T84" fmla="*/ 166737 w 793103"/>
                <a:gd name="T85" fmla="*/ 5 h 1763486"/>
                <a:gd name="T86" fmla="*/ 173832 w 793103"/>
                <a:gd name="T87" fmla="*/ 5 h 1763486"/>
                <a:gd name="T88" fmla="*/ 184477 w 793103"/>
                <a:gd name="T89" fmla="*/ 4 h 1763486"/>
                <a:gd name="T90" fmla="*/ 205760 w 793103"/>
                <a:gd name="T91" fmla="*/ 4 h 1763486"/>
                <a:gd name="T92" fmla="*/ 234142 w 793103"/>
                <a:gd name="T93" fmla="*/ 3 h 1763486"/>
                <a:gd name="T94" fmla="*/ 273164 w 793103"/>
                <a:gd name="T95" fmla="*/ 3 h 1763486"/>
                <a:gd name="T96" fmla="*/ 283805 w 793103"/>
                <a:gd name="T97" fmla="*/ 3 h 1763486"/>
                <a:gd name="T98" fmla="*/ 294448 w 793103"/>
                <a:gd name="T99" fmla="*/ 3 h 1763486"/>
                <a:gd name="T100" fmla="*/ 301544 w 793103"/>
                <a:gd name="T101" fmla="*/ 1 h 1763486"/>
                <a:gd name="T102" fmla="*/ 297998 w 793103"/>
                <a:gd name="T103" fmla="*/ 0 h 1763486"/>
                <a:gd name="T104" fmla="*/ 297998 w 793103"/>
                <a:gd name="T105" fmla="*/ 1 h 17634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93103"/>
                <a:gd name="T160" fmla="*/ 0 h 1763486"/>
                <a:gd name="T161" fmla="*/ 793103 w 793103"/>
                <a:gd name="T162" fmla="*/ 1763486 h 17634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93103" h="1763486">
                  <a:moveTo>
                    <a:pt x="783772" y="27992"/>
                  </a:moveTo>
                  <a:cubicBezTo>
                    <a:pt x="774441" y="35768"/>
                    <a:pt x="746449" y="40433"/>
                    <a:pt x="727788" y="46653"/>
                  </a:cubicBezTo>
                  <a:cubicBezTo>
                    <a:pt x="718457" y="49763"/>
                    <a:pt x="709440" y="54055"/>
                    <a:pt x="699796" y="55984"/>
                  </a:cubicBezTo>
                  <a:cubicBezTo>
                    <a:pt x="684245" y="59094"/>
                    <a:pt x="668443" y="61141"/>
                    <a:pt x="653143" y="65314"/>
                  </a:cubicBezTo>
                  <a:cubicBezTo>
                    <a:pt x="634165" y="70490"/>
                    <a:pt x="613526" y="73065"/>
                    <a:pt x="597159" y="83976"/>
                  </a:cubicBezTo>
                  <a:cubicBezTo>
                    <a:pt x="578498" y="96417"/>
                    <a:pt x="557035" y="105440"/>
                    <a:pt x="541176" y="121298"/>
                  </a:cubicBezTo>
                  <a:cubicBezTo>
                    <a:pt x="496111" y="166361"/>
                    <a:pt x="553382" y="111532"/>
                    <a:pt x="494523" y="158620"/>
                  </a:cubicBezTo>
                  <a:cubicBezTo>
                    <a:pt x="428054" y="211796"/>
                    <a:pt x="534013" y="138515"/>
                    <a:pt x="447869" y="195943"/>
                  </a:cubicBezTo>
                  <a:cubicBezTo>
                    <a:pt x="441649" y="205274"/>
                    <a:pt x="437647" y="216550"/>
                    <a:pt x="429208" y="223935"/>
                  </a:cubicBezTo>
                  <a:cubicBezTo>
                    <a:pt x="381161" y="265976"/>
                    <a:pt x="363358" y="252733"/>
                    <a:pt x="326572" y="307910"/>
                  </a:cubicBezTo>
                  <a:cubicBezTo>
                    <a:pt x="259872" y="407957"/>
                    <a:pt x="363752" y="256106"/>
                    <a:pt x="279918" y="363894"/>
                  </a:cubicBezTo>
                  <a:cubicBezTo>
                    <a:pt x="266149" y="381598"/>
                    <a:pt x="249689" y="398601"/>
                    <a:pt x="242596" y="419878"/>
                  </a:cubicBezTo>
                  <a:cubicBezTo>
                    <a:pt x="230483" y="456215"/>
                    <a:pt x="240219" y="440914"/>
                    <a:pt x="214604" y="466531"/>
                  </a:cubicBezTo>
                  <a:cubicBezTo>
                    <a:pt x="193161" y="530860"/>
                    <a:pt x="209852" y="508605"/>
                    <a:pt x="177282" y="541176"/>
                  </a:cubicBezTo>
                  <a:cubicBezTo>
                    <a:pt x="150493" y="648324"/>
                    <a:pt x="187952" y="516280"/>
                    <a:pt x="149290" y="606490"/>
                  </a:cubicBezTo>
                  <a:cubicBezTo>
                    <a:pt x="113138" y="690843"/>
                    <a:pt x="168148" y="601528"/>
                    <a:pt x="121298" y="671804"/>
                  </a:cubicBezTo>
                  <a:cubicBezTo>
                    <a:pt x="118309" y="683758"/>
                    <a:pt x="109329" y="723735"/>
                    <a:pt x="102637" y="737118"/>
                  </a:cubicBezTo>
                  <a:cubicBezTo>
                    <a:pt x="79832" y="782729"/>
                    <a:pt x="86372" y="746196"/>
                    <a:pt x="74645" y="793102"/>
                  </a:cubicBezTo>
                  <a:cubicBezTo>
                    <a:pt x="35185" y="950937"/>
                    <a:pt x="103357" y="699780"/>
                    <a:pt x="55984" y="905069"/>
                  </a:cubicBezTo>
                  <a:cubicBezTo>
                    <a:pt x="51561" y="924236"/>
                    <a:pt x="40557" y="941650"/>
                    <a:pt x="37323" y="961053"/>
                  </a:cubicBezTo>
                  <a:cubicBezTo>
                    <a:pt x="34213" y="979714"/>
                    <a:pt x="30492" y="998284"/>
                    <a:pt x="27992" y="1017037"/>
                  </a:cubicBezTo>
                  <a:cubicBezTo>
                    <a:pt x="24270" y="1044954"/>
                    <a:pt x="21331" y="1072975"/>
                    <a:pt x="18661" y="1101012"/>
                  </a:cubicBezTo>
                  <a:cubicBezTo>
                    <a:pt x="9855" y="1193471"/>
                    <a:pt x="6320" y="1258137"/>
                    <a:pt x="0" y="1352939"/>
                  </a:cubicBezTo>
                  <a:cubicBezTo>
                    <a:pt x="3110" y="1436914"/>
                    <a:pt x="4795" y="1520955"/>
                    <a:pt x="9331" y="1604865"/>
                  </a:cubicBezTo>
                  <a:cubicBezTo>
                    <a:pt x="11018" y="1636077"/>
                    <a:pt x="14241" y="1667228"/>
                    <a:pt x="18661" y="1698171"/>
                  </a:cubicBezTo>
                  <a:cubicBezTo>
                    <a:pt x="21590" y="1718674"/>
                    <a:pt x="30676" y="1743547"/>
                    <a:pt x="37323" y="1763486"/>
                  </a:cubicBezTo>
                  <a:cubicBezTo>
                    <a:pt x="69684" y="1752698"/>
                    <a:pt x="73092" y="1760308"/>
                    <a:pt x="74645" y="1716833"/>
                  </a:cubicBezTo>
                  <a:cubicBezTo>
                    <a:pt x="80419" y="1555176"/>
                    <a:pt x="78496" y="1393309"/>
                    <a:pt x="83976" y="1231641"/>
                  </a:cubicBezTo>
                  <a:cubicBezTo>
                    <a:pt x="84993" y="1201646"/>
                    <a:pt x="93877" y="1159665"/>
                    <a:pt x="102637" y="1129004"/>
                  </a:cubicBezTo>
                  <a:cubicBezTo>
                    <a:pt x="105339" y="1119547"/>
                    <a:pt x="108857" y="1110343"/>
                    <a:pt x="111967" y="1101012"/>
                  </a:cubicBezTo>
                  <a:cubicBezTo>
                    <a:pt x="115077" y="1063690"/>
                    <a:pt x="116348" y="1026168"/>
                    <a:pt x="121298" y="989045"/>
                  </a:cubicBezTo>
                  <a:cubicBezTo>
                    <a:pt x="122598" y="979296"/>
                    <a:pt x="128417" y="970637"/>
                    <a:pt x="130629" y="961053"/>
                  </a:cubicBezTo>
                  <a:cubicBezTo>
                    <a:pt x="137841" y="929799"/>
                    <a:pt x="147243" y="868346"/>
                    <a:pt x="158620" y="830424"/>
                  </a:cubicBezTo>
                  <a:cubicBezTo>
                    <a:pt x="164272" y="811583"/>
                    <a:pt x="172512" y="793524"/>
                    <a:pt x="177282" y="774441"/>
                  </a:cubicBezTo>
                  <a:cubicBezTo>
                    <a:pt x="191384" y="718027"/>
                    <a:pt x="182554" y="749295"/>
                    <a:pt x="205274" y="681135"/>
                  </a:cubicBezTo>
                  <a:cubicBezTo>
                    <a:pt x="212863" y="658367"/>
                    <a:pt x="215176" y="643240"/>
                    <a:pt x="233265" y="625151"/>
                  </a:cubicBezTo>
                  <a:cubicBezTo>
                    <a:pt x="241194" y="617222"/>
                    <a:pt x="251926" y="612710"/>
                    <a:pt x="261257" y="606490"/>
                  </a:cubicBezTo>
                  <a:cubicBezTo>
                    <a:pt x="267477" y="597159"/>
                    <a:pt x="275364" y="588745"/>
                    <a:pt x="279918" y="578498"/>
                  </a:cubicBezTo>
                  <a:cubicBezTo>
                    <a:pt x="287907" y="560523"/>
                    <a:pt x="287669" y="538881"/>
                    <a:pt x="298580" y="522514"/>
                  </a:cubicBezTo>
                  <a:cubicBezTo>
                    <a:pt x="340782" y="459211"/>
                    <a:pt x="320044" y="482390"/>
                    <a:pt x="354563" y="447869"/>
                  </a:cubicBezTo>
                  <a:cubicBezTo>
                    <a:pt x="357673" y="438539"/>
                    <a:pt x="357750" y="427558"/>
                    <a:pt x="363894" y="419878"/>
                  </a:cubicBezTo>
                  <a:cubicBezTo>
                    <a:pt x="377051" y="403433"/>
                    <a:pt x="401436" y="398033"/>
                    <a:pt x="419878" y="391886"/>
                  </a:cubicBezTo>
                  <a:cubicBezTo>
                    <a:pt x="426098" y="385665"/>
                    <a:pt x="433044" y="380093"/>
                    <a:pt x="438539" y="373224"/>
                  </a:cubicBezTo>
                  <a:cubicBezTo>
                    <a:pt x="445544" y="364468"/>
                    <a:pt x="448444" y="352238"/>
                    <a:pt x="457200" y="345233"/>
                  </a:cubicBezTo>
                  <a:cubicBezTo>
                    <a:pt x="464880" y="339089"/>
                    <a:pt x="476594" y="340678"/>
                    <a:pt x="485192" y="335902"/>
                  </a:cubicBezTo>
                  <a:cubicBezTo>
                    <a:pt x="504798" y="325010"/>
                    <a:pt x="525317" y="314439"/>
                    <a:pt x="541176" y="298580"/>
                  </a:cubicBezTo>
                  <a:cubicBezTo>
                    <a:pt x="561212" y="278543"/>
                    <a:pt x="589441" y="247872"/>
                    <a:pt x="615820" y="242596"/>
                  </a:cubicBezTo>
                  <a:cubicBezTo>
                    <a:pt x="681761" y="229408"/>
                    <a:pt x="647431" y="238280"/>
                    <a:pt x="718457" y="214604"/>
                  </a:cubicBezTo>
                  <a:lnTo>
                    <a:pt x="746449" y="205273"/>
                  </a:lnTo>
                  <a:lnTo>
                    <a:pt x="774441" y="195943"/>
                  </a:lnTo>
                  <a:cubicBezTo>
                    <a:pt x="776743" y="179829"/>
                    <a:pt x="793102" y="68052"/>
                    <a:pt x="793102" y="55984"/>
                  </a:cubicBezTo>
                  <a:cubicBezTo>
                    <a:pt x="793102" y="37065"/>
                    <a:pt x="786882" y="18661"/>
                    <a:pt x="783772" y="0"/>
                  </a:cubicBezTo>
                  <a:cubicBezTo>
                    <a:pt x="773458" y="30942"/>
                    <a:pt x="793103" y="20216"/>
                    <a:pt x="783772" y="27992"/>
                  </a:cubicBezTo>
                  <a:close/>
                </a:path>
              </a:pathLst>
            </a:cu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95246" name="円/楕円 4"/>
            <p:cNvSpPr>
              <a:spLocks noChangeArrowheads="1"/>
            </p:cNvSpPr>
            <p:nvPr/>
          </p:nvSpPr>
          <p:spPr bwMode="auto">
            <a:xfrm rot="-2066538">
              <a:off x="4718492" y="4500985"/>
              <a:ext cx="2008187" cy="830961"/>
            </a:xfrm>
            <a:prstGeom prst="ellipse">
              <a:avLst/>
            </a:prstGeom>
            <a:solidFill>
              <a:srgbClr val="FF9933"/>
            </a:solidFill>
            <a:ln w="9525" algn="ctr">
              <a:solidFill>
                <a:srgbClr val="CC66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endParaRPr lang="ja-JP" altLang="en-US" sz="3600">
                <a:solidFill>
                  <a:schemeClr val="bg1"/>
                </a:solidFill>
              </a:endParaRPr>
            </a:p>
          </p:txBody>
        </p:sp>
      </p:grpSp>
      <p:sp>
        <p:nvSpPr>
          <p:cNvPr id="95243" name="テキスト ボックス 1"/>
          <p:cNvSpPr txBox="1">
            <a:spLocks noChangeArrowheads="1"/>
          </p:cNvSpPr>
          <p:nvPr/>
        </p:nvSpPr>
        <p:spPr bwMode="auto">
          <a:xfrm>
            <a:off x="688975" y="5103813"/>
            <a:ext cx="8277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/>
              <a:t>TIP …Vacuole enlargement, cell elongation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/>
              <a:t>Different expression regulation.</a:t>
            </a:r>
            <a:endParaRPr lang="ja-JP" altLang="en-US" sz="3600"/>
          </a:p>
        </p:txBody>
      </p:sp>
      <p:sp>
        <p:nvSpPr>
          <p:cNvPr id="95244" name="正方形/長方形 1"/>
          <p:cNvSpPr>
            <a:spLocks noChangeArrowheads="1"/>
          </p:cNvSpPr>
          <p:nvPr/>
        </p:nvSpPr>
        <p:spPr bwMode="auto">
          <a:xfrm>
            <a:off x="593725" y="168275"/>
            <a:ext cx="4587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FF0000"/>
                </a:solidFill>
              </a:rPr>
              <a:t>How about other TIPs?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>
            <a:spLocks noChangeArrowheads="1"/>
          </p:cNvSpPr>
          <p:nvPr/>
        </p:nvSpPr>
        <p:spPr bwMode="auto">
          <a:xfrm>
            <a:off x="5816600" y="5549900"/>
            <a:ext cx="2443163" cy="511175"/>
          </a:xfrm>
          <a:prstGeom prst="roundRect">
            <a:avLst>
              <a:gd name="adj" fmla="val 16667"/>
            </a:avLst>
          </a:prstGeom>
          <a:solidFill>
            <a:srgbClr val="FFFF00">
              <a:alpha val="2509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chemeClr val="bg1"/>
              </a:solidFill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7975"/>
            <a:ext cx="8512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Aquaporins in development and tissues</a:t>
            </a:r>
            <a:r>
              <a:rPr lang="ja-JP" altLang="en-US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・・・・</a:t>
            </a:r>
            <a:r>
              <a:rPr lang="en-US" altLang="ja-JP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ja-JP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ja-JP" alt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ナシ</a:t>
            </a:r>
            <a:r>
              <a:rPr lang="ja-JP" altLang="en-U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果実の肥大</a:t>
            </a:r>
            <a:r>
              <a:rPr lang="ja-JP" altLang="en-US" dirty="0">
                <a:solidFill>
                  <a:srgbClr val="FF9900"/>
                </a:solidFill>
              </a:rPr>
              <a:t>　</a:t>
            </a:r>
            <a:r>
              <a:rPr lang="en-US" altLang="ja-JP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(pear fruit ripping) </a:t>
            </a:r>
            <a:endParaRPr lang="ja-JP" altLang="en-US" sz="36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06750" y="3506788"/>
            <a:ext cx="5937250" cy="2759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2800" smtClean="0">
                <a:solidFill>
                  <a:srgbClr val="FF9900"/>
                </a:solidFill>
              </a:rPr>
              <a:t>中期～後期　</a:t>
            </a:r>
            <a:r>
              <a:rPr lang="en-US" altLang="ja-JP" sz="2800" smtClean="0">
                <a:solidFill>
                  <a:srgbClr val="FF9900"/>
                </a:solidFill>
              </a:rPr>
              <a:t>mid to late stages</a:t>
            </a:r>
          </a:p>
          <a:p>
            <a:pPr eaLnBrk="1" hangingPunct="1">
              <a:buFontTx/>
              <a:buNone/>
            </a:pPr>
            <a:r>
              <a:rPr lang="en-US" altLang="ja-JP" sz="2800" smtClean="0"/>
              <a:t>Cell elongation with water absorption</a:t>
            </a:r>
          </a:p>
          <a:p>
            <a:pPr eaLnBrk="1" hangingPunct="1">
              <a:buFontTx/>
              <a:buNone/>
            </a:pPr>
            <a:r>
              <a:rPr lang="en-US" altLang="ja-JP" sz="2800" smtClean="0"/>
              <a:t> TIP aquaporin</a:t>
            </a:r>
            <a:r>
              <a:rPr lang="ja-JP" altLang="en-US" sz="2800" smtClean="0"/>
              <a:t>・・・</a:t>
            </a:r>
            <a:r>
              <a:rPr lang="en-US" altLang="ja-JP" sz="2800" smtClean="0"/>
              <a:t>expression </a:t>
            </a:r>
            <a:r>
              <a:rPr lang="ja-JP" altLang="en-US" sz="2800" smtClean="0"/>
              <a:t>↑</a:t>
            </a:r>
            <a:endParaRPr lang="en-US" altLang="ja-JP" sz="2800" smtClean="0"/>
          </a:p>
          <a:p>
            <a:pPr eaLnBrk="1" hangingPunct="1">
              <a:buFontTx/>
              <a:buNone/>
            </a:pPr>
            <a:r>
              <a:rPr lang="en-US" altLang="ja-JP" sz="2800" smtClean="0"/>
              <a:t> PIP aquaporin</a:t>
            </a:r>
            <a:r>
              <a:rPr lang="ja-JP" altLang="en-US" sz="2800" smtClean="0"/>
              <a:t>・・・</a:t>
            </a:r>
            <a:r>
              <a:rPr lang="en-US" altLang="ja-JP" sz="2800" smtClean="0"/>
              <a:t>constant expression</a:t>
            </a:r>
            <a:br>
              <a:rPr lang="en-US" altLang="ja-JP" sz="2800" smtClean="0"/>
            </a:br>
            <a:r>
              <a:rPr lang="en-US" altLang="ja-JP" sz="2800" smtClean="0"/>
              <a:t>activation with phosphorylation</a:t>
            </a:r>
            <a:endParaRPr lang="ja-JP" altLang="en-US" sz="2800" smtClean="0"/>
          </a:p>
        </p:txBody>
      </p:sp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2593975" y="1677988"/>
          <a:ext cx="27813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7" name="Image" r:id="rId4" imgW="2780952" imgH="1092063" progId="PhotoshopElements.Image.2">
                  <p:embed/>
                </p:oleObj>
              </mc:Choice>
              <mc:Fallback>
                <p:oleObj name="Image" r:id="rId4" imgW="2780952" imgH="1092063" progId="PhotoshopElements.Image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1677988"/>
                        <a:ext cx="27813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466725" y="3589338"/>
            <a:ext cx="2828925" cy="10398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ja-JP" altLang="en-US" sz="2800" kern="0" dirty="0">
                <a:solidFill>
                  <a:srgbClr val="00B050"/>
                </a:solidFill>
                <a:latin typeface="Times New Roman"/>
                <a:ea typeface="ＭＳ Ｐゴシック"/>
              </a:rPr>
              <a:t>初期 </a:t>
            </a:r>
            <a:r>
              <a:rPr lang="en-US" altLang="ja-JP" sz="2800" kern="0" dirty="0">
                <a:solidFill>
                  <a:srgbClr val="00B050"/>
                </a:solidFill>
                <a:latin typeface="Times New Roman"/>
                <a:ea typeface="ＭＳ Ｐゴシック"/>
              </a:rPr>
              <a:t>early stage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ＭＳ Ｐゴシック"/>
              </a:rPr>
              <a:t>Cell division</a:t>
            </a:r>
            <a:endParaRPr lang="ja-JP" altLang="en-US" sz="2800" kern="0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右中かっこ 6"/>
          <p:cNvSpPr/>
          <p:nvPr/>
        </p:nvSpPr>
        <p:spPr>
          <a:xfrm rot="5400000">
            <a:off x="2752726" y="2611437"/>
            <a:ext cx="152400" cy="5048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8" name="右中かっこ 7"/>
          <p:cNvSpPr/>
          <p:nvPr/>
        </p:nvSpPr>
        <p:spPr>
          <a:xfrm rot="5400000">
            <a:off x="4157662" y="1863726"/>
            <a:ext cx="195263" cy="2043112"/>
          </a:xfrm>
          <a:prstGeom prst="rightBrac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cxnSp>
        <p:nvCxnSpPr>
          <p:cNvPr id="10" name="直線矢印コネクタ 9"/>
          <p:cNvCxnSpPr>
            <a:endCxn id="6" idx="0"/>
          </p:cNvCxnSpPr>
          <p:nvPr/>
        </p:nvCxnSpPr>
        <p:spPr>
          <a:xfrm flipH="1">
            <a:off x="1881188" y="3059113"/>
            <a:ext cx="938212" cy="530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4286250" y="3059113"/>
            <a:ext cx="257175" cy="447675"/>
          </a:xfrm>
          <a:prstGeom prst="straightConnector1">
            <a:avLst/>
          </a:prstGeom>
          <a:ln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241300" y="5149850"/>
            <a:ext cx="2517775" cy="831850"/>
          </a:xfrm>
          <a:prstGeom prst="rect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Dr. </a:t>
            </a:r>
            <a:r>
              <a:rPr lang="en-US" altLang="ja-JP" sz="2400" dirty="0" err="1">
                <a:solidFill>
                  <a:schemeClr val="tx1"/>
                </a:solidFill>
              </a:rPr>
              <a:t>Shiratake</a:t>
            </a:r>
            <a:endParaRPr lang="en-US" altLang="ja-JP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Nagoya University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二等辺三角形 1"/>
          <p:cNvSpPr/>
          <p:nvPr/>
        </p:nvSpPr>
        <p:spPr>
          <a:xfrm flipV="1">
            <a:off x="2246313" y="2305050"/>
            <a:ext cx="431800" cy="1871663"/>
          </a:xfrm>
          <a:prstGeom prst="triangle">
            <a:avLst/>
          </a:prstGeom>
          <a:gradFill>
            <a:gsLst>
              <a:gs pos="0">
                <a:srgbClr val="00B0F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>
              <a:solidFill>
                <a:prstClr val="white"/>
              </a:solidFill>
            </a:endParaRPr>
          </a:p>
        </p:txBody>
      </p:sp>
      <p:grpSp>
        <p:nvGrpSpPr>
          <p:cNvPr id="98307" name="グループ化 32"/>
          <p:cNvGrpSpPr>
            <a:grpSpLocks/>
          </p:cNvGrpSpPr>
          <p:nvPr/>
        </p:nvGrpSpPr>
        <p:grpSpPr bwMode="auto">
          <a:xfrm>
            <a:off x="2462213" y="3673475"/>
            <a:ext cx="831850" cy="788988"/>
            <a:chOff x="1701024" y="2261234"/>
            <a:chExt cx="919211" cy="806392"/>
          </a:xfrm>
        </p:grpSpPr>
        <p:sp>
          <p:nvSpPr>
            <p:cNvPr id="4" name="円/楕円 5"/>
            <p:cNvSpPr/>
            <p:nvPr/>
          </p:nvSpPr>
          <p:spPr>
            <a:xfrm>
              <a:off x="1908022" y="2358585"/>
              <a:ext cx="499952" cy="499736"/>
            </a:xfrm>
            <a:prstGeom prst="ellipse">
              <a:avLst/>
            </a:prstGeom>
            <a:solidFill>
              <a:srgbClr val="CC9900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5" name="直線コネクタ 4"/>
            <p:cNvCxnSpPr/>
            <p:nvPr/>
          </p:nvCxnSpPr>
          <p:spPr>
            <a:xfrm rot="16200000" flipH="1">
              <a:off x="2120725" y="2309910"/>
              <a:ext cx="97351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321" name="正方形/長方形 6"/>
            <p:cNvSpPr>
              <a:spLocks noChangeArrowheads="1"/>
            </p:cNvSpPr>
            <p:nvPr/>
          </p:nvSpPr>
          <p:spPr bwMode="auto">
            <a:xfrm>
              <a:off x="1872483" y="2381874"/>
              <a:ext cx="571530" cy="65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000000"/>
                  </a:solidFill>
                  <a:latin typeface="Tahoma" panose="020B0604030504040204" pitchFamily="34" charset="0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P</a:t>
              </a:r>
              <a:endParaRPr lang="ja-JP" altLang="en-US" sz="2400" b="1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cxnSp>
          <p:nvCxnSpPr>
            <p:cNvPr id="7" name="直線コネクタ 45"/>
            <p:cNvCxnSpPr/>
            <p:nvPr/>
          </p:nvCxnSpPr>
          <p:spPr>
            <a:xfrm rot="9000000">
              <a:off x="2427271" y="2428354"/>
              <a:ext cx="143846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rot="10200000">
              <a:off x="2478143" y="2605208"/>
              <a:ext cx="142092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rot="12000000">
              <a:off x="2446567" y="2775573"/>
              <a:ext cx="143846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rot="13800000">
              <a:off x="2344410" y="2902941"/>
              <a:ext cx="141160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15000000">
              <a:off x="2196246" y="2983255"/>
              <a:ext cx="142782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16800000">
              <a:off x="2032160" y="2995424"/>
              <a:ext cx="141159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18300000">
              <a:off x="1890200" y="2946748"/>
              <a:ext cx="144405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rot="19500000">
              <a:off x="1765930" y="2845341"/>
              <a:ext cx="143846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rot="20700000">
              <a:off x="1713303" y="2705804"/>
              <a:ext cx="142092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21600000">
              <a:off x="1701024" y="2546797"/>
              <a:ext cx="142091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23100000">
              <a:off x="1748387" y="2407261"/>
              <a:ext cx="138584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308" name="正方形/長方形 6"/>
          <p:cNvSpPr>
            <a:spLocks noChangeArrowheads="1"/>
          </p:cNvSpPr>
          <p:nvPr/>
        </p:nvSpPr>
        <p:spPr bwMode="auto">
          <a:xfrm>
            <a:off x="1306513" y="4559300"/>
            <a:ext cx="2165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i="1" u="sng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Active</a:t>
            </a:r>
            <a:br>
              <a:rPr lang="en-US" altLang="ja-JP" sz="2400" b="1" i="1" u="sng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ja-JP" altLang="en-US" sz="2400" b="1" i="1" u="sng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（活性化）</a:t>
            </a:r>
          </a:p>
        </p:txBody>
      </p:sp>
      <p:pic>
        <p:nvPicPr>
          <p:cNvPr id="98309" name="図 524" descr="aqp stru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728788"/>
            <a:ext cx="388937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正方形/長方形 6"/>
          <p:cNvSpPr>
            <a:spLocks noChangeArrowheads="1"/>
          </p:cNvSpPr>
          <p:nvPr/>
        </p:nvSpPr>
        <p:spPr bwMode="auto">
          <a:xfrm>
            <a:off x="2678113" y="2160588"/>
            <a:ext cx="15700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C00000"/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aquaporin</a:t>
            </a:r>
            <a:endParaRPr lang="ja-JP" altLang="en-US" sz="1600" b="1">
              <a:solidFill>
                <a:srgbClr val="C00000"/>
              </a:solidFill>
              <a:latin typeface="Tahoma" panose="020B060403050404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8311" name="テキスト ボックス 88"/>
          <p:cNvSpPr txBox="1">
            <a:spLocks noChangeArrowheads="1"/>
          </p:cNvSpPr>
          <p:nvPr/>
        </p:nvSpPr>
        <p:spPr bwMode="auto">
          <a:xfrm>
            <a:off x="2030413" y="1800225"/>
            <a:ext cx="855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70C0"/>
                </a:solidFill>
                <a:latin typeface="Arial" panose="020B0604020202020204" pitchFamily="34" charset="0"/>
              </a:rPr>
              <a:t>H</a:t>
            </a:r>
            <a:r>
              <a:rPr lang="en-US" altLang="ja-JP" sz="2800" b="1" baseline="-2500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2800" b="1">
                <a:solidFill>
                  <a:srgbClr val="0070C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3" name="二等辺三角形 22"/>
          <p:cNvSpPr/>
          <p:nvPr/>
        </p:nvSpPr>
        <p:spPr>
          <a:xfrm flipV="1">
            <a:off x="6370638" y="2316163"/>
            <a:ext cx="95250" cy="1871662"/>
          </a:xfrm>
          <a:prstGeom prst="triangle">
            <a:avLst/>
          </a:prstGeom>
          <a:gradFill>
            <a:gsLst>
              <a:gs pos="0">
                <a:srgbClr val="00B0F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98313" name="正方形/長方形 6"/>
          <p:cNvSpPr>
            <a:spLocks noChangeArrowheads="1"/>
          </p:cNvSpPr>
          <p:nvPr/>
        </p:nvSpPr>
        <p:spPr bwMode="auto">
          <a:xfrm>
            <a:off x="5151438" y="4589463"/>
            <a:ext cx="2244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i="1" u="sng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Inactive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i="1" u="sng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Less active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i="1" u="sng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（不活性化）</a:t>
            </a:r>
            <a:endParaRPr lang="en-US" altLang="ja-JP" sz="2400" b="1" i="1" u="sng">
              <a:solidFill>
                <a:srgbClr val="FF0000"/>
              </a:solidFill>
              <a:latin typeface="Tahoma" panose="020B060403050404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i="1" u="sng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(</a:t>
            </a:r>
            <a:r>
              <a:rPr lang="ja-JP" altLang="en-US" sz="2400" i="1" u="sng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低活性）</a:t>
            </a:r>
          </a:p>
        </p:txBody>
      </p:sp>
      <p:pic>
        <p:nvPicPr>
          <p:cNvPr id="98314" name="図 524" descr="aqp stru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709738"/>
            <a:ext cx="388937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5" name="テキスト ボックス 88"/>
          <p:cNvSpPr txBox="1">
            <a:spLocks noChangeArrowheads="1"/>
          </p:cNvSpPr>
          <p:nvPr/>
        </p:nvSpPr>
        <p:spPr bwMode="auto">
          <a:xfrm>
            <a:off x="6130925" y="1951038"/>
            <a:ext cx="520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0070C0"/>
                </a:solidFill>
                <a:latin typeface="Arial" panose="020B0604020202020204" pitchFamily="34" charset="0"/>
              </a:rPr>
              <a:t>H</a:t>
            </a:r>
            <a:r>
              <a:rPr lang="en-US" altLang="ja-JP" sz="1400" b="1" baseline="-2500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1400" b="1">
                <a:solidFill>
                  <a:srgbClr val="0070C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98316" name="テキスト ボックス 41"/>
          <p:cNvSpPr txBox="1">
            <a:spLocks noChangeArrowheads="1"/>
          </p:cNvSpPr>
          <p:nvPr/>
        </p:nvSpPr>
        <p:spPr bwMode="auto">
          <a:xfrm>
            <a:off x="1055688" y="392113"/>
            <a:ext cx="3209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3600"/>
              <a:t>Phosphorylation</a:t>
            </a:r>
            <a:br>
              <a:rPr lang="en-US" altLang="ja-JP" sz="3600"/>
            </a:br>
            <a:r>
              <a:rPr lang="ja-JP" altLang="en-US" sz="3600"/>
              <a:t>（リン酸化）</a:t>
            </a:r>
            <a:r>
              <a:rPr lang="en-US" altLang="ja-JP" sz="3600"/>
              <a:t> </a:t>
            </a:r>
            <a:endParaRPr lang="ja-JP" altLang="en-US" sz="3600"/>
          </a:p>
        </p:txBody>
      </p:sp>
      <p:sp>
        <p:nvSpPr>
          <p:cNvPr id="98317" name="正方形/長方形 6"/>
          <p:cNvSpPr>
            <a:spLocks noChangeArrowheads="1"/>
          </p:cNvSpPr>
          <p:nvPr/>
        </p:nvSpPr>
        <p:spPr bwMode="auto">
          <a:xfrm>
            <a:off x="6616700" y="2151063"/>
            <a:ext cx="1570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C00000"/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 aquaporin</a:t>
            </a:r>
            <a:endParaRPr lang="ja-JP" altLang="en-US" sz="1600" b="1">
              <a:solidFill>
                <a:srgbClr val="C00000"/>
              </a:solidFill>
              <a:latin typeface="Tahoma" panose="020B060403050404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8318" name="テキスト ボックス 45"/>
          <p:cNvSpPr txBox="1">
            <a:spLocks noChangeArrowheads="1"/>
          </p:cNvSpPr>
          <p:nvPr/>
        </p:nvSpPr>
        <p:spPr bwMode="auto">
          <a:xfrm>
            <a:off x="4616450" y="401638"/>
            <a:ext cx="3724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3600"/>
              <a:t>Dephosphorylation</a:t>
            </a:r>
            <a:br>
              <a:rPr lang="en-US" altLang="ja-JP" sz="3600"/>
            </a:br>
            <a:r>
              <a:rPr lang="ja-JP" altLang="en-US" sz="3600"/>
              <a:t>（脱リン酸化）</a:t>
            </a:r>
            <a:r>
              <a:rPr lang="en-US" altLang="ja-JP" sz="3600"/>
              <a:t> </a:t>
            </a:r>
            <a:endParaRPr lang="ja-JP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219200"/>
            <a:ext cx="75406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Arc 16"/>
          <p:cNvSpPr>
            <a:spLocks/>
          </p:cNvSpPr>
          <p:nvPr/>
        </p:nvSpPr>
        <p:spPr bwMode="auto">
          <a:xfrm rot="10800000">
            <a:off x="1120775" y="2641600"/>
            <a:ext cx="698500" cy="30797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3B9F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9332" name="Arc 16"/>
          <p:cNvSpPr>
            <a:spLocks/>
          </p:cNvSpPr>
          <p:nvPr/>
        </p:nvSpPr>
        <p:spPr bwMode="auto">
          <a:xfrm rot="12806870" flipH="1">
            <a:off x="1276350" y="1600200"/>
            <a:ext cx="700088" cy="30797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3B9F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9333" name="テキスト ボックス 1"/>
          <p:cNvSpPr txBox="1">
            <a:spLocks noChangeArrowheads="1"/>
          </p:cNvSpPr>
          <p:nvPr/>
        </p:nvSpPr>
        <p:spPr bwMode="auto">
          <a:xfrm>
            <a:off x="328613" y="279400"/>
            <a:ext cx="3984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</a:rPr>
              <a:t>PIPs in stomata guard cell </a:t>
            </a:r>
            <a:b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ja-JP" altLang="en-US" sz="2400">
                <a:solidFill>
                  <a:srgbClr val="000000"/>
                </a:solidFill>
                <a:latin typeface="Arial" panose="020B0604020202020204" pitchFamily="34" charset="0"/>
              </a:rPr>
              <a:t>孔辺細胞の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PIP</a:t>
            </a:r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）</a:t>
            </a:r>
            <a:endParaRPr lang="en-US" altLang="ja-JP" sz="24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pic>
        <p:nvPicPr>
          <p:cNvPr id="9933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467100"/>
            <a:ext cx="3681413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331788"/>
            <a:ext cx="2832100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6" name="正方形/長方形 3"/>
          <p:cNvSpPr>
            <a:spLocks noChangeArrowheads="1"/>
          </p:cNvSpPr>
          <p:nvPr/>
        </p:nvSpPr>
        <p:spPr bwMode="auto">
          <a:xfrm>
            <a:off x="4395788" y="568325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Aquaporins Contribute to ABA-Triggered Stomatal Closure through OST1-Mediated Phosphorylation.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Plant Cell.27:1945 (2015) </a:t>
            </a:r>
            <a:endParaRPr lang="ja-JP" altLang="en-US" sz="1600"/>
          </a:p>
        </p:txBody>
      </p:sp>
      <p:sp>
        <p:nvSpPr>
          <p:cNvPr id="99337" name="テキスト ボックス 4"/>
          <p:cNvSpPr txBox="1">
            <a:spLocks noChangeArrowheads="1"/>
          </p:cNvSpPr>
          <p:nvPr/>
        </p:nvSpPr>
        <p:spPr bwMode="auto">
          <a:xfrm>
            <a:off x="7807325" y="4722813"/>
            <a:ext cx="612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Fig.1</a:t>
            </a:r>
            <a:endParaRPr lang="ja-JP" altLang="en-US" sz="4000"/>
          </a:p>
        </p:txBody>
      </p:sp>
      <p:sp>
        <p:nvSpPr>
          <p:cNvPr id="99338" name="正方形/長方形 5"/>
          <p:cNvSpPr>
            <a:spLocks noChangeArrowheads="1"/>
          </p:cNvSpPr>
          <p:nvPr/>
        </p:nvSpPr>
        <p:spPr bwMode="auto">
          <a:xfrm>
            <a:off x="396875" y="6273800"/>
            <a:ext cx="269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/>
              <a:t>https://plantstomata.files.wordpress.com/2015/09/33_25_07_11_12_56_44.jpeg</a:t>
            </a:r>
            <a:endParaRPr lang="ja-JP" altLang="en-US" sz="120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927975" y="2205038"/>
            <a:ext cx="904875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800" dirty="0">
                <a:solidFill>
                  <a:schemeClr val="tx1"/>
                </a:solidFill>
                <a:latin typeface="+mj-lt"/>
              </a:rPr>
              <a:t>ABA sensing</a:t>
            </a:r>
          </a:p>
          <a:p>
            <a:pPr>
              <a:defRPr/>
            </a:pPr>
            <a:r>
              <a:rPr lang="en-US" altLang="ja-JP" sz="1800" dirty="0">
                <a:solidFill>
                  <a:schemeClr val="tx1"/>
                </a:solidFill>
                <a:latin typeface="+mj-lt"/>
                <a:ea typeface="ＭＳ 明朝" panose="02020609040205080304" pitchFamily="17" charset="-128"/>
              </a:rPr>
              <a:t>   ≠</a:t>
            </a:r>
          </a:p>
          <a:p>
            <a:pPr>
              <a:defRPr/>
            </a:pPr>
            <a:r>
              <a:rPr lang="en-US" altLang="ja-JP" sz="1800" dirty="0">
                <a:solidFill>
                  <a:schemeClr val="tx1"/>
                </a:solidFill>
                <a:latin typeface="+mj-lt"/>
                <a:ea typeface="ＭＳ 明朝" panose="02020609040205080304" pitchFamily="17" charset="-128"/>
              </a:rPr>
              <a:t>CO</a:t>
            </a:r>
            <a:r>
              <a:rPr lang="en-US" altLang="ja-JP" sz="1800" baseline="-25000" dirty="0">
                <a:solidFill>
                  <a:schemeClr val="tx1"/>
                </a:solidFill>
                <a:latin typeface="+mj-lt"/>
                <a:ea typeface="ＭＳ 明朝" panose="02020609040205080304" pitchFamily="17" charset="-128"/>
              </a:rPr>
              <a:t>2</a:t>
            </a:r>
            <a:r>
              <a:rPr lang="en-US" altLang="ja-JP" sz="1800" dirty="0">
                <a:solidFill>
                  <a:schemeClr val="tx1"/>
                </a:solidFill>
                <a:latin typeface="+mj-lt"/>
                <a:ea typeface="ＭＳ 明朝" panose="02020609040205080304" pitchFamily="17" charset="-128"/>
              </a:rPr>
              <a:t> sensing</a:t>
            </a:r>
            <a:endParaRPr lang="ja-JP" altLang="en-US" sz="1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498475"/>
            <a:ext cx="288607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テキスト ボックス 9"/>
          <p:cNvSpPr txBox="1">
            <a:spLocks noChangeArrowheads="1"/>
          </p:cNvSpPr>
          <p:nvPr/>
        </p:nvSpPr>
        <p:spPr bwMode="auto">
          <a:xfrm>
            <a:off x="482600" y="552450"/>
            <a:ext cx="30146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(Plant Cell 2015, Continue)</a:t>
            </a:r>
            <a:endParaRPr lang="en-US" altLang="ja-JP" sz="1600"/>
          </a:p>
          <a:p>
            <a:pPr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00356" name="テキスト ボックス 10"/>
          <p:cNvSpPr txBox="1">
            <a:spLocks noChangeArrowheads="1"/>
          </p:cNvSpPr>
          <p:nvPr/>
        </p:nvSpPr>
        <p:spPr bwMode="auto">
          <a:xfrm>
            <a:off x="7607300" y="1889125"/>
            <a:ext cx="857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Oocytes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Fig.5</a:t>
            </a:r>
            <a:endParaRPr lang="ja-JP" altLang="en-US" sz="1800"/>
          </a:p>
        </p:txBody>
      </p:sp>
      <p:sp>
        <p:nvSpPr>
          <p:cNvPr id="100357" name="テキスト ボックス 11"/>
          <p:cNvSpPr txBox="1">
            <a:spLocks noChangeArrowheads="1"/>
          </p:cNvSpPr>
          <p:nvPr/>
        </p:nvSpPr>
        <p:spPr bwMode="auto">
          <a:xfrm>
            <a:off x="7545388" y="884238"/>
            <a:ext cx="12033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OST1=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Kinase</a:t>
            </a:r>
            <a:br>
              <a:rPr lang="en-US" altLang="ja-JP" sz="1600"/>
            </a:br>
            <a:r>
              <a:rPr lang="ja-JP" altLang="en-US" sz="1200"/>
              <a:t>（リン酸化酵素）</a:t>
            </a:r>
            <a:endParaRPr lang="ja-JP" altLang="en-US" sz="1400"/>
          </a:p>
        </p:txBody>
      </p:sp>
      <p:pic>
        <p:nvPicPr>
          <p:cNvPr id="100358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3757613"/>
            <a:ext cx="39401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9" name="テキスト ボックス 14"/>
          <p:cNvSpPr txBox="1">
            <a:spLocks noChangeArrowheads="1"/>
          </p:cNvSpPr>
          <p:nvPr/>
        </p:nvSpPr>
        <p:spPr bwMode="auto">
          <a:xfrm>
            <a:off x="5426075" y="5867400"/>
            <a:ext cx="1100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Protoplasts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Fig.6</a:t>
            </a:r>
            <a:endParaRPr lang="ja-JP" altLang="en-US" sz="1800"/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6008688" y="4179888"/>
            <a:ext cx="18288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Mimic</a:t>
            </a:r>
            <a:r>
              <a:rPr lang="ja-JP" altLang="en-US" sz="1600"/>
              <a:t>（模倣）</a:t>
            </a:r>
            <a:endParaRPr lang="en-US" altLang="ja-JP" sz="16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S121A: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Dephosphorylation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S121D: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Phosphorylation</a:t>
            </a:r>
            <a:endParaRPr lang="ja-JP" altLang="en-US" sz="1800"/>
          </a:p>
        </p:txBody>
      </p:sp>
      <p:pic>
        <p:nvPicPr>
          <p:cNvPr id="100361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979488"/>
            <a:ext cx="26654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2" name="テキスト ボックス 4"/>
          <p:cNvSpPr txBox="1">
            <a:spLocks noChangeArrowheads="1"/>
          </p:cNvSpPr>
          <p:nvPr/>
        </p:nvSpPr>
        <p:spPr bwMode="auto">
          <a:xfrm>
            <a:off x="3235325" y="1728788"/>
            <a:ext cx="1125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Guard Cell Protoplasts</a:t>
            </a:r>
            <a:endParaRPr lang="ja-JP" altLang="en-US" sz="1800"/>
          </a:p>
        </p:txBody>
      </p:sp>
      <p:sp>
        <p:nvSpPr>
          <p:cNvPr id="100363" name="テキスト ボックス 6"/>
          <p:cNvSpPr txBox="1">
            <a:spLocks noChangeArrowheads="1"/>
          </p:cNvSpPr>
          <p:nvPr/>
        </p:nvSpPr>
        <p:spPr bwMode="auto">
          <a:xfrm>
            <a:off x="3255963" y="2411413"/>
            <a:ext cx="749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Fig.2B</a:t>
            </a: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3600" smtClean="0"/>
              <a:t>水輸送系、アクアポリンの多様な機能</a:t>
            </a:r>
          </a:p>
        </p:txBody>
      </p:sp>
      <p:sp>
        <p:nvSpPr>
          <p:cNvPr id="78851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sz="3600" smtClean="0"/>
              <a:t>Regulation and functions of water transport and aquaporins</a:t>
            </a:r>
            <a:endParaRPr lang="ja-JP" alt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テキスト ボックス 1"/>
          <p:cNvSpPr txBox="1">
            <a:spLocks noChangeArrowheads="1"/>
          </p:cNvSpPr>
          <p:nvPr/>
        </p:nvSpPr>
        <p:spPr bwMode="auto">
          <a:xfrm>
            <a:off x="482600" y="552450"/>
            <a:ext cx="30146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(Plant Cell 2015, Continue)</a:t>
            </a:r>
            <a:endParaRPr lang="en-US" altLang="ja-JP" sz="1600"/>
          </a:p>
          <a:p>
            <a:pPr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101379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989138"/>
            <a:ext cx="43148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テキスト ボックス 5"/>
          <p:cNvSpPr txBox="1">
            <a:spLocks noChangeArrowheads="1"/>
          </p:cNvSpPr>
          <p:nvPr/>
        </p:nvSpPr>
        <p:spPr bwMode="auto">
          <a:xfrm>
            <a:off x="954088" y="5667375"/>
            <a:ext cx="612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Fig.7</a:t>
            </a:r>
            <a:endParaRPr lang="ja-JP" altLang="en-US" sz="1800"/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5797550" y="2692400"/>
            <a:ext cx="1012825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ABA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 </a:t>
            </a:r>
            <a:r>
              <a:rPr lang="ja-JP" altLang="en-US" sz="2000"/>
              <a:t>↓</a:t>
            </a:r>
            <a:endParaRPr lang="en-US" altLang="ja-JP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Kinase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/>
              <a:t>（</a:t>
            </a:r>
            <a:r>
              <a:rPr lang="en-US" altLang="ja-JP" sz="2000"/>
              <a:t>OST1)</a:t>
            </a:r>
          </a:p>
          <a:p>
            <a:pPr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7385050" y="2692400"/>
            <a:ext cx="168433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PIP2;1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(less</a:t>
            </a:r>
            <a:r>
              <a:rPr lang="ja-JP" altLang="en-US" sz="2000"/>
              <a:t> </a:t>
            </a:r>
            <a:r>
              <a:rPr lang="en-US" altLang="ja-JP" sz="2000"/>
              <a:t>active)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/>
              <a:t>　 ↓</a:t>
            </a:r>
            <a:endParaRPr lang="en-US" altLang="ja-JP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PIP2;1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S121-Pi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(active)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/>
              <a:t>　 ↓</a:t>
            </a:r>
            <a:endParaRPr lang="en-US" altLang="ja-JP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Water-efflux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/>
              <a:t>　 ↓</a:t>
            </a:r>
            <a:endParaRPr lang="en-US" altLang="ja-JP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Stomatal close</a:t>
            </a:r>
          </a:p>
          <a:p>
            <a:pPr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9" name="右矢印 8"/>
          <p:cNvSpPr>
            <a:spLocks noChangeArrowheads="1"/>
          </p:cNvSpPr>
          <p:nvPr/>
        </p:nvSpPr>
        <p:spPr bwMode="auto">
          <a:xfrm>
            <a:off x="6802438" y="3436938"/>
            <a:ext cx="703262" cy="190500"/>
          </a:xfrm>
          <a:prstGeom prst="rightArrow">
            <a:avLst>
              <a:gd name="adj1" fmla="val 50000"/>
              <a:gd name="adj2" fmla="val 5009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chemeClr val="bg1"/>
              </a:solidFill>
            </a:endParaRPr>
          </a:p>
        </p:txBody>
      </p:sp>
      <p:sp>
        <p:nvSpPr>
          <p:cNvPr id="10" name="右矢印 9"/>
          <p:cNvSpPr>
            <a:spLocks noChangeArrowheads="1"/>
          </p:cNvSpPr>
          <p:nvPr/>
        </p:nvSpPr>
        <p:spPr bwMode="auto">
          <a:xfrm rot="5400000">
            <a:off x="5817393" y="4431507"/>
            <a:ext cx="703263" cy="190500"/>
          </a:xfrm>
          <a:prstGeom prst="rightArrow">
            <a:avLst>
              <a:gd name="adj1" fmla="val 50000"/>
              <a:gd name="adj2" fmla="val 5009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5627688" y="5073650"/>
            <a:ext cx="1798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Opening Inhabitation</a:t>
            </a:r>
            <a:endParaRPr lang="ja-JP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273050"/>
            <a:ext cx="6083300" cy="904875"/>
          </a:xfrm>
        </p:spPr>
        <p:txBody>
          <a:bodyPr>
            <a:noAutofit/>
          </a:bodyPr>
          <a:lstStyle/>
          <a:p>
            <a:pPr eaLnBrk="1" hangingPunct="1">
              <a:lnSpc>
                <a:spcPts val="3600"/>
              </a:lnSpc>
              <a:defRPr/>
            </a:pPr>
            <a:r>
              <a:rPr lang="ja-JP" alt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チューリップの開花 </a:t>
            </a:r>
            <a:r>
              <a:rPr lang="en-US" altLang="ja-JP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ja-JP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Opening tulip flower </a:t>
            </a:r>
            <a:r>
              <a:rPr lang="en-US" altLang="ja-JP" sz="3200" dirty="0" smtClean="0">
                <a:solidFill>
                  <a:schemeClr val="tx1"/>
                </a:solidFill>
                <a:latin typeface="ＭＳ Ｐゴシック" charset="-128"/>
              </a:rPr>
              <a:t>(Dr. Azad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charset="-128"/>
              </a:rPr>
              <a:t>）</a:t>
            </a:r>
            <a:r>
              <a:rPr lang="ja-JP" altLang="en-US" sz="3200" dirty="0" smtClean="0"/>
              <a:t>　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141288" y="1844675"/>
            <a:ext cx="9002712" cy="478155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2800" dirty="0" smtClean="0"/>
              <a:t>低温　→　高温で開花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Low temp</a:t>
            </a:r>
            <a:r>
              <a:rPr lang="ja-JP" altLang="en-US" sz="2800" dirty="0" smtClean="0"/>
              <a:t>→</a:t>
            </a:r>
            <a:r>
              <a:rPr lang="en-US" altLang="ja-JP" sz="2800" dirty="0" smtClean="0"/>
              <a:t>high temp, then opening</a:t>
            </a:r>
            <a:endParaRPr lang="ja-JP" altLang="en-US" sz="2800" dirty="0" smtClean="0"/>
          </a:p>
          <a:p>
            <a:pPr eaLnBrk="1" hangingPunct="1">
              <a:defRPr/>
            </a:pPr>
            <a:r>
              <a:rPr lang="ja-JP" altLang="en-US" sz="2800" dirty="0" smtClean="0"/>
              <a:t>花の基部の細胞が吸水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Flower cells (lower part) uptake water</a:t>
            </a:r>
            <a:endParaRPr lang="ja-JP" altLang="en-US" sz="2800" dirty="0" smtClean="0"/>
          </a:p>
          <a:p>
            <a:pPr eaLnBrk="1" hangingPunct="1">
              <a:defRPr/>
            </a:pPr>
            <a:r>
              <a:rPr lang="en-US" altLang="ja-JP" sz="2800" dirty="0" smtClean="0"/>
              <a:t>PIP</a:t>
            </a:r>
            <a:r>
              <a:rPr lang="ja-JP" altLang="en-US" sz="2800" dirty="0" smtClean="0"/>
              <a:t>の発現は恒常的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PIPs express constantly</a:t>
            </a:r>
            <a:endParaRPr lang="ja-JP" altLang="en-US" sz="2800" dirty="0" smtClean="0"/>
          </a:p>
          <a:p>
            <a:pPr eaLnBrk="1" hangingPunct="1">
              <a:defRPr/>
            </a:pPr>
            <a:r>
              <a:rPr lang="en-US" altLang="ja-JP" sz="2800" dirty="0" smtClean="0"/>
              <a:t>TgPIP2;2</a:t>
            </a:r>
            <a:r>
              <a:rPr lang="ja-JP" altLang="en-US" sz="2800" dirty="0" smtClean="0"/>
              <a:t>がリン酸化で高温で活性化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Phosphorylation of TgPIP2;2 (high temp); activation</a:t>
            </a:r>
          </a:p>
          <a:p>
            <a:pPr eaLnBrk="1" hangingPunct="1">
              <a:defRPr/>
            </a:pPr>
            <a:r>
              <a:rPr lang="ja-JP" altLang="en-US" sz="2800" dirty="0" smtClean="0"/>
              <a:t>低温で脱リン酸化：不活性化</a:t>
            </a:r>
            <a:endParaRPr lang="en-US" altLang="ja-JP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ja-JP" altLang="en-US" sz="2800" dirty="0" smtClean="0"/>
              <a:t>　 </a:t>
            </a:r>
            <a:r>
              <a:rPr lang="en-US" altLang="ja-JP" sz="2800" dirty="0" err="1" smtClean="0"/>
              <a:t>Dephosphorylation</a:t>
            </a:r>
            <a:r>
              <a:rPr lang="en-US" altLang="ja-JP" sz="2800" dirty="0" smtClean="0"/>
              <a:t> of TgPIP2;2 (low temperature)</a:t>
            </a:r>
            <a:endParaRPr lang="ja-JP" altLang="en-US" sz="2800" dirty="0" smtClean="0"/>
          </a:p>
        </p:txBody>
      </p:sp>
      <p:pic>
        <p:nvPicPr>
          <p:cNvPr id="102404" name="Picture 4" descr="sweet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423863"/>
            <a:ext cx="1319212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341438" y="1366838"/>
            <a:ext cx="4572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800" kern="100" dirty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Plant Cell Physiology</a:t>
            </a:r>
            <a:r>
              <a:rPr lang="en-US" altLang="ja-JP" sz="1800" kern="100" dirty="0">
                <a:solidFill>
                  <a:schemeClr val="tx1"/>
                </a:solidFill>
                <a:latin typeface="Century" panose="02040604050505020304" pitchFamily="18" charset="0"/>
                <a:cs typeface="ＭＳ Ｐゴシック" panose="020B0600070205080204" pitchFamily="50" charset="-128"/>
              </a:rPr>
              <a:t> 49:1196  (2008)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8438"/>
            <a:ext cx="5978525" cy="92075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貧栄養（</a:t>
            </a:r>
            <a:r>
              <a:rPr lang="en-US" altLang="ja-JP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 minerals</a:t>
            </a:r>
            <a:r>
              <a:rPr lang="ja-JP" alt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</a:t>
            </a:r>
            <a:r>
              <a:rPr lang="ja-JP" alt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ja-JP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sz="3200" dirty="0" smtClean="0">
                <a:solidFill>
                  <a:schemeClr val="tx1"/>
                </a:solidFill>
                <a:latin typeface="ＭＳ Ｐゴシック" charset="-128"/>
              </a:rPr>
              <a:t>(Dr. </a:t>
            </a:r>
            <a:r>
              <a:rPr lang="en-US" altLang="ja-JP" sz="3200" dirty="0" err="1" smtClean="0">
                <a:solidFill>
                  <a:schemeClr val="tx1"/>
                </a:solidFill>
                <a:latin typeface="ＭＳ Ｐゴシック" charset="-128"/>
              </a:rPr>
              <a:t>Carvajal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charset="-128"/>
              </a:rPr>
              <a:t>）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1384300"/>
            <a:ext cx="5537200" cy="1549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ja-JP" altLang="en-US" sz="2400" smtClean="0"/>
              <a:t>根のアクアポリン発現量が減少　</a:t>
            </a:r>
            <a:r>
              <a:rPr lang="en-US" altLang="ja-JP" sz="2400" smtClean="0"/>
              <a:t/>
            </a:r>
            <a:br>
              <a:rPr lang="en-US" altLang="ja-JP" sz="2400" smtClean="0"/>
            </a:br>
            <a:r>
              <a:rPr lang="en-US" altLang="ja-JP" sz="2400" smtClean="0"/>
              <a:t>(aquaporin expression </a:t>
            </a:r>
            <a:r>
              <a:rPr lang="ja-JP" altLang="en-US" sz="2400" smtClean="0"/>
              <a:t>↓</a:t>
            </a:r>
            <a:r>
              <a:rPr lang="en-US" altLang="ja-JP" sz="2400" smtClean="0"/>
              <a:t>)</a:t>
            </a:r>
            <a:endParaRPr lang="ja-JP" altLang="en-US" sz="2400" smtClean="0"/>
          </a:p>
          <a:p>
            <a:pPr marL="0" indent="0" eaLnBrk="1" hangingPunct="1">
              <a:buFontTx/>
              <a:buNone/>
            </a:pPr>
            <a:r>
              <a:rPr lang="ja-JP" altLang="en-US" sz="2400" smtClean="0"/>
              <a:t>→　根の吸水量減少 </a:t>
            </a:r>
            <a:r>
              <a:rPr lang="en-US" altLang="ja-JP" sz="1600" smtClean="0"/>
              <a:t>(root water permeability</a:t>
            </a:r>
            <a:r>
              <a:rPr lang="ja-JP" altLang="en-US" sz="1600" smtClean="0"/>
              <a:t>↓）</a:t>
            </a:r>
            <a:endParaRPr lang="ja-JP" altLang="en-US" sz="2400" smtClean="0"/>
          </a:p>
          <a:p>
            <a:pPr marL="0" indent="0" eaLnBrk="1" hangingPunct="1">
              <a:buFontTx/>
              <a:buNone/>
            </a:pPr>
            <a:r>
              <a:rPr lang="ja-JP" altLang="en-US" sz="2400" smtClean="0"/>
              <a:t>→　地上部の成長抑制</a:t>
            </a:r>
            <a:r>
              <a:rPr lang="ja-JP" altLang="en-US" sz="1600" smtClean="0"/>
              <a:t> </a:t>
            </a:r>
            <a:r>
              <a:rPr lang="en-US" altLang="ja-JP" sz="1600" smtClean="0"/>
              <a:t>(shoot growth</a:t>
            </a:r>
            <a:r>
              <a:rPr lang="ja-JP" altLang="en-US" sz="1600" smtClean="0"/>
              <a:t>↓）</a:t>
            </a:r>
          </a:p>
        </p:txBody>
      </p:sp>
      <p:pic>
        <p:nvPicPr>
          <p:cNvPr id="104452" name="Picture 22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176213"/>
            <a:ext cx="2430463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098800"/>
            <a:ext cx="806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葉の就眠運動　（</a:t>
            </a:r>
            <a:r>
              <a:rPr lang="en-US" altLang="ja-JP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leaf movements)</a:t>
            </a:r>
            <a:r>
              <a:rPr lang="ja-JP" alt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　</a:t>
            </a:r>
            <a:br>
              <a:rPr lang="ja-JP" alt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n-US" altLang="ja-JP" sz="3200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(Dr. </a:t>
            </a:r>
            <a:r>
              <a:rPr lang="en-US" altLang="ja-JP" sz="3200" dirty="0" err="1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Moshelion</a:t>
            </a:r>
            <a:r>
              <a:rPr lang="ja-JP" altLang="en-US" sz="3200" dirty="0">
                <a:solidFill>
                  <a:schemeClr val="tx1"/>
                </a:solidFill>
                <a:latin typeface="ＭＳ Ｐゴシック" charset="-128"/>
                <a:ea typeface="ＭＳ Ｐゴシック" charset="-128"/>
              </a:rPr>
              <a:t>）</a:t>
            </a:r>
          </a:p>
        </p:txBody>
      </p:sp>
      <p:pic>
        <p:nvPicPr>
          <p:cNvPr id="104454" name="Picture 6" descr="pp022707800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3756025"/>
            <a:ext cx="220027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0" y="4244975"/>
            <a:ext cx="717232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2400"/>
              <a:t>朝（</a:t>
            </a:r>
            <a:r>
              <a:rPr lang="en-US" altLang="ja-JP" sz="2400"/>
              <a:t>day</a:t>
            </a:r>
            <a:r>
              <a:rPr lang="ja-JP" altLang="en-US" sz="2400"/>
              <a:t>）：アクアポリンの活性上昇 </a:t>
            </a:r>
            <a:r>
              <a:rPr lang="en-US" altLang="ja-JP" sz="2400"/>
              <a:t>amount/ activity</a:t>
            </a:r>
            <a:r>
              <a:rPr lang="ja-JP" altLang="en-US" sz="2400"/>
              <a:t>↑</a:t>
            </a:r>
          </a:p>
          <a:p>
            <a:pPr eaLnBrk="1" hangingPunct="1">
              <a:buFontTx/>
              <a:buNone/>
            </a:pPr>
            <a:r>
              <a:rPr lang="ja-JP" altLang="en-US" sz="2400"/>
              <a:t>　→　細胞の吸水増加</a:t>
            </a:r>
            <a:r>
              <a:rPr lang="en-US" altLang="ja-JP" sz="2400"/>
              <a:t>(water influx)</a:t>
            </a:r>
            <a:r>
              <a:rPr lang="ja-JP" altLang="en-US" sz="2400"/>
              <a:t>　→　葉が開く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en-US" altLang="ja-JP" sz="2400"/>
              <a:t>					         leaf open</a:t>
            </a:r>
            <a:endParaRPr lang="ja-JP" altLang="en-US" sz="2400"/>
          </a:p>
          <a:p>
            <a:pPr eaLnBrk="1" hangingPunct="1">
              <a:buFontTx/>
              <a:buNone/>
            </a:pPr>
            <a:r>
              <a:rPr lang="ja-JP" altLang="en-US" sz="2400"/>
              <a:t>夜</a:t>
            </a:r>
            <a:r>
              <a:rPr lang="en-US" altLang="ja-JP" sz="2400"/>
              <a:t>(night)</a:t>
            </a:r>
            <a:r>
              <a:rPr lang="ja-JP" altLang="en-US" sz="2400"/>
              <a:t>：アクアポリンの活性低下 </a:t>
            </a:r>
            <a:r>
              <a:rPr lang="en-US" altLang="ja-JP" sz="2400"/>
              <a:t>amount/ activity</a:t>
            </a:r>
            <a:r>
              <a:rPr lang="ja-JP" altLang="en-US" sz="2400"/>
              <a:t>↓</a:t>
            </a:r>
          </a:p>
          <a:p>
            <a:pPr eaLnBrk="1" hangingPunct="1">
              <a:buFontTx/>
              <a:buNone/>
            </a:pPr>
            <a:r>
              <a:rPr lang="ja-JP" altLang="en-US" sz="2400"/>
              <a:t>　→　細胞が脱水　</a:t>
            </a:r>
            <a:r>
              <a:rPr lang="en-US" altLang="ja-JP" sz="2400"/>
              <a:t>(deydration)</a:t>
            </a:r>
            <a:r>
              <a:rPr lang="ja-JP" altLang="en-US" sz="2400"/>
              <a:t>　→　葉が閉じる</a:t>
            </a:r>
            <a:endParaRPr lang="en-US" altLang="ja-JP" sz="2400"/>
          </a:p>
          <a:p>
            <a:pPr eaLnBrk="1" hangingPunct="1">
              <a:buFontTx/>
              <a:buNone/>
            </a:pPr>
            <a:r>
              <a:rPr lang="en-US" altLang="ja-JP" sz="2400"/>
              <a:t>						   leaf close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85775" y="866775"/>
            <a:ext cx="8389938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ja-JP" altLang="en-US" sz="2800" kern="0" dirty="0" smtClean="0"/>
              <a:t>塩</a:t>
            </a:r>
            <a:r>
              <a:rPr lang="en-US" altLang="ja-JP" sz="2800" kern="0" dirty="0" smtClean="0"/>
              <a:t>/</a:t>
            </a:r>
            <a:r>
              <a:rPr lang="ja-JP" altLang="en-US" sz="2800" kern="0" dirty="0" smtClean="0"/>
              <a:t>乾燥ストレス環境下での水輸送と</a:t>
            </a:r>
            <a:r>
              <a:rPr lang="en-US" altLang="ja-JP" sz="2800" kern="0" dirty="0" smtClean="0"/>
              <a:t>PIP</a:t>
            </a:r>
            <a:r>
              <a:rPr lang="ja-JP" altLang="en-US" sz="2800" kern="0" dirty="0" smtClean="0"/>
              <a:t>アクアポリン</a:t>
            </a:r>
            <a:endParaRPr lang="en-US" altLang="ja-JP" sz="2800" kern="0" dirty="0" smtClean="0"/>
          </a:p>
          <a:p>
            <a:pPr>
              <a:defRPr/>
            </a:pPr>
            <a:r>
              <a:rPr lang="en-US" altLang="ja-JP" sz="28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Water transport and PIPs under Salt/drought stress</a:t>
            </a:r>
            <a:endParaRPr lang="en-US" altLang="ja-JP" sz="28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defRPr/>
            </a:pPr>
            <a:endParaRPr lang="ja-JP" altLang="en-US" sz="2800" kern="0" dirty="0"/>
          </a:p>
        </p:txBody>
      </p:sp>
      <p:pic>
        <p:nvPicPr>
          <p:cNvPr id="106499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286000"/>
            <a:ext cx="375602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正方形/長方形 3"/>
          <p:cNvSpPr>
            <a:spLocks noChangeArrowheads="1"/>
          </p:cNvSpPr>
          <p:nvPr/>
        </p:nvSpPr>
        <p:spPr bwMode="auto">
          <a:xfrm>
            <a:off x="411163" y="4587875"/>
            <a:ext cx="78660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FF0000"/>
                </a:solidFill>
              </a:rPr>
              <a:t>多様な仕組みによる柔軟かつ重要な制御</a:t>
            </a:r>
            <a:endParaRPr lang="en-US" altLang="ja-JP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FF0000"/>
                </a:solidFill>
              </a:rPr>
              <a:t>Multi-system regulation</a:t>
            </a:r>
          </a:p>
        </p:txBody>
      </p:sp>
      <p:sp>
        <p:nvSpPr>
          <p:cNvPr id="106501" name="正方形/長方形 4"/>
          <p:cNvSpPr>
            <a:spLocks noChangeArrowheads="1"/>
          </p:cNvSpPr>
          <p:nvPr/>
        </p:nvSpPr>
        <p:spPr bwMode="auto">
          <a:xfrm>
            <a:off x="4584700" y="2871788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Required preventing dehydration</a:t>
            </a:r>
            <a:endParaRPr lang="ja-JP" altLang="en-US" sz="36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469900" y="104775"/>
            <a:ext cx="840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環境応答性　（</a:t>
            </a:r>
            <a:r>
              <a:rPr lang="en-US" altLang="ja-JP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to the environments)</a:t>
            </a:r>
            <a:endParaRPr lang="ja-JP" alt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図 1" descr="Figure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766763"/>
            <a:ext cx="59690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テキスト ボックス 2"/>
          <p:cNvSpPr txBox="1">
            <a:spLocks noChangeArrowheads="1"/>
          </p:cNvSpPr>
          <p:nvPr/>
        </p:nvSpPr>
        <p:spPr bwMode="auto">
          <a:xfrm>
            <a:off x="611188" y="114300"/>
            <a:ext cx="6827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0000FF"/>
                </a:solidFill>
                <a:latin typeface="Times New Roman" panose="02020603050405020304" pitchFamily="18" charset="0"/>
              </a:rPr>
              <a:t>Expression regulation (suppression)</a:t>
            </a:r>
            <a:endParaRPr lang="ja-JP" altLang="en-US" sz="36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4" name="テキスト ボックス 3"/>
          <p:cNvSpPr txBox="1">
            <a:spLocks noChangeArrowheads="1"/>
          </p:cNvSpPr>
          <p:nvPr/>
        </p:nvSpPr>
        <p:spPr bwMode="auto">
          <a:xfrm>
            <a:off x="6630988" y="1311275"/>
            <a:ext cx="1624012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>
                <a:latin typeface="Times New Roman" panose="02020603050405020304" pitchFamily="18" charset="0"/>
              </a:rPr>
              <a:t>Control</a:t>
            </a:r>
          </a:p>
          <a:p>
            <a:pPr>
              <a:spcBef>
                <a:spcPct val="0"/>
              </a:spcBef>
              <a:buFontTx/>
              <a:buNone/>
            </a:pPr>
            <a:endParaRPr lang="ja-JP" altLang="en-US" sz="3600">
              <a:latin typeface="Times New Roman" panose="02020603050405020304" pitchFamily="18" charset="0"/>
            </a:endParaRPr>
          </a:p>
        </p:txBody>
      </p:sp>
      <p:sp>
        <p:nvSpPr>
          <p:cNvPr id="107525" name="テキスト ボックス 4"/>
          <p:cNvSpPr txBox="1">
            <a:spLocks noChangeArrowheads="1"/>
          </p:cNvSpPr>
          <p:nvPr/>
        </p:nvSpPr>
        <p:spPr bwMode="auto">
          <a:xfrm>
            <a:off x="6467475" y="2833688"/>
            <a:ext cx="28876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>
                <a:latin typeface="Times New Roman" panose="02020603050405020304" pitchFamily="18" charset="0"/>
              </a:rPr>
              <a:t>100m M NaCl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>
                <a:latin typeface="Times New Roman" panose="02020603050405020304" pitchFamily="18" charset="0"/>
              </a:rPr>
              <a:t>(no change)</a:t>
            </a:r>
            <a:endParaRPr lang="ja-JP" altLang="en-US">
              <a:latin typeface="Times New Roman" panose="02020603050405020304" pitchFamily="18" charset="0"/>
            </a:endParaRPr>
          </a:p>
        </p:txBody>
      </p:sp>
      <p:sp>
        <p:nvSpPr>
          <p:cNvPr id="107526" name="テキスト ボックス 5"/>
          <p:cNvSpPr txBox="1">
            <a:spLocks noChangeArrowheads="1"/>
          </p:cNvSpPr>
          <p:nvPr/>
        </p:nvSpPr>
        <p:spPr bwMode="auto">
          <a:xfrm>
            <a:off x="6477000" y="4424363"/>
            <a:ext cx="2557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>
                <a:latin typeface="Times New Roman" panose="02020603050405020304" pitchFamily="18" charset="0"/>
              </a:rPr>
              <a:t>200m M NaCl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774825" y="4200525"/>
            <a:ext cx="350838" cy="244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2146300" y="4318000"/>
            <a:ext cx="350838" cy="244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2519363" y="4711700"/>
            <a:ext cx="350837" cy="244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3379788" y="4583113"/>
            <a:ext cx="350837" cy="244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4284663" y="4754563"/>
            <a:ext cx="350837" cy="244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4645025" y="4625975"/>
            <a:ext cx="319088" cy="95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5081588" y="4498975"/>
            <a:ext cx="350837" cy="244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3868738" y="4487863"/>
            <a:ext cx="319087" cy="95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2976563" y="4754563"/>
            <a:ext cx="319087" cy="95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1423988" y="5040313"/>
            <a:ext cx="223837" cy="13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37" name="正方形/長方形 50"/>
          <p:cNvSpPr>
            <a:spLocks noChangeArrowheads="1"/>
          </p:cNvSpPr>
          <p:nvPr/>
        </p:nvSpPr>
        <p:spPr bwMode="auto">
          <a:xfrm>
            <a:off x="0" y="6418263"/>
            <a:ext cx="2714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Times New Roman" panose="02020603050405020304" pitchFamily="18" charset="0"/>
              </a:rPr>
              <a:t>Horie et al. PCP</a:t>
            </a:r>
            <a:r>
              <a:rPr lang="ja-JP" altLang="en-US" sz="1400">
                <a:latin typeface="Times New Roman" panose="02020603050405020304" pitchFamily="18" charset="0"/>
              </a:rPr>
              <a:t>　</a:t>
            </a:r>
            <a:r>
              <a:rPr lang="en-US" altLang="ja-JP" sz="1400">
                <a:latin typeface="Times New Roman" panose="02020603050405020304" pitchFamily="18" charset="0"/>
              </a:rPr>
              <a:t>52:663 (2011)</a:t>
            </a:r>
            <a:endParaRPr lang="ja-JP" altLang="en-US" sz="1400">
              <a:latin typeface="Times New Roman" panose="02020603050405020304" pitchFamily="18" charset="0"/>
            </a:endParaRPr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auto">
          <a:xfrm>
            <a:off x="6410325" y="4970463"/>
            <a:ext cx="2884488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600">
                <a:latin typeface="Times New Roman" panose="02020603050405020304" pitchFamily="18" charset="0"/>
              </a:rPr>
              <a:t>(suppression,   but slow)</a:t>
            </a:r>
            <a:endParaRPr lang="ja-JP" altLang="en-US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テキスト ボックス 19"/>
          <p:cNvSpPr txBox="1">
            <a:spLocks noChangeArrowheads="1"/>
          </p:cNvSpPr>
          <p:nvPr/>
        </p:nvSpPr>
        <p:spPr bwMode="auto">
          <a:xfrm>
            <a:off x="3579813" y="2573338"/>
            <a:ext cx="4603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</a:rPr>
              <a:t>根の水透過性</a:t>
            </a:r>
          </a:p>
        </p:txBody>
      </p:sp>
      <p:graphicFrame>
        <p:nvGraphicFramePr>
          <p:cNvPr id="35" name="グラフ 34"/>
          <p:cNvGraphicFramePr>
            <a:graphicFrameLocks/>
          </p:cNvGraphicFramePr>
          <p:nvPr/>
        </p:nvGraphicFramePr>
        <p:xfrm>
          <a:off x="3597639" y="2185968"/>
          <a:ext cx="5726243" cy="3015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8548" name="テキスト ボックス 35"/>
          <p:cNvSpPr txBox="1">
            <a:spLocks noChangeArrowheads="1"/>
          </p:cNvSpPr>
          <p:nvPr/>
        </p:nvSpPr>
        <p:spPr bwMode="auto">
          <a:xfrm>
            <a:off x="7318375" y="3098800"/>
            <a:ext cx="1825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</a:rPr>
              <a:t>耐塩性</a:t>
            </a:r>
            <a:r>
              <a:rPr lang="ja-JP" altLang="en-US" sz="1800" b="1">
                <a:solidFill>
                  <a:srgbClr val="FF0000"/>
                </a:solidFill>
              </a:rPr>
              <a:t>強</a:t>
            </a:r>
            <a:endParaRPr lang="en-US" altLang="ja-JP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FF0000"/>
                </a:solidFill>
              </a:rPr>
              <a:t>(salt tolerance)</a:t>
            </a:r>
            <a:endParaRPr lang="ja-JP" altLang="en-US" sz="1800" b="1">
              <a:solidFill>
                <a:srgbClr val="FF0000"/>
              </a:solidFill>
            </a:endParaRPr>
          </a:p>
        </p:txBody>
      </p:sp>
      <p:sp>
        <p:nvSpPr>
          <p:cNvPr id="108549" name="テキスト ボックス 36"/>
          <p:cNvSpPr txBox="1">
            <a:spLocks noChangeArrowheads="1"/>
          </p:cNvSpPr>
          <p:nvPr/>
        </p:nvSpPr>
        <p:spPr bwMode="auto">
          <a:xfrm>
            <a:off x="7340600" y="4562475"/>
            <a:ext cx="1728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</a:rPr>
              <a:t>耐塩性</a:t>
            </a:r>
            <a:r>
              <a:rPr lang="ja-JP" altLang="en-US" sz="1800" b="1">
                <a:solidFill>
                  <a:srgbClr val="2D2D8A"/>
                </a:solidFill>
              </a:rPr>
              <a:t>弱</a:t>
            </a:r>
            <a:endParaRPr lang="en-US" altLang="ja-JP" sz="1800" b="1">
              <a:solidFill>
                <a:srgbClr val="2D2D8A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2D2D8A"/>
                </a:solidFill>
              </a:rPr>
              <a:t>(salt sensitive)</a:t>
            </a:r>
            <a:endParaRPr lang="ja-JP" altLang="en-US" sz="1800" b="1">
              <a:solidFill>
                <a:srgbClr val="2D2D8A"/>
              </a:solidFill>
            </a:endParaRPr>
          </a:p>
        </p:txBody>
      </p:sp>
      <p:sp>
        <p:nvSpPr>
          <p:cNvPr id="108550" name="テキスト ボックス 20"/>
          <p:cNvSpPr txBox="1">
            <a:spLocks noChangeArrowheads="1"/>
          </p:cNvSpPr>
          <p:nvPr/>
        </p:nvSpPr>
        <p:spPr bwMode="auto">
          <a:xfrm>
            <a:off x="128588" y="549275"/>
            <a:ext cx="8904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Different response of Lpr in two barley varieties showing diffent salt tolerance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(100 mM or 200 mM NaCl for 1h )</a:t>
            </a:r>
          </a:p>
        </p:txBody>
      </p:sp>
      <p:pic>
        <p:nvPicPr>
          <p:cNvPr id="108551" name="Picture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831975"/>
            <a:ext cx="28273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グループ化 27"/>
          <p:cNvGrpSpPr>
            <a:grpSpLocks/>
          </p:cNvGrpSpPr>
          <p:nvPr/>
        </p:nvGrpSpPr>
        <p:grpSpPr bwMode="auto">
          <a:xfrm>
            <a:off x="723900" y="4849813"/>
            <a:ext cx="5529263" cy="1570037"/>
            <a:chOff x="5595582" y="4145247"/>
            <a:chExt cx="3070746" cy="1569283"/>
          </a:xfrm>
        </p:grpSpPr>
        <p:sp>
          <p:nvSpPr>
            <p:cNvPr id="108554" name="テキスト ボックス 38"/>
            <p:cNvSpPr txBox="1">
              <a:spLocks noChangeArrowheads="1"/>
            </p:cNvSpPr>
            <p:nvPr/>
          </p:nvSpPr>
          <p:spPr bwMode="auto">
            <a:xfrm>
              <a:off x="5595582" y="4145247"/>
              <a:ext cx="3070746" cy="1569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Stress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>
                  <a:solidFill>
                    <a:srgbClr val="00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en-US" altLang="ja-JP" sz="2400">
                  <a:solidFill>
                    <a:srgbClr val="00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Rapid L</a:t>
              </a:r>
              <a:r>
                <a:rPr lang="en-US" altLang="ja-JP" sz="2000">
                  <a:solidFill>
                    <a:srgbClr val="00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p</a:t>
              </a:r>
              <a:r>
                <a:rPr lang="en-US" altLang="ja-JP" sz="2400" baseline="-25000">
                  <a:solidFill>
                    <a:srgbClr val="00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r</a:t>
              </a:r>
              <a:r>
                <a:rPr lang="ja-JP" altLang="en-US" sz="2400">
                  <a:solidFill>
                    <a:srgbClr val="00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</a:t>
              </a:r>
              <a:r>
                <a:rPr lang="en-US" altLang="ja-JP" sz="2400">
                  <a:solidFill>
                    <a:srgbClr val="00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doun-regulation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>
                  <a:solidFill>
                    <a:srgbClr val="00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en-US" altLang="ja-JP" sz="2400">
                  <a:solidFill>
                    <a:srgbClr val="00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Prevent dehydration</a:t>
              </a:r>
              <a:r>
                <a:rPr lang="ja-JP" altLang="en-US" sz="2400">
                  <a:solidFill>
                    <a:srgbClr val="00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！</a:t>
              </a:r>
              <a:endParaRPr lang="en-US" altLang="ja-JP" sz="240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>
                  <a:solidFill>
                    <a:srgbClr val="00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　</a:t>
              </a:r>
              <a:r>
                <a:rPr lang="en-US" altLang="ja-JP" sz="2400">
                  <a:solidFill>
                    <a:srgbClr val="00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Necessary for tolerance </a:t>
              </a:r>
              <a:endParaRPr lang="ja-JP" altLang="en-US" sz="240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cxnSp>
          <p:nvCxnSpPr>
            <p:cNvPr id="25" name="直線矢印コネクタ 24"/>
            <p:cNvCxnSpPr/>
            <p:nvPr/>
          </p:nvCxnSpPr>
          <p:spPr>
            <a:xfrm rot="16200000" flipH="1">
              <a:off x="5311475" y="5090677"/>
              <a:ext cx="669603" cy="1322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直線矢印コネクタ 16"/>
          <p:cNvCxnSpPr/>
          <p:nvPr/>
        </p:nvCxnSpPr>
        <p:spPr>
          <a:xfrm>
            <a:off x="5575300" y="3525838"/>
            <a:ext cx="874713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1852613" y="4903788"/>
            <a:ext cx="10350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/>
        </p:nvCxnSpPr>
        <p:spPr>
          <a:xfrm>
            <a:off x="3221038" y="4903788"/>
            <a:ext cx="38179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596" name="テキスト ボックス 7"/>
          <p:cNvSpPr txBox="1">
            <a:spLocks noChangeArrowheads="1"/>
          </p:cNvSpPr>
          <p:nvPr/>
        </p:nvSpPr>
        <p:spPr bwMode="auto">
          <a:xfrm>
            <a:off x="1852613" y="4975225"/>
            <a:ext cx="1589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  <a:cs typeface="Arial" panose="020B0604020202020204" pitchFamily="34" charset="0"/>
              </a:rPr>
              <a:t>耐塩性強</a:t>
            </a:r>
            <a:r>
              <a:rPr lang="en-US" altLang="ja-JP" sz="1800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en-US" altLang="ja-JP" sz="180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ja-JP" sz="1800">
                <a:solidFill>
                  <a:srgbClr val="000000"/>
                </a:solidFill>
                <a:cs typeface="Arial" panose="020B0604020202020204" pitchFamily="34" charset="0"/>
              </a:rPr>
              <a:t>salt tolerant</a:t>
            </a:r>
            <a:endParaRPr lang="ja-JP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0597" name="テキスト ボックス 8"/>
          <p:cNvSpPr txBox="1">
            <a:spLocks noChangeArrowheads="1"/>
          </p:cNvSpPr>
          <p:nvPr/>
        </p:nvSpPr>
        <p:spPr bwMode="auto">
          <a:xfrm>
            <a:off x="4572000" y="4941888"/>
            <a:ext cx="1538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  <a:cs typeface="Arial" panose="020B0604020202020204" pitchFamily="34" charset="0"/>
              </a:rPr>
              <a:t>耐塩性耐弱</a:t>
            </a:r>
            <a:endParaRPr lang="en-US" altLang="ja-JP" sz="18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cs typeface="Arial" panose="020B0604020202020204" pitchFamily="34" charset="0"/>
              </a:rPr>
              <a:t>Salt sensitive</a:t>
            </a:r>
            <a:endParaRPr lang="ja-JP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0598" name="テキスト ボックス 11"/>
          <p:cNvSpPr txBox="1">
            <a:spLocks noChangeArrowheads="1"/>
          </p:cNvSpPr>
          <p:nvPr/>
        </p:nvSpPr>
        <p:spPr bwMode="auto">
          <a:xfrm>
            <a:off x="2538413" y="37417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*</a:t>
            </a: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0599" name="テキスト ボックス 7"/>
          <p:cNvSpPr txBox="1">
            <a:spLocks noChangeArrowheads="1"/>
          </p:cNvSpPr>
          <p:nvPr/>
        </p:nvSpPr>
        <p:spPr bwMode="auto">
          <a:xfrm>
            <a:off x="1087438" y="650875"/>
            <a:ext cx="3197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Other barley varieties </a:t>
            </a:r>
          </a:p>
        </p:txBody>
      </p:sp>
      <p:graphicFrame>
        <p:nvGraphicFramePr>
          <p:cNvPr id="110600" name="グラフ 11"/>
          <p:cNvGraphicFramePr>
            <a:graphicFrameLocks/>
          </p:cNvGraphicFramePr>
          <p:nvPr/>
        </p:nvGraphicFramePr>
        <p:xfrm>
          <a:off x="704850" y="1074738"/>
          <a:ext cx="7967663" cy="399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9" name="グラフ" r:id="rId3" imgW="7974259" imgH="3999323" progId="Excel.Chart.8">
                  <p:embed/>
                </p:oleObj>
              </mc:Choice>
              <mc:Fallback>
                <p:oleObj name="グラフ" r:id="rId3" imgW="7974259" imgH="3999323" progId="Excel.Chart.8">
                  <p:embed/>
                  <p:pic>
                    <p:nvPicPr>
                      <p:cNvPr id="0" name="グラフ 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074738"/>
                        <a:ext cx="7967663" cy="399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1" name="テキスト ボックス 3"/>
          <p:cNvSpPr txBox="1">
            <a:spLocks noChangeArrowheads="1"/>
          </p:cNvSpPr>
          <p:nvPr/>
        </p:nvSpPr>
        <p:spPr bwMode="auto">
          <a:xfrm>
            <a:off x="5784850" y="6037263"/>
            <a:ext cx="2995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chemeClr val="bg1"/>
                </a:solidFill>
                <a:latin typeface="Times New Roman" panose="02020603050405020304" pitchFamily="18" charset="0"/>
              </a:rPr>
              <a:t>Kaneko  et al. PCP 56:875 (2015) </a:t>
            </a:r>
            <a:endParaRPr lang="ja-JP" altLang="en-US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/>
          <p:cNvGraphicFramePr>
            <a:graphicFrameLocks/>
          </p:cNvGraphicFramePr>
          <p:nvPr/>
        </p:nvGraphicFramePr>
        <p:xfrm>
          <a:off x="323528" y="1484784"/>
          <a:ext cx="784887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1619" name="テキスト ボックス 3"/>
          <p:cNvSpPr txBox="1">
            <a:spLocks noChangeArrowheads="1"/>
          </p:cNvSpPr>
          <p:nvPr/>
        </p:nvSpPr>
        <p:spPr bwMode="auto">
          <a:xfrm>
            <a:off x="1187450" y="765175"/>
            <a:ext cx="256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In case of rice</a:t>
            </a:r>
            <a:r>
              <a:rPr lang="ja-JP" altLang="en-US" sz="2400">
                <a:solidFill>
                  <a:srgbClr val="000000"/>
                </a:solidFill>
              </a:rPr>
              <a:t>・・・</a:t>
            </a:r>
            <a:endParaRPr lang="en-US" altLang="ja-JP" sz="2400">
              <a:solidFill>
                <a:srgbClr val="000000"/>
              </a:solidFill>
            </a:endParaRPr>
          </a:p>
        </p:txBody>
      </p:sp>
      <p:sp>
        <p:nvSpPr>
          <p:cNvPr id="111620" name="テキスト ボックス 4"/>
          <p:cNvSpPr txBox="1">
            <a:spLocks noChangeArrowheads="1"/>
          </p:cNvSpPr>
          <p:nvPr/>
        </p:nvSpPr>
        <p:spPr bwMode="auto">
          <a:xfrm>
            <a:off x="1120775" y="5157788"/>
            <a:ext cx="2000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</a:rPr>
              <a:t>水稲</a:t>
            </a:r>
            <a:endParaRPr lang="en-US" altLang="ja-JP" sz="240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</a:rPr>
              <a:t>（耐塩性弱）</a:t>
            </a:r>
            <a:r>
              <a:rPr lang="en-US" altLang="ja-JP" sz="2400">
                <a:solidFill>
                  <a:srgbClr val="000000"/>
                </a:solidFill>
              </a:rPr>
              <a:t/>
            </a:r>
            <a:br>
              <a:rPr lang="en-US" altLang="ja-JP" sz="2400">
                <a:solidFill>
                  <a:srgbClr val="000000"/>
                </a:solidFill>
              </a:rPr>
            </a:br>
            <a:r>
              <a:rPr lang="en-US" altLang="ja-JP" sz="2400">
                <a:solidFill>
                  <a:srgbClr val="000000"/>
                </a:solidFill>
              </a:rPr>
              <a:t>Salt sensitive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11621" name="テキスト ボックス 5"/>
          <p:cNvSpPr txBox="1">
            <a:spLocks noChangeArrowheads="1"/>
          </p:cNvSpPr>
          <p:nvPr/>
        </p:nvSpPr>
        <p:spPr bwMode="auto">
          <a:xfrm>
            <a:off x="4095750" y="5157788"/>
            <a:ext cx="1092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</a:rPr>
              <a:t>中間</a:t>
            </a:r>
            <a:r>
              <a:rPr lang="en-US" altLang="ja-JP" sz="2400">
                <a:solidFill>
                  <a:srgbClr val="000000"/>
                </a:solidFill>
              </a:rPr>
              <a:t/>
            </a:r>
            <a:br>
              <a:rPr lang="en-US" altLang="ja-JP" sz="2400">
                <a:solidFill>
                  <a:srgbClr val="000000"/>
                </a:solidFill>
              </a:rPr>
            </a:br>
            <a:r>
              <a:rPr lang="en-US" altLang="ja-JP" sz="2400">
                <a:solidFill>
                  <a:srgbClr val="000000"/>
                </a:solidFill>
              </a:rPr>
              <a:t>middle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11622" name="テキスト ボックス 6"/>
          <p:cNvSpPr txBox="1">
            <a:spLocks noChangeArrowheads="1"/>
          </p:cNvSpPr>
          <p:nvPr/>
        </p:nvSpPr>
        <p:spPr bwMode="auto">
          <a:xfrm>
            <a:off x="5815013" y="5157788"/>
            <a:ext cx="182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</a:rPr>
              <a:t>陸稲</a:t>
            </a:r>
            <a:endParaRPr lang="en-US" altLang="ja-JP" sz="240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</a:rPr>
              <a:t>（耐塩性強）</a:t>
            </a:r>
            <a:endParaRPr lang="en-US" altLang="ja-JP" sz="240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Salt tolerant</a:t>
            </a:r>
            <a:endParaRPr lang="ja-JP" altLang="en-US" sz="1800">
              <a:solidFill>
                <a:srgbClr val="000000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1258888" y="5084763"/>
            <a:ext cx="21605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651500" y="5084763"/>
            <a:ext cx="21605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851275" y="5084763"/>
            <a:ext cx="12969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直線矢印コネクタ 3"/>
          <p:cNvCxnSpPr/>
          <p:nvPr/>
        </p:nvCxnSpPr>
        <p:spPr>
          <a:xfrm>
            <a:off x="6029011" y="2883877"/>
            <a:ext cx="80387" cy="321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7425732" y="3597310"/>
            <a:ext cx="80387" cy="321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38250"/>
            <a:ext cx="8669337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テキスト ボックス 2"/>
          <p:cNvSpPr txBox="1">
            <a:spLocks noChangeArrowheads="1"/>
          </p:cNvSpPr>
          <p:nvPr/>
        </p:nvSpPr>
        <p:spPr bwMode="auto">
          <a:xfrm>
            <a:off x="215900" y="349250"/>
            <a:ext cx="8632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FF"/>
                </a:solidFill>
                <a:latin typeface="Times New Roman" panose="02020603050405020304" pitchFamily="18" charset="0"/>
              </a:rPr>
              <a:t>Hypothetic growth-mode change in stress tolerance</a:t>
            </a:r>
            <a:endParaRPr lang="ja-JP" altLang="en-US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4" name="テキスト ボックス 3"/>
          <p:cNvSpPr txBox="1">
            <a:spLocks noChangeArrowheads="1"/>
          </p:cNvSpPr>
          <p:nvPr/>
        </p:nvSpPr>
        <p:spPr bwMode="auto">
          <a:xfrm>
            <a:off x="390525" y="6118225"/>
            <a:ext cx="1190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latin typeface="Times New Roman" panose="02020603050405020304" pitchFamily="18" charset="0"/>
              </a:rPr>
              <a:t>Tolerance</a:t>
            </a:r>
            <a:endParaRPr lang="ja-JP" altLang="en-US" sz="2000">
              <a:latin typeface="Times New Roman" panose="02020603050405020304" pitchFamily="18" charset="0"/>
            </a:endParaRPr>
          </a:p>
        </p:txBody>
      </p:sp>
      <p:sp>
        <p:nvSpPr>
          <p:cNvPr id="112645" name="テキスト ボックス 4"/>
          <p:cNvSpPr txBox="1">
            <a:spLocks noChangeArrowheads="1"/>
          </p:cNvSpPr>
          <p:nvPr/>
        </p:nvSpPr>
        <p:spPr bwMode="auto">
          <a:xfrm>
            <a:off x="201613" y="1035050"/>
            <a:ext cx="1122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latin typeface="Times New Roman" panose="02020603050405020304" pitchFamily="18" charset="0"/>
              </a:rPr>
              <a:t>Sensitive</a:t>
            </a:r>
            <a:endParaRPr lang="ja-JP" altLang="en-US" sz="2000">
              <a:latin typeface="Times New Roman" panose="02020603050405020304" pitchFamily="18" charset="0"/>
            </a:endParaRPr>
          </a:p>
        </p:txBody>
      </p:sp>
      <p:sp>
        <p:nvSpPr>
          <p:cNvPr id="112646" name="テキスト ボックス 5"/>
          <p:cNvSpPr txBox="1">
            <a:spLocks noChangeArrowheads="1"/>
          </p:cNvSpPr>
          <p:nvPr/>
        </p:nvSpPr>
        <p:spPr bwMode="auto">
          <a:xfrm>
            <a:off x="3227388" y="5191125"/>
            <a:ext cx="1122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latin typeface="Times New Roman" panose="02020603050405020304" pitchFamily="18" charset="0"/>
              </a:rPr>
              <a:t>Sensitive</a:t>
            </a:r>
            <a:endParaRPr lang="ja-JP" altLang="en-US" sz="2000">
              <a:latin typeface="Times New Roman" panose="02020603050405020304" pitchFamily="18" charset="0"/>
            </a:endParaRPr>
          </a:p>
        </p:txBody>
      </p:sp>
      <p:sp>
        <p:nvSpPr>
          <p:cNvPr id="112647" name="テキスト ボックス 6"/>
          <p:cNvSpPr txBox="1">
            <a:spLocks noChangeArrowheads="1"/>
          </p:cNvSpPr>
          <p:nvPr/>
        </p:nvSpPr>
        <p:spPr bwMode="auto">
          <a:xfrm>
            <a:off x="4356100" y="5176838"/>
            <a:ext cx="1192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latin typeface="Times New Roman" panose="02020603050405020304" pitchFamily="18" charset="0"/>
              </a:rPr>
              <a:t>Tolerance</a:t>
            </a:r>
            <a:endParaRPr lang="ja-JP" altLang="en-US" sz="2000">
              <a:latin typeface="Times New Roman" panose="02020603050405020304" pitchFamily="18" charset="0"/>
            </a:endParaRPr>
          </a:p>
        </p:txBody>
      </p:sp>
      <p:sp>
        <p:nvSpPr>
          <p:cNvPr id="112648" name="テキスト ボックス 7"/>
          <p:cNvSpPr txBox="1">
            <a:spLocks noChangeArrowheads="1"/>
          </p:cNvSpPr>
          <p:nvPr/>
        </p:nvSpPr>
        <p:spPr bwMode="auto">
          <a:xfrm>
            <a:off x="2273300" y="1143000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</a:rPr>
              <a:t>Normal</a:t>
            </a:r>
            <a:endParaRPr lang="ja-JP" altLang="en-US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9" name="テキスト ボックス 8"/>
          <p:cNvSpPr txBox="1">
            <a:spLocks noChangeArrowheads="1"/>
          </p:cNvSpPr>
          <p:nvPr/>
        </p:nvSpPr>
        <p:spPr bwMode="auto">
          <a:xfrm>
            <a:off x="3495675" y="1143000"/>
            <a:ext cx="2093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7C80"/>
                </a:solidFill>
                <a:latin typeface="Times New Roman" panose="02020603050405020304" pitchFamily="18" charset="0"/>
              </a:rPr>
              <a:t>Salt/osmotic</a:t>
            </a:r>
            <a:r>
              <a:rPr lang="ja-JP" altLang="en-US" sz="2000">
                <a:solidFill>
                  <a:srgbClr val="FF7C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sz="2000">
                <a:solidFill>
                  <a:srgbClr val="FF7C80"/>
                </a:solidFill>
                <a:latin typeface="Times New Roman" panose="02020603050405020304" pitchFamily="18" charset="0"/>
              </a:rPr>
              <a:t>stress</a:t>
            </a:r>
            <a:endParaRPr lang="ja-JP" altLang="en-US" sz="2000">
              <a:solidFill>
                <a:srgbClr val="FF7C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50" name="テキスト ボックス 9"/>
          <p:cNvSpPr txBox="1">
            <a:spLocks noChangeArrowheads="1"/>
          </p:cNvSpPr>
          <p:nvPr/>
        </p:nvSpPr>
        <p:spPr bwMode="auto">
          <a:xfrm>
            <a:off x="7586663" y="5578475"/>
            <a:ext cx="1517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7C80"/>
                </a:solidFill>
                <a:latin typeface="Times New Roman" panose="02020603050405020304" pitchFamily="18" charset="0"/>
              </a:rPr>
              <a:t>Salt/osmotic</a:t>
            </a:r>
            <a:r>
              <a:rPr lang="ja-JP" altLang="en-US" sz="2000">
                <a:solidFill>
                  <a:srgbClr val="FF7C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sz="2000">
                <a:solidFill>
                  <a:srgbClr val="FF7C80"/>
                </a:solidFill>
                <a:latin typeface="Times New Roman" panose="02020603050405020304" pitchFamily="18" charset="0"/>
              </a:rPr>
              <a:t>stress</a:t>
            </a:r>
            <a:endParaRPr lang="ja-JP" altLang="en-US" sz="2000">
              <a:solidFill>
                <a:srgbClr val="FF7C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51" name="テキスト ボックス 10"/>
          <p:cNvSpPr txBox="1">
            <a:spLocks noChangeArrowheads="1"/>
          </p:cNvSpPr>
          <p:nvPr/>
        </p:nvSpPr>
        <p:spPr bwMode="auto">
          <a:xfrm>
            <a:off x="8067675" y="3011488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</a:rPr>
              <a:t>Normal</a:t>
            </a:r>
            <a:endParaRPr lang="ja-JP" altLang="en-US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4291013" y="5727700"/>
            <a:ext cx="23860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latin typeface="Times New Roman" panose="02020603050405020304" pitchFamily="18" charset="0"/>
              </a:rPr>
              <a:t>Adaptive mode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latin typeface="Times New Roman" panose="02020603050405020304" pitchFamily="18" charset="0"/>
              </a:rPr>
              <a:t>Standby mode</a:t>
            </a:r>
            <a:endParaRPr lang="ja-JP" altLang="en-US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グラフ 17"/>
          <p:cNvGraphicFramePr>
            <a:graphicFrameLocks/>
          </p:cNvGraphicFramePr>
          <p:nvPr/>
        </p:nvGraphicFramePr>
        <p:xfrm>
          <a:off x="680361" y="2258945"/>
          <a:ext cx="5500726" cy="300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直線矢印コネクタ 19"/>
          <p:cNvCxnSpPr/>
          <p:nvPr/>
        </p:nvCxnSpPr>
        <p:spPr>
          <a:xfrm rot="10800000" flipV="1">
            <a:off x="5842000" y="2803525"/>
            <a:ext cx="939800" cy="62706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rot="10800000" flipV="1">
            <a:off x="5902325" y="4057650"/>
            <a:ext cx="650875" cy="4175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rot="10800000" flipV="1">
            <a:off x="5118100" y="3835400"/>
            <a:ext cx="939800" cy="627063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3670" name="正方形/長方形 23"/>
          <p:cNvSpPr>
            <a:spLocks noChangeArrowheads="1"/>
          </p:cNvSpPr>
          <p:nvPr/>
        </p:nvSpPr>
        <p:spPr bwMode="auto">
          <a:xfrm>
            <a:off x="887413" y="1303338"/>
            <a:ext cx="6777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>
                <a:solidFill>
                  <a:srgbClr val="000000"/>
                </a:solidFill>
                <a:latin typeface="ＭＳ Ｐゴシック" panose="020B0600070205080204" pitchFamily="50" charset="-128"/>
              </a:rPr>
              <a:t>オオムギ</a:t>
            </a:r>
            <a:r>
              <a:rPr lang="en-US" altLang="ja-JP" sz="2000" b="1">
                <a:solidFill>
                  <a:srgbClr val="000000"/>
                </a:solidFill>
                <a:latin typeface="ＭＳ Ｐゴシック" panose="020B0600070205080204" pitchFamily="50" charset="-128"/>
              </a:rPr>
              <a:t>Barley </a:t>
            </a:r>
            <a:r>
              <a:rPr lang="en-US" altLang="ja-JP" sz="2000" b="1" i="1">
                <a:solidFill>
                  <a:srgbClr val="000000"/>
                </a:solidFill>
                <a:latin typeface="ＭＳ Ｐゴシック" panose="020B0600070205080204" pitchFamily="50" charset="-128"/>
              </a:rPr>
              <a:t>L</a:t>
            </a:r>
            <a:r>
              <a:rPr lang="en-US" altLang="ja-JP" sz="2000" b="1">
                <a:solidFill>
                  <a:srgbClr val="000000"/>
                </a:solidFill>
                <a:latin typeface="ＭＳ Ｐゴシック" panose="020B0600070205080204" pitchFamily="50" charset="-128"/>
              </a:rPr>
              <a:t>p</a:t>
            </a:r>
            <a:r>
              <a:rPr lang="en-US" altLang="ja-JP" sz="2000" b="1" baseline="-25000">
                <a:solidFill>
                  <a:srgbClr val="000000"/>
                </a:solidFill>
                <a:latin typeface="ＭＳ Ｐゴシック" panose="020B0600070205080204" pitchFamily="50" charset="-128"/>
              </a:rPr>
              <a:t>r</a:t>
            </a:r>
            <a:r>
              <a:rPr lang="en-US" altLang="ja-JP" sz="2000" b="1">
                <a:solidFill>
                  <a:srgbClr val="000000"/>
                </a:solidFill>
                <a:latin typeface="ＭＳ Ｐゴシック" panose="020B0600070205080204" pitchFamily="50" charset="-128"/>
              </a:rPr>
              <a:t> after 100 mM NaCl</a:t>
            </a:r>
            <a:r>
              <a:rPr lang="ja-JP" altLang="en-US" sz="2000" b="1">
                <a:solidFill>
                  <a:srgbClr val="000000"/>
                </a:solidFill>
                <a:latin typeface="ＭＳ Ｐゴシック" panose="020B0600070205080204" pitchFamily="50" charset="-128"/>
              </a:rPr>
              <a:t>　</a:t>
            </a:r>
            <a:r>
              <a:rPr lang="en-US" altLang="ja-JP" sz="2000" b="1">
                <a:solidFill>
                  <a:srgbClr val="000000"/>
                </a:solidFill>
                <a:latin typeface="ＭＳ Ｐゴシック" panose="020B0600070205080204" pitchFamily="50" charset="-128"/>
              </a:rPr>
              <a:t> (Time course)</a:t>
            </a:r>
            <a:endParaRPr lang="ja-JP" altLang="en-US" sz="2000" b="1">
              <a:solidFill>
                <a:srgbClr val="F79646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71" name="テキスト ボックス 24"/>
          <p:cNvSpPr txBox="1">
            <a:spLocks noChangeArrowheads="1"/>
          </p:cNvSpPr>
          <p:nvPr/>
        </p:nvSpPr>
        <p:spPr bwMode="auto">
          <a:xfrm>
            <a:off x="6708775" y="3887788"/>
            <a:ext cx="222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C00000"/>
                </a:solidFill>
                <a:latin typeface="Arial" panose="020B0604020202020204" pitchFamily="34" charset="0"/>
              </a:rPr>
              <a:t>Salt tolerance:  high</a:t>
            </a:r>
            <a:endParaRPr lang="ja-JP" altLang="en-US" sz="18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3672" name="テキスト ボックス 25"/>
          <p:cNvSpPr txBox="1">
            <a:spLocks noChangeArrowheads="1"/>
          </p:cNvSpPr>
          <p:nvPr/>
        </p:nvSpPr>
        <p:spPr bwMode="auto">
          <a:xfrm>
            <a:off x="6167438" y="3482975"/>
            <a:ext cx="240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3366FF"/>
                </a:solidFill>
                <a:latin typeface="Arial" panose="020B0604020202020204" pitchFamily="34" charset="0"/>
              </a:rPr>
              <a:t>Salt tolerance: middle</a:t>
            </a:r>
            <a:endParaRPr lang="ja-JP" altLang="en-US" sz="180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  <p:sp>
        <p:nvSpPr>
          <p:cNvPr id="113673" name="テキスト ボックス 26"/>
          <p:cNvSpPr txBox="1">
            <a:spLocks noChangeArrowheads="1"/>
          </p:cNvSpPr>
          <p:nvPr/>
        </p:nvSpPr>
        <p:spPr bwMode="auto">
          <a:xfrm>
            <a:off x="6858000" y="2593975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B050"/>
                </a:solidFill>
                <a:latin typeface="Arial" panose="020B0604020202020204" pitchFamily="34" charset="0"/>
              </a:rPr>
              <a:t>Salt tolerance: low</a:t>
            </a:r>
            <a:endParaRPr lang="ja-JP" altLang="en-US" sz="18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13674" name="正方形/長方形 23"/>
          <p:cNvSpPr>
            <a:spLocks noChangeArrowheads="1"/>
          </p:cNvSpPr>
          <p:nvPr/>
        </p:nvSpPr>
        <p:spPr bwMode="auto">
          <a:xfrm>
            <a:off x="901700" y="765175"/>
            <a:ext cx="778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More</a:t>
            </a:r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 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details</a:t>
            </a:r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 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in the regulation of  </a:t>
            </a:r>
            <a:r>
              <a:rPr lang="en-US" altLang="ja-JP" sz="2400" i="1">
                <a:solidFill>
                  <a:srgbClr val="000000"/>
                </a:solidFill>
                <a:latin typeface="ＭＳ Ｐゴシック" panose="020B0600070205080204" pitchFamily="50" charset="-128"/>
              </a:rPr>
              <a:t>L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p</a:t>
            </a:r>
            <a:r>
              <a:rPr lang="en-US" altLang="ja-JP" sz="2400" baseline="-25000">
                <a:solidFill>
                  <a:srgbClr val="000000"/>
                </a:solidFill>
                <a:latin typeface="ＭＳ Ｐゴシック" panose="020B0600070205080204" pitchFamily="50" charset="-128"/>
              </a:rPr>
              <a:t>r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 after salt stress</a:t>
            </a:r>
            <a:endParaRPr lang="ja-JP" altLang="en-US" sz="2400">
              <a:solidFill>
                <a:srgbClr val="F79646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3675" name="正方形/長方形 50"/>
          <p:cNvSpPr>
            <a:spLocks noChangeArrowheads="1"/>
          </p:cNvSpPr>
          <p:nvPr/>
        </p:nvSpPr>
        <p:spPr bwMode="auto">
          <a:xfrm>
            <a:off x="0" y="6418263"/>
            <a:ext cx="2714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Times New Roman" panose="02020603050405020304" pitchFamily="18" charset="0"/>
              </a:rPr>
              <a:t>Kaneko et al. PCP</a:t>
            </a:r>
            <a:r>
              <a:rPr lang="ja-JP" altLang="en-US" sz="1400">
                <a:latin typeface="Times New Roman" panose="02020603050405020304" pitchFamily="18" charset="0"/>
              </a:rPr>
              <a:t>　</a:t>
            </a:r>
            <a:r>
              <a:rPr lang="en-US" altLang="ja-JP" sz="1400">
                <a:latin typeface="Times New Roman" panose="02020603050405020304" pitchFamily="18" charset="0"/>
              </a:rPr>
              <a:t>56:875 (2015)</a:t>
            </a:r>
            <a:endParaRPr lang="ja-JP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グループ化 1"/>
          <p:cNvGrpSpPr>
            <a:grpSpLocks/>
          </p:cNvGrpSpPr>
          <p:nvPr/>
        </p:nvGrpSpPr>
        <p:grpSpPr bwMode="auto">
          <a:xfrm>
            <a:off x="2133600" y="1365250"/>
            <a:ext cx="6646863" cy="4827588"/>
            <a:chOff x="-4656761" y="14919181"/>
            <a:chExt cx="21809373" cy="7730226"/>
          </a:xfrm>
        </p:grpSpPr>
        <p:grpSp>
          <p:nvGrpSpPr>
            <p:cNvPr id="80911" name="グループ化 2"/>
            <p:cNvGrpSpPr>
              <a:grpSpLocks/>
            </p:cNvGrpSpPr>
            <p:nvPr/>
          </p:nvGrpSpPr>
          <p:grpSpPr bwMode="auto">
            <a:xfrm>
              <a:off x="250416" y="14919181"/>
              <a:ext cx="16902196" cy="7730226"/>
              <a:chOff x="0" y="15170095"/>
              <a:chExt cx="17108320" cy="7787242"/>
            </a:xfrm>
          </p:grpSpPr>
          <p:graphicFrame>
            <p:nvGraphicFramePr>
              <p:cNvPr id="80914" name="グラフ 5"/>
              <p:cNvGraphicFramePr>
                <a:graphicFrameLocks/>
              </p:cNvGraphicFramePr>
              <p:nvPr/>
            </p:nvGraphicFramePr>
            <p:xfrm>
              <a:off x="-119415" y="15856801"/>
              <a:ext cx="17347150" cy="71775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923" name="グラフ" r:id="rId3" imgW="7382896" imgH="4743099" progId="Excel.Chart.8">
                      <p:embed/>
                    </p:oleObj>
                  </mc:Choice>
                  <mc:Fallback>
                    <p:oleObj name="グラフ" r:id="rId3" imgW="7382896" imgH="4743099" progId="Excel.Chart.8">
                      <p:embed/>
                      <p:pic>
                        <p:nvPicPr>
                          <p:cNvPr id="0" name="グラフ 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119415" y="15856801"/>
                            <a:ext cx="17347150" cy="71775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80915" name="図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82" r="7854" b="67490"/>
              <a:stretch>
                <a:fillRect/>
              </a:stretch>
            </p:blipFill>
            <p:spPr bwMode="auto">
              <a:xfrm>
                <a:off x="858552" y="15170095"/>
                <a:ext cx="12864400" cy="1813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0912" name="テキスト ボックス 18"/>
            <p:cNvSpPr txBox="1">
              <a:spLocks noChangeArrowheads="1"/>
            </p:cNvSpPr>
            <p:nvPr/>
          </p:nvSpPr>
          <p:spPr bwMode="auto">
            <a:xfrm>
              <a:off x="5144827" y="14977751"/>
              <a:ext cx="7161158" cy="1034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352266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1760538" indent="-285750" defTabSz="352266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3522663" indent="-228600" defTabSz="352266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5284788" indent="-228600" defTabSz="352266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7045325" indent="-228600" defTabSz="3522663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7502525" indent="-228600" defTabSz="352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7959725" indent="-228600" defTabSz="352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8416925" indent="-228600" defTabSz="352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8874125" indent="-228600" defTabSz="35226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Data</a:t>
              </a:r>
              <a:r>
                <a:rPr lang="ja-JP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ja-JP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mean ± SD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n</a:t>
              </a:r>
              <a:r>
                <a:rPr lang="ja-JP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≧</a:t>
              </a:r>
              <a:r>
                <a:rPr lang="en-US" altLang="ja-JP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ja-JP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テキスト ボックス 144"/>
            <p:cNvSpPr txBox="1"/>
            <p:nvPr/>
          </p:nvSpPr>
          <p:spPr>
            <a:xfrm>
              <a:off x="-4656761" y="18164421"/>
              <a:ext cx="9463876" cy="54214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>
              <a:spAutoFit/>
            </a:bodyPr>
            <a:lstStyle>
              <a:defPPr>
                <a:defRPr lang="ja-JP"/>
              </a:defPPr>
              <a:lvl1pPr marL="0" algn="l" defTabSz="3523275" rtl="0" eaLnBrk="1" latinLnBrk="0" hangingPunct="1">
                <a:defRPr kumimoji="1" sz="69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61637" algn="l" defTabSz="3523275" rtl="0" eaLnBrk="1" latinLnBrk="0" hangingPunct="1">
                <a:defRPr kumimoji="1" sz="69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23275" algn="l" defTabSz="3523275" rtl="0" eaLnBrk="1" latinLnBrk="0" hangingPunct="1">
                <a:defRPr kumimoji="1" sz="69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284912" algn="l" defTabSz="3523275" rtl="0" eaLnBrk="1" latinLnBrk="0" hangingPunct="1">
                <a:defRPr kumimoji="1" sz="69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046549" algn="l" defTabSz="3523275" rtl="0" eaLnBrk="1" latinLnBrk="0" hangingPunct="1">
                <a:defRPr kumimoji="1" sz="69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808187" algn="l" defTabSz="3523275" rtl="0" eaLnBrk="1" latinLnBrk="0" hangingPunct="1">
                <a:defRPr kumimoji="1" sz="69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569824" algn="l" defTabSz="3523275" rtl="0" eaLnBrk="1" latinLnBrk="0" hangingPunct="1">
                <a:defRPr kumimoji="1" sz="69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331461" algn="l" defTabSz="3523275" rtl="0" eaLnBrk="1" latinLnBrk="0" hangingPunct="1">
                <a:defRPr kumimoji="1" sz="69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093099" algn="l" defTabSz="3523275" rtl="0" eaLnBrk="1" latinLnBrk="0" hangingPunct="1">
                <a:defRPr kumimoji="1" sz="693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ja-JP" sz="1600" dirty="0" smtClean="0"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×10</a:t>
              </a:r>
              <a:r>
                <a:rPr lang="en-US" altLang="ja-JP" sz="1600" baseline="30000" dirty="0" smtClean="0"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8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 copies / </a:t>
              </a:r>
              <a:r>
                <a:rPr lang="en-US" altLang="ja-JP" sz="1600" dirty="0" err="1" smtClean="0"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μg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 total RNA</a:t>
              </a:r>
              <a:endParaRPr lang="ja-JP" altLang="en-US" sz="1600" dirty="0"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sp>
        <p:nvSpPr>
          <p:cNvPr id="102403" name="テキスト ボックス 7"/>
          <p:cNvSpPr txBox="1">
            <a:spLocks noChangeArrowheads="1"/>
          </p:cNvSpPr>
          <p:nvPr/>
        </p:nvSpPr>
        <p:spPr bwMode="auto">
          <a:xfrm>
            <a:off x="323850" y="5230813"/>
            <a:ext cx="1938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イネで検証</a:t>
            </a:r>
            <a:endParaRPr lang="en-US" altLang="ja-JP" sz="28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Examine</a:t>
            </a:r>
            <a:r>
              <a:rPr lang="ja-JP" alt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ja-JP" alt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</a:t>
            </a:r>
          </a:p>
        </p:txBody>
      </p:sp>
      <p:sp>
        <p:nvSpPr>
          <p:cNvPr id="80900" name="右中かっこ 8"/>
          <p:cNvSpPr>
            <a:spLocks/>
          </p:cNvSpPr>
          <p:nvPr/>
        </p:nvSpPr>
        <p:spPr bwMode="auto">
          <a:xfrm rot="5400000">
            <a:off x="7159625" y="5386388"/>
            <a:ext cx="215900" cy="6477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1" name="テキスト ボックス 9"/>
          <p:cNvSpPr txBox="1">
            <a:spLocks noChangeArrowheads="1"/>
          </p:cNvSpPr>
          <p:nvPr/>
        </p:nvSpPr>
        <p:spPr bwMode="auto">
          <a:xfrm>
            <a:off x="6994525" y="6122988"/>
            <a:ext cx="954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200">
                <a:solidFill>
                  <a:srgbClr val="000000"/>
                </a:solidFill>
              </a:rPr>
              <a:t>（内部標準）</a:t>
            </a: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4419600" y="2401888"/>
            <a:ext cx="2687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</a:rPr>
              <a:t>根で発現の特異性が高い</a:t>
            </a:r>
            <a:endParaRPr lang="en-US" altLang="ja-JP" sz="18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High root specificity</a:t>
            </a:r>
          </a:p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80903" name="テキスト ボックス 9"/>
          <p:cNvSpPr txBox="1">
            <a:spLocks noChangeArrowheads="1"/>
          </p:cNvSpPr>
          <p:nvPr/>
        </p:nvSpPr>
        <p:spPr bwMode="auto">
          <a:xfrm>
            <a:off x="6640513" y="5854700"/>
            <a:ext cx="1412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200">
                <a:solidFill>
                  <a:srgbClr val="000000"/>
                </a:solidFill>
              </a:rPr>
              <a:t>（</a:t>
            </a:r>
            <a:r>
              <a:rPr lang="en-US" altLang="ja-JP" sz="1200">
                <a:solidFill>
                  <a:srgbClr val="000000"/>
                </a:solidFill>
              </a:rPr>
              <a:t>Internal standard</a:t>
            </a:r>
            <a:endParaRPr lang="ja-JP" altLang="en-US" sz="1200">
              <a:solidFill>
                <a:srgbClr val="000000"/>
              </a:solidFill>
            </a:endParaRPr>
          </a:p>
        </p:txBody>
      </p:sp>
      <p:sp>
        <p:nvSpPr>
          <p:cNvPr id="80904" name="正方形/長方形 1"/>
          <p:cNvSpPr>
            <a:spLocks noChangeArrowheads="1"/>
          </p:cNvSpPr>
          <p:nvPr/>
        </p:nvSpPr>
        <p:spPr bwMode="auto">
          <a:xfrm>
            <a:off x="2884488" y="5657850"/>
            <a:ext cx="37195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Rice</a:t>
            </a:r>
            <a:r>
              <a:rPr lang="ja-JP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PIP expression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Real-time RT-PCR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(absolute quantification)</a:t>
            </a:r>
            <a:r>
              <a:rPr lang="ja-JP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　</a:t>
            </a:r>
          </a:p>
        </p:txBody>
      </p:sp>
      <p:sp>
        <p:nvSpPr>
          <p:cNvPr id="3" name="下矢印 2"/>
          <p:cNvSpPr/>
          <p:nvPr/>
        </p:nvSpPr>
        <p:spPr>
          <a:xfrm>
            <a:off x="5803900" y="3279775"/>
            <a:ext cx="304800" cy="709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0906" name="テキスト ボックス 2"/>
          <p:cNvSpPr txBox="1">
            <a:spLocks noChangeArrowheads="1"/>
          </p:cNvSpPr>
          <p:nvPr/>
        </p:nvSpPr>
        <p:spPr bwMode="auto">
          <a:xfrm>
            <a:off x="190500" y="227013"/>
            <a:ext cx="8953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アクアポリンは、実際に根の水透過性を決めているか？</a:t>
            </a:r>
            <a:endParaRPr lang="en-US" altLang="ja-JP" sz="24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Does aquaporin really determine the root hydraulic conductivity?</a:t>
            </a:r>
            <a:endParaRPr lang="ja-JP" altLang="en-US" sz="2400">
              <a:solidFill>
                <a:srgbClr val="FF0000"/>
              </a:solidFill>
            </a:endParaRPr>
          </a:p>
        </p:txBody>
      </p:sp>
      <p:grpSp>
        <p:nvGrpSpPr>
          <p:cNvPr id="80907" name="グループ化 15"/>
          <p:cNvGrpSpPr>
            <a:grpSpLocks/>
          </p:cNvGrpSpPr>
          <p:nvPr/>
        </p:nvGrpSpPr>
        <p:grpSpPr bwMode="auto">
          <a:xfrm>
            <a:off x="123825" y="1414463"/>
            <a:ext cx="1924050" cy="3670300"/>
            <a:chOff x="173038" y="1754188"/>
            <a:chExt cx="2273300" cy="4416425"/>
          </a:xfrm>
        </p:grpSpPr>
        <p:sp>
          <p:nvSpPr>
            <p:cNvPr id="80908" name="正方形/長方形 10"/>
            <p:cNvSpPr>
              <a:spLocks noChangeArrowheads="1"/>
            </p:cNvSpPr>
            <p:nvPr/>
          </p:nvSpPr>
          <p:spPr bwMode="auto">
            <a:xfrm>
              <a:off x="173038" y="4413250"/>
              <a:ext cx="963612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3600">
                  <a:solidFill>
                    <a:srgbClr val="0070C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H</a:t>
              </a:r>
              <a:r>
                <a:rPr lang="en-US" altLang="ja-JP" sz="3600" baseline="-25000">
                  <a:solidFill>
                    <a:srgbClr val="0070C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2</a:t>
              </a:r>
              <a:r>
                <a:rPr lang="en-US" altLang="ja-JP" sz="3600">
                  <a:solidFill>
                    <a:srgbClr val="0070C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O</a:t>
              </a:r>
              <a:endParaRPr lang="ja-JP" altLang="en-US" sz="360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8090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175" y="1754188"/>
              <a:ext cx="792163" cy="441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10" name="Arc 16"/>
            <p:cNvSpPr>
              <a:spLocks/>
            </p:cNvSpPr>
            <p:nvPr/>
          </p:nvSpPr>
          <p:spPr bwMode="auto">
            <a:xfrm rot="7313597" flipH="1" flipV="1">
              <a:off x="868363" y="3956050"/>
              <a:ext cx="766762" cy="376238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>
              <a:solidFill>
                <a:srgbClr val="3B9FF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テキスト ボックス 2"/>
          <p:cNvSpPr txBox="1">
            <a:spLocks noChangeArrowheads="1"/>
          </p:cNvSpPr>
          <p:nvPr/>
        </p:nvSpPr>
        <p:spPr bwMode="auto">
          <a:xfrm>
            <a:off x="0" y="3143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Arial" panose="020B0604020202020204" pitchFamily="34" charset="0"/>
              </a:rPr>
              <a:t>Salt/osmotic stress 1h</a:t>
            </a:r>
            <a:r>
              <a:rPr lang="ja-JP" altLang="en-US" sz="2400">
                <a:solidFill>
                  <a:srgbClr val="FF0000"/>
                </a:solidFill>
                <a:latin typeface="Arial" panose="020B0604020202020204" pitchFamily="34" charset="0"/>
              </a:rPr>
              <a:t>　</a:t>
            </a:r>
            <a:r>
              <a:rPr lang="en-US" altLang="ja-JP" sz="2400">
                <a:solidFill>
                  <a:srgbClr val="FF0000"/>
                </a:solidFill>
                <a:latin typeface="Arial" panose="020B0604020202020204" pitchFamily="34" charset="0"/>
              </a:rPr>
              <a:t>Dephosphorylation and endocytosis </a:t>
            </a:r>
          </a:p>
        </p:txBody>
      </p:sp>
      <p:pic>
        <p:nvPicPr>
          <p:cNvPr id="115715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887413"/>
            <a:ext cx="4703762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グループ化 15"/>
          <p:cNvGrpSpPr>
            <a:grpSpLocks/>
          </p:cNvGrpSpPr>
          <p:nvPr/>
        </p:nvGrpSpPr>
        <p:grpSpPr bwMode="auto">
          <a:xfrm>
            <a:off x="441325" y="3505200"/>
            <a:ext cx="8534400" cy="3352800"/>
            <a:chOff x="477838" y="3505200"/>
            <a:chExt cx="9245600" cy="3352858"/>
          </a:xfrm>
        </p:grpSpPr>
        <p:grpSp>
          <p:nvGrpSpPr>
            <p:cNvPr id="115721" name="グループ化 31"/>
            <p:cNvGrpSpPr>
              <a:grpSpLocks/>
            </p:cNvGrpSpPr>
            <p:nvPr/>
          </p:nvGrpSpPr>
          <p:grpSpPr bwMode="auto">
            <a:xfrm>
              <a:off x="477838" y="3505200"/>
              <a:ext cx="9245600" cy="3352858"/>
              <a:chOff x="477520" y="3505200"/>
              <a:chExt cx="9245600" cy="3353111"/>
            </a:xfrm>
          </p:grpSpPr>
          <p:graphicFrame>
            <p:nvGraphicFramePr>
              <p:cNvPr id="21" name="グラフ 20"/>
              <p:cNvGraphicFramePr>
                <a:graphicFrameLocks/>
              </p:cNvGraphicFramePr>
              <p:nvPr/>
            </p:nvGraphicFramePr>
            <p:xfrm>
              <a:off x="4893945" y="3505200"/>
              <a:ext cx="3446462" cy="33528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22" name="グラフ 21"/>
              <p:cNvGraphicFramePr>
                <a:graphicFrameLocks/>
              </p:cNvGraphicFramePr>
              <p:nvPr/>
            </p:nvGraphicFramePr>
            <p:xfrm>
              <a:off x="900589" y="3809999"/>
              <a:ext cx="3962400" cy="22002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15727" name="テキスト ボックス 22"/>
              <p:cNvSpPr txBox="1">
                <a:spLocks noChangeArrowheads="1"/>
              </p:cNvSpPr>
              <p:nvPr/>
            </p:nvSpPr>
            <p:spPr bwMode="auto">
              <a:xfrm>
                <a:off x="477520" y="6211922"/>
                <a:ext cx="9245600" cy="646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>
                    <a:solidFill>
                      <a:srgbClr val="FF0000"/>
                    </a:solidFill>
                    <a:latin typeface="Arial" panose="020B0604020202020204" pitchFamily="34" charset="0"/>
                  </a:rPr>
                  <a:t>Protein-dephosphorylation inhibitor</a:t>
                </a:r>
                <a:r>
                  <a:rPr lang="en-US" altLang="ja-JP" sz="1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(Okadaic acid; OA) and </a:t>
                </a:r>
                <a:r>
                  <a:rPr lang="en-US" altLang="ja-JP" sz="1800">
                    <a:solidFill>
                      <a:srgbClr val="996633"/>
                    </a:solidFill>
                    <a:latin typeface="Arial" panose="020B0604020202020204" pitchFamily="34" charset="0"/>
                  </a:rPr>
                  <a:t>Endocytosis inhibitor </a:t>
                </a:r>
                <a:r>
                  <a:rPr lang="en-US" altLang="ja-JP" sz="1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(wortmannin: wm)  inhibit the reduction of </a:t>
                </a:r>
                <a:r>
                  <a:rPr lang="en-US" altLang="ja-JP" sz="1800" i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</a:t>
                </a:r>
                <a:r>
                  <a:rPr lang="en-US" altLang="ja-JP" sz="1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r>
                  <a:rPr lang="en-US" altLang="ja-JP" sz="1800" baseline="-25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r</a:t>
                </a:r>
                <a:r>
                  <a:rPr lang="en-US" altLang="ja-JP" sz="1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 1 h after salt stress.</a:t>
                </a:r>
              </a:p>
            </p:txBody>
          </p:sp>
        </p:grpSp>
        <p:grpSp>
          <p:nvGrpSpPr>
            <p:cNvPr id="115722" name="グループ化 32"/>
            <p:cNvGrpSpPr>
              <a:grpSpLocks/>
            </p:cNvGrpSpPr>
            <p:nvPr/>
          </p:nvGrpSpPr>
          <p:grpSpPr bwMode="auto">
            <a:xfrm>
              <a:off x="4760913" y="5343525"/>
              <a:ext cx="4182151" cy="738664"/>
              <a:chOff x="4760595" y="5343664"/>
              <a:chExt cx="4182151" cy="738720"/>
            </a:xfrm>
          </p:grpSpPr>
          <p:sp>
            <p:nvSpPr>
              <p:cNvPr id="23" name="テキスト ボックス 22"/>
              <p:cNvSpPr txBox="1"/>
              <p:nvPr/>
            </p:nvSpPr>
            <p:spPr bwMode="auto">
              <a:xfrm>
                <a:off x="4759801" y="5362748"/>
                <a:ext cx="540015" cy="5763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050" dirty="0">
                    <a:solidFill>
                      <a:prstClr val="black"/>
                    </a:solidFill>
                    <a:ea typeface="ＭＳ Ｐゴシック"/>
                    <a:cs typeface="Times New Roman" pitchFamily="18" charset="0"/>
                  </a:rPr>
                  <a:t>(</a:t>
                </a:r>
                <a:r>
                  <a:rPr lang="en-US" altLang="ja-JP" sz="1050" dirty="0" err="1">
                    <a:solidFill>
                      <a:prstClr val="black"/>
                    </a:solidFill>
                    <a:ea typeface="ＭＳ Ｐゴシック"/>
                    <a:cs typeface="Times New Roman" pitchFamily="18" charset="0"/>
                  </a:rPr>
                  <a:t>mM</a:t>
                </a:r>
                <a:r>
                  <a:rPr lang="en-US" altLang="ja-JP" sz="1050" dirty="0">
                    <a:solidFill>
                      <a:prstClr val="black"/>
                    </a:solidFill>
                    <a:ea typeface="ＭＳ Ｐゴシック"/>
                    <a:cs typeface="Times New Roman" pitchFamily="18" charset="0"/>
                  </a:rPr>
                  <a:t>)</a:t>
                </a:r>
              </a:p>
              <a:p>
                <a:pPr eaLnBrk="1" hangingPunct="1">
                  <a:defRPr/>
                </a:pPr>
                <a:r>
                  <a:rPr lang="en-US" altLang="ja-JP" sz="1050" dirty="0">
                    <a:solidFill>
                      <a:prstClr val="black"/>
                    </a:solidFill>
                    <a:ea typeface="ＭＳ Ｐゴシック"/>
                    <a:cs typeface="Times New Roman" pitchFamily="18" charset="0"/>
                  </a:rPr>
                  <a:t>(</a:t>
                </a:r>
                <a:r>
                  <a:rPr lang="en-US" altLang="ja-JP" sz="1050" dirty="0" err="1">
                    <a:solidFill>
                      <a:prstClr val="black"/>
                    </a:solidFill>
                    <a:ea typeface="ＭＳ Ｐゴシック"/>
                    <a:cs typeface="Times New Roman" pitchFamily="18" charset="0"/>
                  </a:rPr>
                  <a:t>mM</a:t>
                </a:r>
                <a:r>
                  <a:rPr lang="en-US" altLang="ja-JP" sz="1050" dirty="0">
                    <a:solidFill>
                      <a:prstClr val="black"/>
                    </a:solidFill>
                    <a:ea typeface="ＭＳ Ｐゴシック"/>
                    <a:cs typeface="Times New Roman" pitchFamily="18" charset="0"/>
                  </a:rPr>
                  <a:t>)</a:t>
                </a:r>
              </a:p>
              <a:p>
                <a:pPr eaLnBrk="1" hangingPunct="1">
                  <a:defRPr/>
                </a:pPr>
                <a:r>
                  <a:rPr lang="en-US" altLang="ja-JP" sz="1050" dirty="0">
                    <a:solidFill>
                      <a:prstClr val="black"/>
                    </a:solidFill>
                    <a:ea typeface="ＭＳ Ｐゴシック"/>
                    <a:cs typeface="Times New Roman" pitchFamily="18" charset="0"/>
                  </a:rPr>
                  <a:t>(</a:t>
                </a:r>
                <a:r>
                  <a:rPr lang="el-GR" altLang="ja-JP" sz="1050" dirty="0">
                    <a:solidFill>
                      <a:prstClr val="black"/>
                    </a:solidFill>
                    <a:ea typeface="ＭＳ Ｐゴシック"/>
                    <a:cs typeface="Times New Roman" pitchFamily="18" charset="0"/>
                  </a:rPr>
                  <a:t>μ</a:t>
                </a:r>
                <a:r>
                  <a:rPr lang="en-US" altLang="ja-JP" sz="1050" dirty="0">
                    <a:solidFill>
                      <a:prstClr val="black"/>
                    </a:solidFill>
                    <a:ea typeface="ＭＳ Ｐゴシック"/>
                    <a:cs typeface="Times New Roman" pitchFamily="18" charset="0"/>
                  </a:rPr>
                  <a:t>M)</a:t>
                </a:r>
                <a:endParaRPr lang="ja-JP" altLang="en-US" sz="1050" dirty="0">
                  <a:solidFill>
                    <a:prstClr val="black"/>
                  </a:solidFill>
                  <a:ea typeface="ＭＳ Ｐゴシック"/>
                  <a:cs typeface="Times New Roman" pitchFamily="18" charset="0"/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 bwMode="auto">
              <a:xfrm>
                <a:off x="8402320" y="5343696"/>
                <a:ext cx="540015" cy="73825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ja-JP" sz="1050" dirty="0">
                    <a:solidFill>
                      <a:prstClr val="black"/>
                    </a:solidFill>
                    <a:ea typeface="ＭＳ Ｐゴシック"/>
                    <a:cs typeface="Times New Roman" pitchFamily="18" charset="0"/>
                  </a:rPr>
                  <a:t>(</a:t>
                </a:r>
                <a:r>
                  <a:rPr lang="en-US" altLang="ja-JP" sz="1050" dirty="0" err="1">
                    <a:solidFill>
                      <a:prstClr val="black"/>
                    </a:solidFill>
                    <a:ea typeface="ＭＳ Ｐゴシック"/>
                    <a:cs typeface="Times New Roman" pitchFamily="18" charset="0"/>
                  </a:rPr>
                  <a:t>mM</a:t>
                </a:r>
                <a:r>
                  <a:rPr lang="en-US" altLang="ja-JP" sz="1050" dirty="0">
                    <a:solidFill>
                      <a:prstClr val="black"/>
                    </a:solidFill>
                    <a:ea typeface="ＭＳ Ｐゴシック"/>
                    <a:cs typeface="Times New Roman" pitchFamily="18" charset="0"/>
                  </a:rPr>
                  <a:t>)</a:t>
                </a:r>
              </a:p>
              <a:p>
                <a:pPr eaLnBrk="1" hangingPunct="1">
                  <a:defRPr/>
                </a:pPr>
                <a:r>
                  <a:rPr lang="en-US" altLang="ja-JP" sz="1050" dirty="0">
                    <a:solidFill>
                      <a:prstClr val="black"/>
                    </a:solidFill>
                    <a:ea typeface="ＭＳ Ｐゴシック"/>
                    <a:cs typeface="Times New Roman" pitchFamily="18" charset="0"/>
                  </a:rPr>
                  <a:t>(</a:t>
                </a:r>
                <a:r>
                  <a:rPr lang="en-US" altLang="ja-JP" sz="1050" dirty="0" err="1">
                    <a:solidFill>
                      <a:prstClr val="black"/>
                    </a:solidFill>
                    <a:ea typeface="ＭＳ Ｐゴシック"/>
                    <a:cs typeface="Times New Roman" pitchFamily="18" charset="0"/>
                  </a:rPr>
                  <a:t>mM</a:t>
                </a:r>
                <a:r>
                  <a:rPr lang="en-US" altLang="ja-JP" sz="1050" dirty="0">
                    <a:solidFill>
                      <a:prstClr val="black"/>
                    </a:solidFill>
                    <a:ea typeface="ＭＳ Ｐゴシック"/>
                    <a:cs typeface="Times New Roman" pitchFamily="18" charset="0"/>
                  </a:rPr>
                  <a:t>)</a:t>
                </a:r>
              </a:p>
              <a:p>
                <a:pPr eaLnBrk="1" hangingPunct="1">
                  <a:defRPr/>
                </a:pPr>
                <a:r>
                  <a:rPr lang="en-US" altLang="ja-JP" sz="1050" dirty="0">
                    <a:solidFill>
                      <a:prstClr val="black"/>
                    </a:solidFill>
                    <a:ea typeface="ＭＳ Ｐゴシック"/>
                    <a:cs typeface="Times New Roman" pitchFamily="18" charset="0"/>
                  </a:rPr>
                  <a:t>(</a:t>
                </a:r>
                <a:r>
                  <a:rPr lang="el-GR" altLang="ja-JP" sz="1050" dirty="0">
                    <a:solidFill>
                      <a:prstClr val="black"/>
                    </a:solidFill>
                    <a:ea typeface="ＭＳ Ｐゴシック"/>
                    <a:cs typeface="Times New Roman" pitchFamily="18" charset="0"/>
                  </a:rPr>
                  <a:t>μ</a:t>
                </a:r>
                <a:r>
                  <a:rPr lang="en-US" altLang="ja-JP" sz="1050" dirty="0">
                    <a:solidFill>
                      <a:prstClr val="black"/>
                    </a:solidFill>
                    <a:ea typeface="ＭＳ Ｐゴシック"/>
                    <a:cs typeface="Times New Roman" pitchFamily="18" charset="0"/>
                  </a:rPr>
                  <a:t>M)</a:t>
                </a:r>
              </a:p>
              <a:p>
                <a:pPr eaLnBrk="1" hangingPunct="1">
                  <a:defRPr/>
                </a:pPr>
                <a:r>
                  <a:rPr lang="en-US" altLang="ja-JP" sz="1050" dirty="0">
                    <a:solidFill>
                      <a:prstClr val="black"/>
                    </a:solidFill>
                    <a:ea typeface="ＭＳ Ｐゴシック" charset="-128"/>
                    <a:cs typeface="Times New Roman" pitchFamily="18" charset="0"/>
                  </a:rPr>
                  <a:t>(</a:t>
                </a:r>
                <a:r>
                  <a:rPr lang="el-GR" altLang="ja-JP" sz="1050" dirty="0">
                    <a:solidFill>
                      <a:prstClr val="black"/>
                    </a:solidFill>
                    <a:ea typeface="ＭＳ Ｐゴシック" charset="-128"/>
                    <a:cs typeface="Times New Roman" pitchFamily="18" charset="0"/>
                  </a:rPr>
                  <a:t>μ</a:t>
                </a:r>
                <a:r>
                  <a:rPr lang="en-US" altLang="ja-JP" sz="1050" dirty="0">
                    <a:solidFill>
                      <a:prstClr val="black"/>
                    </a:solidFill>
                    <a:ea typeface="ＭＳ Ｐゴシック" charset="-128"/>
                    <a:cs typeface="Times New Roman" pitchFamily="18" charset="0"/>
                  </a:rPr>
                  <a:t>M)</a:t>
                </a:r>
              </a:p>
            </p:txBody>
          </p:sp>
        </p:grpSp>
      </p:grpSp>
      <p:cxnSp>
        <p:nvCxnSpPr>
          <p:cNvPr id="27" name="直線コネクタ 26"/>
          <p:cNvCxnSpPr/>
          <p:nvPr/>
        </p:nvCxnSpPr>
        <p:spPr bwMode="auto">
          <a:xfrm flipV="1">
            <a:off x="2344738" y="4332288"/>
            <a:ext cx="2278062" cy="1270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718" name="正方形/長方形 27"/>
          <p:cNvSpPr>
            <a:spLocks noChangeArrowheads="1"/>
          </p:cNvSpPr>
          <p:nvPr/>
        </p:nvSpPr>
        <p:spPr bwMode="auto">
          <a:xfrm>
            <a:off x="5608638" y="936625"/>
            <a:ext cx="3309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i="1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ja-JP" sz="1800" baseline="-2500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 of Haruna-nijo after salt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(100 mM NaCl)  or osmotic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(177 mM sorbitol) stress</a:t>
            </a:r>
            <a:endParaRPr lang="ja-JP" altLang="en-US" sz="1800" b="1">
              <a:solidFill>
                <a:srgbClr val="F79646"/>
              </a:solidFill>
              <a:latin typeface="Arial" panose="020B0604020202020204" pitchFamily="34" charset="0"/>
            </a:endParaRPr>
          </a:p>
        </p:txBody>
      </p:sp>
      <p:sp>
        <p:nvSpPr>
          <p:cNvPr id="31" name="下矢印 30"/>
          <p:cNvSpPr/>
          <p:nvPr/>
        </p:nvSpPr>
        <p:spPr>
          <a:xfrm>
            <a:off x="1901825" y="1335088"/>
            <a:ext cx="127000" cy="355600"/>
          </a:xfrm>
          <a:prstGeom prst="downArrow">
            <a:avLst/>
          </a:prstGeom>
          <a:solidFill>
            <a:srgbClr val="F2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115720" name="テキスト ボックス 2"/>
          <p:cNvSpPr txBox="1">
            <a:spLocks noChangeArrowheads="1"/>
          </p:cNvSpPr>
          <p:nvPr/>
        </p:nvSpPr>
        <p:spPr bwMode="auto">
          <a:xfrm>
            <a:off x="5295900" y="2181225"/>
            <a:ext cx="3668713" cy="4603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Times New Roman" panose="02020603050405020304" pitchFamily="18" charset="0"/>
              </a:rPr>
              <a:t>Osmotic aspect of salt stress</a:t>
            </a:r>
            <a:endParaRPr lang="ja-JP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グループ化 54"/>
          <p:cNvGrpSpPr>
            <a:grpSpLocks/>
          </p:cNvGrpSpPr>
          <p:nvPr/>
        </p:nvGrpSpPr>
        <p:grpSpPr bwMode="auto">
          <a:xfrm>
            <a:off x="571500" y="215900"/>
            <a:ext cx="7961313" cy="4305300"/>
            <a:chOff x="1012755" y="2586707"/>
            <a:chExt cx="7962106" cy="4306032"/>
          </a:xfrm>
        </p:grpSpPr>
        <p:grpSp>
          <p:nvGrpSpPr>
            <p:cNvPr id="116750" name="グループ化 37"/>
            <p:cNvGrpSpPr>
              <a:grpSpLocks/>
            </p:cNvGrpSpPr>
            <p:nvPr/>
          </p:nvGrpSpPr>
          <p:grpSpPr bwMode="auto">
            <a:xfrm>
              <a:off x="1997104" y="3904538"/>
              <a:ext cx="5918793" cy="2988201"/>
              <a:chOff x="5510157" y="1993495"/>
              <a:chExt cx="2935651" cy="1699027"/>
            </a:xfrm>
          </p:grpSpPr>
          <p:grpSp>
            <p:nvGrpSpPr>
              <p:cNvPr id="116759" name="グループ化 28"/>
              <p:cNvGrpSpPr>
                <a:grpSpLocks/>
              </p:cNvGrpSpPr>
              <p:nvPr/>
            </p:nvGrpSpPr>
            <p:grpSpPr bwMode="auto">
              <a:xfrm>
                <a:off x="5510157" y="1993495"/>
                <a:ext cx="2935651" cy="1699027"/>
                <a:chOff x="5510935" y="1992784"/>
                <a:chExt cx="2934733" cy="1700032"/>
              </a:xfrm>
            </p:grpSpPr>
            <p:sp>
              <p:nvSpPr>
                <p:cNvPr id="16" name="角丸四角形 15"/>
                <p:cNvSpPr/>
                <p:nvPr/>
              </p:nvSpPr>
              <p:spPr>
                <a:xfrm>
                  <a:off x="6605948" y="1992794"/>
                  <a:ext cx="1839717" cy="1700022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lnSpc>
                      <a:spcPct val="90000"/>
                    </a:lnSpc>
                    <a:buFontTx/>
                    <a:buChar char="•"/>
                    <a:defRPr/>
                  </a:pPr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角丸四角形 14"/>
                <p:cNvSpPr/>
                <p:nvPr/>
              </p:nvSpPr>
              <p:spPr>
                <a:xfrm>
                  <a:off x="6452442" y="2168036"/>
                  <a:ext cx="387309" cy="177048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lnSpc>
                      <a:spcPct val="90000"/>
                    </a:lnSpc>
                    <a:defRPr/>
                  </a:pPr>
                  <a:r>
                    <a:rPr lang="en-US" altLang="ja-JP" sz="1200" dirty="0">
                      <a:solidFill>
                        <a:prstClr val="white"/>
                      </a:solidFill>
                    </a:rPr>
                    <a:t>Aquaporin</a:t>
                  </a:r>
                  <a:endParaRPr lang="ja-JP" altLang="en-US" sz="12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円/楕円 19"/>
                <p:cNvSpPr/>
                <p:nvPr/>
              </p:nvSpPr>
              <p:spPr>
                <a:xfrm>
                  <a:off x="7602560" y="2682017"/>
                  <a:ext cx="728959" cy="65760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hangingPunct="1">
                    <a:lnSpc>
                      <a:spcPct val="90000"/>
                    </a:lnSpc>
                    <a:buFontTx/>
                    <a:buChar char="•"/>
                    <a:defRPr/>
                  </a:pPr>
                  <a:endParaRPr lang="ja-JP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円/楕円 24"/>
                <p:cNvSpPr/>
                <p:nvPr/>
              </p:nvSpPr>
              <p:spPr>
                <a:xfrm>
                  <a:off x="6822432" y="2635045"/>
                  <a:ext cx="247972" cy="257442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lnSpc>
                      <a:spcPct val="90000"/>
                    </a:lnSpc>
                    <a:defRPr/>
                  </a:pPr>
                  <a:r>
                    <a:rPr lang="en-US" altLang="ja-JP" sz="1800" dirty="0">
                      <a:solidFill>
                        <a:prstClr val="white"/>
                      </a:solidFill>
                    </a:rPr>
                    <a:t>Pi</a:t>
                  </a:r>
                  <a:endParaRPr lang="ja-JP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右矢印 27"/>
                <p:cNvSpPr/>
                <p:nvPr/>
              </p:nvSpPr>
              <p:spPr>
                <a:xfrm rot="638194" flipV="1">
                  <a:off x="7110552" y="2840095"/>
                  <a:ext cx="212548" cy="154466"/>
                </a:xfrm>
                <a:prstGeom prst="rightArrow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lnSpc>
                      <a:spcPct val="90000"/>
                    </a:lnSpc>
                    <a:buFontTx/>
                    <a:buChar char="•"/>
                    <a:defRPr/>
                  </a:pPr>
                  <a:endParaRPr lang="ja-JP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円/楕円 28"/>
                <p:cNvSpPr/>
                <p:nvPr/>
              </p:nvSpPr>
              <p:spPr>
                <a:xfrm>
                  <a:off x="7344354" y="2306242"/>
                  <a:ext cx="247972" cy="257442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lnSpc>
                      <a:spcPct val="90000"/>
                    </a:lnSpc>
                    <a:defRPr/>
                  </a:pPr>
                  <a:r>
                    <a:rPr lang="en-US" altLang="ja-JP" sz="1800" dirty="0">
                      <a:solidFill>
                        <a:prstClr val="white"/>
                      </a:solidFill>
                    </a:rPr>
                    <a:t>Pi</a:t>
                  </a:r>
                  <a:endParaRPr lang="ja-JP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右矢印 31"/>
                <p:cNvSpPr/>
                <p:nvPr/>
              </p:nvSpPr>
              <p:spPr>
                <a:xfrm rot="16200000" flipV="1">
                  <a:off x="6659911" y="2462896"/>
                  <a:ext cx="232150" cy="133826"/>
                </a:xfrm>
                <a:prstGeom prst="rightArrow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lnSpc>
                      <a:spcPct val="90000"/>
                    </a:lnSpc>
                    <a:buFontTx/>
                    <a:buChar char="•"/>
                    <a:defRPr/>
                  </a:pPr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角丸四角形 36"/>
                <p:cNvSpPr/>
                <p:nvPr/>
              </p:nvSpPr>
              <p:spPr>
                <a:xfrm>
                  <a:off x="6438272" y="2742538"/>
                  <a:ext cx="387309" cy="177048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lnSpc>
                      <a:spcPct val="90000"/>
                    </a:lnSpc>
                    <a:defRPr/>
                  </a:pPr>
                  <a:r>
                    <a:rPr lang="en-US" altLang="ja-JP" sz="1200" dirty="0">
                      <a:solidFill>
                        <a:prstClr val="white"/>
                      </a:solidFill>
                    </a:rPr>
                    <a:t>Aquaporin</a:t>
                  </a:r>
                  <a:endParaRPr lang="ja-JP" altLang="en-US" sz="12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角丸四角形 37"/>
                <p:cNvSpPr/>
                <p:nvPr/>
              </p:nvSpPr>
              <p:spPr>
                <a:xfrm>
                  <a:off x="7415991" y="2932232"/>
                  <a:ext cx="387309" cy="177048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 eaLnBrk="1" hangingPunct="1">
                    <a:lnSpc>
                      <a:spcPct val="90000"/>
                    </a:lnSpc>
                    <a:defRPr/>
                  </a:pPr>
                  <a:r>
                    <a:rPr lang="en-US" altLang="ja-JP" sz="1200" dirty="0">
                      <a:solidFill>
                        <a:prstClr val="white"/>
                      </a:solidFill>
                    </a:rPr>
                    <a:t>Aquaporin</a:t>
                  </a:r>
                  <a:endParaRPr lang="ja-JP" altLang="en-US" sz="12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右矢印 39"/>
                <p:cNvSpPr/>
                <p:nvPr/>
              </p:nvSpPr>
              <p:spPr>
                <a:xfrm flipV="1">
                  <a:off x="5510935" y="2109321"/>
                  <a:ext cx="201527" cy="152658"/>
                </a:xfrm>
                <a:prstGeom prst="rightArrow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lnSpc>
                      <a:spcPct val="90000"/>
                    </a:lnSpc>
                    <a:buFontTx/>
                    <a:buChar char="•"/>
                    <a:defRPr/>
                  </a:pPr>
                  <a:endParaRPr lang="ja-JP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円/楕円 28"/>
                <p:cNvSpPr/>
                <p:nvPr/>
              </p:nvSpPr>
              <p:spPr>
                <a:xfrm>
                  <a:off x="7793066" y="2786800"/>
                  <a:ext cx="247972" cy="257442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lnSpc>
                      <a:spcPct val="90000"/>
                    </a:lnSpc>
                    <a:defRPr/>
                  </a:pPr>
                  <a:r>
                    <a:rPr lang="en-US" altLang="ja-JP" sz="1800" dirty="0">
                      <a:solidFill>
                        <a:prstClr val="white"/>
                      </a:solidFill>
                    </a:rPr>
                    <a:t>Pi</a:t>
                  </a:r>
                  <a:endParaRPr lang="ja-JP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34" name="直線矢印コネクタ 33"/>
              <p:cNvCxnSpPr/>
              <p:nvPr/>
            </p:nvCxnSpPr>
            <p:spPr>
              <a:xfrm>
                <a:off x="6947270" y="2280587"/>
                <a:ext cx="312621" cy="184165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prstDash val="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直線コネクタ 42"/>
            <p:cNvCxnSpPr/>
            <p:nvPr/>
          </p:nvCxnSpPr>
          <p:spPr>
            <a:xfrm flipV="1">
              <a:off x="6098024" y="4822287"/>
              <a:ext cx="342934" cy="582712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752" name="テキスト ボックス 43"/>
            <p:cNvSpPr txBox="1">
              <a:spLocks noChangeArrowheads="1"/>
            </p:cNvSpPr>
            <p:nvPr/>
          </p:nvSpPr>
          <p:spPr bwMode="auto">
            <a:xfrm>
              <a:off x="6452989" y="4440385"/>
              <a:ext cx="12458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66FF"/>
                  </a:solidFill>
                  <a:latin typeface="Arial" panose="020B0604020202020204" pitchFamily="34" charset="0"/>
                </a:rPr>
                <a:t>Inactive</a:t>
              </a:r>
              <a:endParaRPr lang="ja-JP" altLang="en-US" sz="2400">
                <a:solidFill>
                  <a:srgbClr val="0066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753" name="テキスト ボックス 44"/>
            <p:cNvSpPr txBox="1">
              <a:spLocks noChangeArrowheads="1"/>
            </p:cNvSpPr>
            <p:nvPr/>
          </p:nvSpPr>
          <p:spPr bwMode="auto">
            <a:xfrm>
              <a:off x="1076325" y="4572000"/>
              <a:ext cx="12458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66FF"/>
                  </a:solidFill>
                  <a:latin typeface="Arial" panose="020B0604020202020204" pitchFamily="34" charset="0"/>
                </a:rPr>
                <a:t>Inactive</a:t>
              </a:r>
              <a:endParaRPr lang="ja-JP" altLang="en-US" sz="2400">
                <a:solidFill>
                  <a:srgbClr val="0066FF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49" name="直線コネクタ 48"/>
            <p:cNvCxnSpPr/>
            <p:nvPr/>
          </p:nvCxnSpPr>
          <p:spPr>
            <a:xfrm flipH="1">
              <a:off x="2305109" y="4466627"/>
              <a:ext cx="1514626" cy="323905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H="1">
              <a:off x="2200323" y="5390709"/>
              <a:ext cx="1505100" cy="181006"/>
            </a:xfrm>
            <a:prstGeom prst="line">
              <a:avLst/>
            </a:prstGeom>
            <a:ln>
              <a:solidFill>
                <a:srgbClr val="F8AF1C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756" name="テキスト ボックス 52"/>
            <p:cNvSpPr txBox="1">
              <a:spLocks noChangeArrowheads="1"/>
            </p:cNvSpPr>
            <p:nvPr/>
          </p:nvSpPr>
          <p:spPr bwMode="auto">
            <a:xfrm>
              <a:off x="1104900" y="5372100"/>
              <a:ext cx="10230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8AF1C"/>
                  </a:solidFill>
                  <a:latin typeface="Arial" panose="020B0604020202020204" pitchFamily="34" charset="0"/>
                </a:rPr>
                <a:t>Active</a:t>
              </a:r>
              <a:endParaRPr lang="ja-JP" altLang="en-US" sz="2400">
                <a:solidFill>
                  <a:srgbClr val="F8AF1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757" name="正方形/長方形 53"/>
            <p:cNvSpPr>
              <a:spLocks noChangeArrowheads="1"/>
            </p:cNvSpPr>
            <p:nvPr/>
          </p:nvSpPr>
          <p:spPr bwMode="auto">
            <a:xfrm>
              <a:off x="1012755" y="2586707"/>
              <a:ext cx="7962106" cy="1200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u="sng">
                  <a:solidFill>
                    <a:srgbClr val="000000"/>
                  </a:solidFill>
                  <a:latin typeface="Arial" panose="020B0604020202020204" pitchFamily="34" charset="0"/>
                </a:rPr>
                <a:t>Dephosphorylation</a:t>
              </a:r>
              <a:r>
                <a:rPr lang="en-US" altLang="ja-JP" sz="2400">
                  <a:solidFill>
                    <a:srgbClr val="000000"/>
                  </a:solidFill>
                  <a:latin typeface="Arial" panose="020B0604020202020204" pitchFamily="34" charset="0"/>
                </a:rPr>
                <a:t> and </a:t>
              </a:r>
              <a:r>
                <a:rPr lang="en-US" altLang="ja-JP" sz="2400" u="sng">
                  <a:solidFill>
                    <a:srgbClr val="000000"/>
                  </a:solidFill>
                  <a:latin typeface="Arial" panose="020B0604020202020204" pitchFamily="34" charset="0"/>
                </a:rPr>
                <a:t>internalization</a:t>
              </a:r>
              <a:r>
                <a:rPr lang="en-US" altLang="ja-JP" sz="2400">
                  <a:solidFill>
                    <a:srgbClr val="000000"/>
                  </a:solidFill>
                  <a:latin typeface="Arial" panose="020B0604020202020204" pitchFamily="34" charset="0"/>
                </a:rPr>
                <a:t> (cellular trafficking) function to reduce root water conductance (</a:t>
              </a:r>
              <a:r>
                <a:rPr lang="en-US" altLang="ja-JP" sz="2400" i="1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ja-JP" sz="240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en-US" altLang="ja-JP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ja-JP" sz="2400">
                  <a:solidFill>
                    <a:srgbClr val="000000"/>
                  </a:solidFill>
                  <a:latin typeface="Arial" panose="020B0604020202020204" pitchFamily="34" charset="0"/>
                </a:rPr>
                <a:t>) during the initial phase of osmotic stress</a:t>
              </a:r>
            </a:p>
          </p:txBody>
        </p:sp>
        <p:sp>
          <p:nvSpPr>
            <p:cNvPr id="116758" name="テキスト ボックス 44"/>
            <p:cNvSpPr txBox="1">
              <a:spLocks noChangeArrowheads="1"/>
            </p:cNvSpPr>
            <p:nvPr/>
          </p:nvSpPr>
          <p:spPr bwMode="auto">
            <a:xfrm>
              <a:off x="1052421" y="3683484"/>
              <a:ext cx="2767104" cy="46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B050"/>
                  </a:solidFill>
                  <a:latin typeface="Arial" panose="020B0604020202020204" pitchFamily="34" charset="0"/>
                </a:rPr>
                <a:t>Salt/osmotic stress</a:t>
              </a:r>
              <a:endParaRPr lang="ja-JP" altLang="en-US" sz="240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6739" name="グループ化 12"/>
          <p:cNvGrpSpPr>
            <a:grpSpLocks/>
          </p:cNvGrpSpPr>
          <p:nvPr/>
        </p:nvGrpSpPr>
        <p:grpSpPr bwMode="auto">
          <a:xfrm>
            <a:off x="120650" y="4545013"/>
            <a:ext cx="8686800" cy="2174875"/>
            <a:chOff x="-2260450" y="1376351"/>
            <a:chExt cx="8207803" cy="2173184"/>
          </a:xfrm>
        </p:grpSpPr>
        <p:sp>
          <p:nvSpPr>
            <p:cNvPr id="116745" name="テキスト ボックス 19"/>
            <p:cNvSpPr txBox="1">
              <a:spLocks noChangeArrowheads="1"/>
            </p:cNvSpPr>
            <p:nvPr/>
          </p:nvSpPr>
          <p:spPr bwMode="auto">
            <a:xfrm>
              <a:off x="781785" y="1570004"/>
              <a:ext cx="548586" cy="1605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>
                  <a:latin typeface="Arial" panose="020B0604020202020204" pitchFamily="34" charset="0"/>
                </a:rPr>
                <a:t>根の水透過性</a:t>
              </a:r>
            </a:p>
          </p:txBody>
        </p:sp>
        <p:graphicFrame>
          <p:nvGraphicFramePr>
            <p:cNvPr id="39" name="グラフ 38"/>
            <p:cNvGraphicFramePr>
              <a:graphicFrameLocks/>
            </p:cNvGraphicFramePr>
            <p:nvPr/>
          </p:nvGraphicFramePr>
          <p:xfrm>
            <a:off x="1091266" y="1376351"/>
            <a:ext cx="4856087" cy="2173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6747" name="テキスト ボックス 35"/>
            <p:cNvSpPr txBox="1">
              <a:spLocks noChangeArrowheads="1"/>
            </p:cNvSpPr>
            <p:nvPr/>
          </p:nvSpPr>
          <p:spPr bwMode="auto">
            <a:xfrm>
              <a:off x="4176581" y="2057150"/>
              <a:ext cx="1456077" cy="52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>
                  <a:latin typeface="Arial" panose="020B0604020202020204" pitchFamily="34" charset="0"/>
                </a:rPr>
                <a:t>耐塩性</a:t>
              </a:r>
              <a:r>
                <a:rPr lang="ja-JP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強</a:t>
              </a:r>
              <a:endParaRPr lang="en-US" altLang="ja-JP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(salt tolerance)</a:t>
              </a:r>
              <a:endParaRPr lang="ja-JP" altLang="en-US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4175896" y="3026067"/>
              <a:ext cx="1771457" cy="5234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ja-JP" altLang="en-US" sz="1400" dirty="0">
                  <a:solidFill>
                    <a:schemeClr val="tx1"/>
                  </a:solidFill>
                  <a:latin typeface="Arial" charset="0"/>
                  <a:ea typeface="ＭＳ Ｐゴシック" charset="-128"/>
                </a:rPr>
                <a:t>耐塩性</a:t>
              </a:r>
              <a:r>
                <a:rPr lang="ja-JP" altLang="en-US" sz="1400" b="1" dirty="0">
                  <a:solidFill>
                    <a:schemeClr val="accent6"/>
                  </a:solidFill>
                  <a:latin typeface="Arial" charset="0"/>
                  <a:ea typeface="ＭＳ Ｐゴシック" charset="-128"/>
                </a:rPr>
                <a:t>弱</a:t>
              </a:r>
              <a:endParaRPr lang="en-US" altLang="ja-JP" sz="1400" b="1" dirty="0">
                <a:solidFill>
                  <a:schemeClr val="accent6"/>
                </a:solidFill>
                <a:latin typeface="Arial" charset="0"/>
                <a:ea typeface="ＭＳ Ｐゴシック" charset="-128"/>
              </a:endParaRPr>
            </a:p>
            <a:p>
              <a:pPr>
                <a:defRPr/>
              </a:pPr>
              <a:r>
                <a:rPr lang="en-US" altLang="ja-JP" sz="1400" b="1" dirty="0">
                  <a:solidFill>
                    <a:schemeClr val="accent6"/>
                  </a:solidFill>
                  <a:latin typeface="Arial" charset="0"/>
                  <a:ea typeface="ＭＳ Ｐゴシック" charset="-128"/>
                </a:rPr>
                <a:t>(salt sensitive)</a:t>
              </a:r>
              <a:endParaRPr lang="ja-JP" altLang="en-US" sz="1400" b="1" dirty="0">
                <a:solidFill>
                  <a:schemeClr val="accent6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6749" name="テキスト ボックス 20"/>
            <p:cNvSpPr txBox="1">
              <a:spLocks noChangeArrowheads="1"/>
            </p:cNvSpPr>
            <p:nvPr/>
          </p:nvSpPr>
          <p:spPr bwMode="auto">
            <a:xfrm>
              <a:off x="-2260450" y="1482398"/>
              <a:ext cx="3144930" cy="181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600" b="1">
                  <a:solidFill>
                    <a:srgbClr val="00B050"/>
                  </a:solidFill>
                  <a:latin typeface="Arial" panose="020B0604020202020204" pitchFamily="34" charset="0"/>
                </a:rPr>
                <a:t>塩ストレス下での根の水透過性制御</a:t>
              </a:r>
              <a:endParaRPr lang="en-US" altLang="ja-JP" sz="2000" b="1">
                <a:solidFill>
                  <a:srgbClr val="00B05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latin typeface="Arial" panose="020B0604020202020204" pitchFamily="34" charset="0"/>
                </a:rPr>
                <a:t>(100 mM or 200 mM NaCl 1</a:t>
              </a:r>
              <a:r>
                <a:rPr lang="ja-JP" altLang="en-US" sz="1600">
                  <a:latin typeface="Arial" panose="020B0604020202020204" pitchFamily="34" charset="0"/>
                </a:rPr>
                <a:t>時間</a:t>
              </a:r>
              <a:r>
                <a:rPr lang="en-US" altLang="ja-JP" sz="1600">
                  <a:latin typeface="Arial" panose="020B0604020202020204" pitchFamily="34" charset="0"/>
                </a:rPr>
                <a:t> 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ja-JP" sz="16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latin typeface="Arial" panose="020B0604020202020204" pitchFamily="34" charset="0"/>
                </a:rPr>
                <a:t>Lpr</a:t>
              </a:r>
              <a:r>
                <a:rPr lang="ja-JP" altLang="en-US" sz="1600">
                  <a:latin typeface="Arial" panose="020B0604020202020204" pitchFamily="34" charset="0"/>
                </a:rPr>
                <a:t>　</a:t>
              </a:r>
              <a:r>
                <a:rPr lang="en-US" altLang="ja-JP" sz="1600">
                  <a:latin typeface="Arial" panose="020B0604020202020204" pitchFamily="34" charset="0"/>
                </a:rPr>
                <a:t>reduction</a:t>
              </a:r>
              <a:r>
                <a:rPr lang="ja-JP" altLang="en-US" sz="1600">
                  <a:latin typeface="Arial" panose="020B0604020202020204" pitchFamily="34" charset="0"/>
                </a:rPr>
                <a:t>　（透過性下方制御）</a:t>
              </a:r>
              <a:endParaRPr lang="en-US" altLang="ja-JP" sz="16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latin typeface="Arial" panose="020B0604020202020204" pitchFamily="34" charset="0"/>
                </a:rPr>
                <a:t>Less dehydration </a:t>
              </a:r>
              <a:r>
                <a:rPr lang="ja-JP" altLang="en-US" sz="1600">
                  <a:latin typeface="Arial" panose="020B0604020202020204" pitchFamily="34" charset="0"/>
                </a:rPr>
                <a:t>（脱水抑制）</a:t>
              </a:r>
              <a:endParaRPr lang="en-US" altLang="ja-JP" sz="16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latin typeface="Arial" panose="020B0604020202020204" pitchFamily="34" charset="0"/>
                </a:rPr>
                <a:t>Tolerance</a:t>
              </a:r>
              <a:r>
                <a:rPr lang="ja-JP" altLang="en-US" sz="1600">
                  <a:latin typeface="Arial" panose="020B0604020202020204" pitchFamily="34" charset="0"/>
                </a:rPr>
                <a:t> （耐性）</a:t>
              </a:r>
              <a:endParaRPr lang="en-US" altLang="ja-JP" sz="160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ja-JP" sz="1600">
                <a:latin typeface="Arial" panose="020B0604020202020204" pitchFamily="34" charset="0"/>
              </a:endParaRPr>
            </a:p>
          </p:txBody>
        </p:sp>
      </p:grpSp>
      <p:cxnSp>
        <p:nvCxnSpPr>
          <p:cNvPr id="4" name="直線矢印コネクタ 3"/>
          <p:cNvCxnSpPr/>
          <p:nvPr/>
        </p:nvCxnSpPr>
        <p:spPr>
          <a:xfrm>
            <a:off x="5473700" y="5226050"/>
            <a:ext cx="763588" cy="133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5122863" y="5359400"/>
            <a:ext cx="500062" cy="3905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6742" name="テキスト ボックス 4"/>
          <p:cNvSpPr txBox="1">
            <a:spLocks noChangeArrowheads="1"/>
          </p:cNvSpPr>
          <p:nvPr/>
        </p:nvSpPr>
        <p:spPr bwMode="auto">
          <a:xfrm>
            <a:off x="4351338" y="1487488"/>
            <a:ext cx="1760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latin typeface="Times New Roman" panose="02020603050405020304" pitchFamily="18" charset="0"/>
              </a:rPr>
              <a:t>Dephosphorylation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latin typeface="Times New Roman" panose="02020603050405020304" pitchFamily="18" charset="0"/>
              </a:rPr>
              <a:t>脱リン酸化</a:t>
            </a:r>
          </a:p>
        </p:txBody>
      </p:sp>
      <p:sp>
        <p:nvSpPr>
          <p:cNvPr id="116743" name="テキスト ボックス 40"/>
          <p:cNvSpPr txBox="1">
            <a:spLocks noChangeArrowheads="1"/>
          </p:cNvSpPr>
          <p:nvPr/>
        </p:nvSpPr>
        <p:spPr bwMode="auto">
          <a:xfrm>
            <a:off x="5597525" y="3859213"/>
            <a:ext cx="1385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latin typeface="Times New Roman" panose="02020603050405020304" pitchFamily="18" charset="0"/>
              </a:rPr>
              <a:t>Internalization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latin typeface="Times New Roman" panose="02020603050405020304" pitchFamily="18" charset="0"/>
              </a:rPr>
              <a:t>内在化</a:t>
            </a:r>
          </a:p>
        </p:txBody>
      </p:sp>
      <p:sp>
        <p:nvSpPr>
          <p:cNvPr id="116744" name="テキスト ボックス 43"/>
          <p:cNvSpPr txBox="1">
            <a:spLocks noChangeArrowheads="1"/>
          </p:cNvSpPr>
          <p:nvPr/>
        </p:nvSpPr>
        <p:spPr bwMode="auto">
          <a:xfrm>
            <a:off x="3817938" y="3395663"/>
            <a:ext cx="1808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latin typeface="Times New Roman" panose="02020603050405020304" pitchFamily="18" charset="0"/>
              </a:rPr>
              <a:t>Endocytosis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latin typeface="Times New Roman" panose="02020603050405020304" pitchFamily="18" charset="0"/>
              </a:rPr>
              <a:t>エンドサイトーシス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023938"/>
            <a:ext cx="5332413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20713" y="420688"/>
            <a:ext cx="3436937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/>
              </a:rPr>
              <a:t>Trafficking/recycling regulation</a:t>
            </a:r>
            <a:r>
              <a:rPr lang="en-US" altLang="ja-JP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/>
              </a:rPr>
              <a:t> </a:t>
            </a:r>
          </a:p>
        </p:txBody>
      </p:sp>
      <p:sp>
        <p:nvSpPr>
          <p:cNvPr id="117764" name="正方形/長方形 3"/>
          <p:cNvSpPr>
            <a:spLocks noChangeArrowheads="1"/>
          </p:cNvSpPr>
          <p:nvPr/>
        </p:nvSpPr>
        <p:spPr bwMode="auto">
          <a:xfrm>
            <a:off x="3094038" y="6146800"/>
            <a:ext cx="1982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Times New Roman" panose="02020603050405020304" pitchFamily="18" charset="0"/>
              </a:rPr>
              <a:t>Chevaliiner et al.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Times New Roman" panose="02020603050405020304" pitchFamily="18" charset="0"/>
              </a:rPr>
              <a:t>PCP 56:819 (2015)</a:t>
            </a:r>
          </a:p>
        </p:txBody>
      </p:sp>
      <p:sp>
        <p:nvSpPr>
          <p:cNvPr id="117765" name="テキスト ボックス 4"/>
          <p:cNvSpPr txBox="1">
            <a:spLocks noChangeArrowheads="1"/>
          </p:cNvSpPr>
          <p:nvPr/>
        </p:nvSpPr>
        <p:spPr bwMode="auto">
          <a:xfrm>
            <a:off x="5905500" y="1095375"/>
            <a:ext cx="16779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latin typeface="Times New Roman" panose="02020603050405020304" pitchFamily="18" charset="0"/>
              </a:rPr>
              <a:t>Salt stress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latin typeface="Times New Roman" panose="02020603050405020304" pitchFamily="18" charset="0"/>
              </a:rPr>
              <a:t> </a:t>
            </a:r>
            <a:r>
              <a:rPr lang="en-US" altLang="ja-JP" sz="200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en-US" altLang="ja-JP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latin typeface="Times New Roman" panose="02020603050405020304" pitchFamily="18" charset="0"/>
              </a:rPr>
              <a:t>H</a:t>
            </a:r>
            <a:r>
              <a:rPr lang="en-US" altLang="ja-JP" sz="2000" baseline="-25000">
                <a:latin typeface="Times New Roman" panose="02020603050405020304" pitchFamily="18" charset="0"/>
              </a:rPr>
              <a:t>2</a:t>
            </a:r>
            <a:r>
              <a:rPr lang="en-US" altLang="ja-JP" sz="2000">
                <a:latin typeface="Times New Roman" panose="02020603050405020304" pitchFamily="18" charset="0"/>
              </a:rPr>
              <a:t>O</a:t>
            </a:r>
            <a:r>
              <a:rPr lang="en-US" altLang="ja-JP" sz="2000" baseline="-25000">
                <a:latin typeface="Times New Roman" panose="02020603050405020304" pitchFamily="18" charset="0"/>
              </a:rPr>
              <a:t>2</a:t>
            </a:r>
            <a:r>
              <a:rPr lang="en-US" altLang="ja-JP" sz="2000">
                <a:latin typeface="Times New Roman" panose="02020603050405020304" pitchFamily="18" charset="0"/>
              </a:rPr>
              <a:t> as signal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latin typeface="Times New Roman" panose="02020603050405020304" pitchFamily="18" charset="0"/>
                <a:cs typeface="Times New Roman" panose="02020603050405020304" pitchFamily="18" charset="0"/>
              </a:rPr>
              <a:t> ↓</a:t>
            </a:r>
            <a:endParaRPr lang="en-US" altLang="ja-JP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latin typeface="Times New Roman" panose="02020603050405020304" pitchFamily="18" charset="0"/>
              </a:rPr>
              <a:t>Trafficking</a:t>
            </a:r>
            <a:endParaRPr lang="ja-JP" altLang="en-US">
              <a:latin typeface="Times New Roman" panose="02020603050405020304" pitchFamily="18" charset="0"/>
            </a:endParaRPr>
          </a:p>
        </p:txBody>
      </p:sp>
      <p:sp>
        <p:nvSpPr>
          <p:cNvPr id="117766" name="正方形/長方形 1"/>
          <p:cNvSpPr>
            <a:spLocks noChangeArrowheads="1"/>
          </p:cNvSpPr>
          <p:nvPr/>
        </p:nvSpPr>
        <p:spPr bwMode="auto">
          <a:xfrm>
            <a:off x="5922963" y="5746750"/>
            <a:ext cx="3087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>
                <a:solidFill>
                  <a:srgbClr val="000000"/>
                </a:solidFill>
                <a:latin typeface="Times New Roman" panose="02020603050405020304" pitchFamily="18" charset="0"/>
              </a:rPr>
              <a:t>Internalization of fluorescence after H</a:t>
            </a:r>
            <a:r>
              <a:rPr lang="en-US" altLang="ja-JP" sz="1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ja-JP" sz="120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ja-JP" sz="1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ja-JP" sz="1200">
                <a:solidFill>
                  <a:srgbClr val="000000"/>
                </a:solidFill>
                <a:latin typeface="Times New Roman" panose="02020603050405020304" pitchFamily="18" charset="0"/>
              </a:rPr>
              <a:t>Boursiac et al. Plant J. (2008) 56, 207–218</a:t>
            </a:r>
            <a:endParaRPr lang="ja-JP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776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3078163"/>
            <a:ext cx="3382963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887413"/>
            <a:ext cx="4703762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正方形/長方形 27"/>
          <p:cNvSpPr>
            <a:spLocks noChangeArrowheads="1"/>
          </p:cNvSpPr>
          <p:nvPr/>
        </p:nvSpPr>
        <p:spPr bwMode="auto">
          <a:xfrm>
            <a:off x="5649913" y="1049338"/>
            <a:ext cx="3309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i="1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ja-JP" sz="1800" baseline="-2500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 of Haruna-nijo after salt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(100 mM NaCl)  or osmotic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(177 mM sorbitol) stress</a:t>
            </a:r>
            <a:endParaRPr lang="ja-JP" altLang="en-US" sz="1800" b="1">
              <a:solidFill>
                <a:srgbClr val="F79646"/>
              </a:solidFill>
              <a:latin typeface="Arial" panose="020B0604020202020204" pitchFamily="34" charset="0"/>
            </a:endParaRPr>
          </a:p>
        </p:txBody>
      </p:sp>
      <p:sp>
        <p:nvSpPr>
          <p:cNvPr id="118788" name="テキスト ボックス 22"/>
          <p:cNvSpPr txBox="1">
            <a:spLocks noChangeArrowheads="1"/>
          </p:cNvSpPr>
          <p:nvPr/>
        </p:nvSpPr>
        <p:spPr bwMode="auto">
          <a:xfrm>
            <a:off x="4195763" y="5208588"/>
            <a:ext cx="4244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8000"/>
                </a:solidFill>
                <a:latin typeface="Arial" panose="020B0604020202020204" pitchFamily="34" charset="0"/>
              </a:rPr>
              <a:t>Exocytosis inhibitor </a:t>
            </a: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(brefeldin A : BFA ) inhibit transient recovery of </a:t>
            </a:r>
            <a:r>
              <a:rPr lang="en-US" altLang="ja-JP" sz="1800" i="1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ja-JP" sz="1800" baseline="-2500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 4h after salt stress.</a:t>
            </a:r>
            <a:endParaRPr lang="ja-JP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2251075" y="1322388"/>
            <a:ext cx="125413" cy="355600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>
              <a:solidFill>
                <a:prstClr val="white"/>
              </a:solidFill>
            </a:endParaRPr>
          </a:p>
        </p:txBody>
      </p:sp>
      <p:graphicFrame>
        <p:nvGraphicFramePr>
          <p:cNvPr id="17" name="グラフ 16"/>
          <p:cNvGraphicFramePr>
            <a:graphicFrameLocks/>
          </p:cNvGraphicFramePr>
          <p:nvPr/>
        </p:nvGraphicFramePr>
        <p:xfrm>
          <a:off x="461570" y="3892731"/>
          <a:ext cx="3686390" cy="232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8791" name="正方形/長方形 7"/>
          <p:cNvSpPr>
            <a:spLocks noChangeArrowheads="1"/>
          </p:cNvSpPr>
          <p:nvPr/>
        </p:nvSpPr>
        <p:spPr bwMode="auto">
          <a:xfrm>
            <a:off x="0" y="363538"/>
            <a:ext cx="8948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Arial" panose="020B0604020202020204" pitchFamily="34" charset="0"/>
              </a:rPr>
              <a:t>Salt/osmotic stress 4h</a:t>
            </a:r>
            <a:r>
              <a:rPr lang="ja-JP" altLang="en-US" sz="2400">
                <a:solidFill>
                  <a:srgbClr val="FF0000"/>
                </a:solidFill>
                <a:latin typeface="Arial" panose="020B0604020202020204" pitchFamily="34" charset="0"/>
              </a:rPr>
              <a:t>　</a:t>
            </a:r>
            <a:r>
              <a:rPr lang="en-US" altLang="ja-JP" sz="2400">
                <a:solidFill>
                  <a:srgbClr val="FF0000"/>
                </a:solidFill>
                <a:latin typeface="Arial" panose="020B0604020202020204" pitchFamily="34" charset="0"/>
              </a:rPr>
              <a:t>Exocytosis</a:t>
            </a:r>
          </a:p>
        </p:txBody>
      </p:sp>
      <p:grpSp>
        <p:nvGrpSpPr>
          <p:cNvPr id="118792" name="グループ化 7"/>
          <p:cNvGrpSpPr>
            <a:grpSpLocks/>
          </p:cNvGrpSpPr>
          <p:nvPr/>
        </p:nvGrpSpPr>
        <p:grpSpPr bwMode="auto">
          <a:xfrm>
            <a:off x="5808663" y="2181225"/>
            <a:ext cx="2682875" cy="1947863"/>
            <a:chOff x="6277511" y="1985311"/>
            <a:chExt cx="2239700" cy="1456533"/>
          </a:xfrm>
        </p:grpSpPr>
        <p:sp>
          <p:nvSpPr>
            <p:cNvPr id="9" name="角丸四角形 8"/>
            <p:cNvSpPr/>
            <p:nvPr/>
          </p:nvSpPr>
          <p:spPr>
            <a:xfrm>
              <a:off x="6606177" y="1985311"/>
              <a:ext cx="1911034" cy="14565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buFontTx/>
                <a:buChar char="•"/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6277511" y="2259524"/>
              <a:ext cx="811063" cy="17568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altLang="ja-JP" sz="1000" dirty="0">
                  <a:solidFill>
                    <a:prstClr val="white"/>
                  </a:solidFill>
                </a:rPr>
                <a:t>aquaporin</a:t>
              </a:r>
              <a:endParaRPr lang="ja-JP" altLang="en-US" sz="1000" dirty="0">
                <a:solidFill>
                  <a:prstClr val="white"/>
                </a:solidFill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7531213" y="2513557"/>
              <a:ext cx="978047" cy="76447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buFontTx/>
                <a:buChar char="•"/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7130982" y="2917160"/>
              <a:ext cx="811063" cy="17568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altLang="ja-JP" sz="1000" dirty="0">
                  <a:solidFill>
                    <a:prstClr val="white"/>
                  </a:solidFill>
                </a:rPr>
                <a:t>aquaporin</a:t>
              </a:r>
              <a:endParaRPr lang="ja-JP" altLang="en-US" sz="1000" dirty="0">
                <a:solidFill>
                  <a:prstClr val="white"/>
                </a:solidFill>
              </a:endParaRPr>
            </a:p>
          </p:txBody>
        </p:sp>
        <p:sp>
          <p:nvSpPr>
            <p:cNvPr id="18" name="右矢印 17"/>
            <p:cNvSpPr/>
            <p:nvPr/>
          </p:nvSpPr>
          <p:spPr>
            <a:xfrm rot="2614552" flipH="1" flipV="1">
              <a:off x="7150861" y="2568162"/>
              <a:ext cx="349870" cy="71224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90000"/>
                </a:lnSpc>
                <a:buFontTx/>
                <a:buChar char="•"/>
                <a:defRPr/>
              </a:pPr>
              <a:endParaRPr lang="ja-JP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円/楕円 24"/>
          <p:cNvSpPr/>
          <p:nvPr/>
        </p:nvSpPr>
        <p:spPr bwMode="auto">
          <a:xfrm>
            <a:off x="7748588" y="3094038"/>
            <a:ext cx="500062" cy="4524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ja-JP" sz="1800" dirty="0">
                <a:solidFill>
                  <a:prstClr val="white"/>
                </a:solidFill>
              </a:rPr>
              <a:t>Pi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0" name="円/楕円 24"/>
          <p:cNvSpPr/>
          <p:nvPr/>
        </p:nvSpPr>
        <p:spPr bwMode="auto">
          <a:xfrm>
            <a:off x="6753225" y="2281238"/>
            <a:ext cx="500063" cy="4524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ja-JP" sz="1800" dirty="0">
                <a:solidFill>
                  <a:prstClr val="white"/>
                </a:solidFill>
              </a:rPr>
              <a:t>Pi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18795" name="テキスト ボックス 20"/>
          <p:cNvSpPr txBox="1">
            <a:spLocks noChangeArrowheads="1"/>
          </p:cNvSpPr>
          <p:nvPr/>
        </p:nvSpPr>
        <p:spPr bwMode="auto">
          <a:xfrm>
            <a:off x="5929313" y="4230688"/>
            <a:ext cx="180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latin typeface="Times New Roman" panose="02020603050405020304" pitchFamily="18" charset="0"/>
              </a:rPr>
              <a:t>Exocytosis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latin typeface="Times New Roman" panose="02020603050405020304" pitchFamily="18" charset="0"/>
              </a:rPr>
              <a:t>エキソサイトーシス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テキスト ボックス 2"/>
          <p:cNvSpPr txBox="1">
            <a:spLocks noChangeArrowheads="1"/>
          </p:cNvSpPr>
          <p:nvPr/>
        </p:nvSpPr>
        <p:spPr bwMode="auto">
          <a:xfrm>
            <a:off x="0" y="1889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Arial" panose="020B0604020202020204" pitchFamily="34" charset="0"/>
              </a:rPr>
              <a:t>Salt/osmotic stress &gt;4h</a:t>
            </a:r>
            <a:r>
              <a:rPr lang="ja-JP" altLang="en-US" sz="2400">
                <a:solidFill>
                  <a:srgbClr val="FF0000"/>
                </a:solidFill>
                <a:latin typeface="Arial" panose="020B0604020202020204" pitchFamily="34" charset="0"/>
              </a:rPr>
              <a:t>　</a:t>
            </a:r>
            <a:r>
              <a:rPr lang="en-US" altLang="ja-JP" sz="2400">
                <a:solidFill>
                  <a:srgbClr val="FF0000"/>
                </a:solidFill>
                <a:latin typeface="Arial" panose="020B0604020202020204" pitchFamily="34" charset="0"/>
              </a:rPr>
              <a:t>Protein degradation</a:t>
            </a:r>
          </a:p>
        </p:txBody>
      </p:sp>
      <p:pic>
        <p:nvPicPr>
          <p:cNvPr id="119811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887413"/>
            <a:ext cx="40163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正方形/長方形 27"/>
          <p:cNvSpPr>
            <a:spLocks noChangeArrowheads="1"/>
          </p:cNvSpPr>
          <p:nvPr/>
        </p:nvSpPr>
        <p:spPr bwMode="auto">
          <a:xfrm>
            <a:off x="5649913" y="1049338"/>
            <a:ext cx="3309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i="1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ja-JP" sz="1800" baseline="-2500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 of Haruna-nijo after salt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(100 mM NaCl)  or osmotic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(177 mM sorbitol) stress</a:t>
            </a:r>
            <a:endParaRPr lang="ja-JP" altLang="en-US" sz="1800" b="1">
              <a:solidFill>
                <a:srgbClr val="F79646"/>
              </a:solidFill>
              <a:latin typeface="Arial" panose="020B0604020202020204" pitchFamily="34" charset="0"/>
            </a:endParaRPr>
          </a:p>
        </p:txBody>
      </p:sp>
      <p:sp>
        <p:nvSpPr>
          <p:cNvPr id="119813" name="テキスト ボックス 22"/>
          <p:cNvSpPr txBox="1">
            <a:spLocks noChangeArrowheads="1"/>
          </p:cNvSpPr>
          <p:nvPr/>
        </p:nvSpPr>
        <p:spPr bwMode="auto">
          <a:xfrm>
            <a:off x="723900" y="6261100"/>
            <a:ext cx="787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1800">
                <a:solidFill>
                  <a:srgbClr val="3366FF"/>
                </a:solidFill>
                <a:latin typeface="Arial" panose="020B0604020202020204" pitchFamily="34" charset="0"/>
              </a:rPr>
              <a:t>Proteasome inhibitor </a:t>
            </a: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(MG132 ) inhibits reduction of </a:t>
            </a:r>
            <a:r>
              <a:rPr lang="en-US" altLang="ja-JP" sz="1800" i="1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ja-JP" sz="1800" baseline="-2500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 after stress &gt; 4 h </a:t>
            </a:r>
            <a:endParaRPr lang="ja-JP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グラフ 7"/>
          <p:cNvGraphicFramePr>
            <a:graphicFrameLocks/>
          </p:cNvGraphicFramePr>
          <p:nvPr/>
        </p:nvGraphicFramePr>
        <p:xfrm>
          <a:off x="217044" y="2756268"/>
          <a:ext cx="8609428" cy="367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直線矢印コネクタ 9"/>
          <p:cNvCxnSpPr/>
          <p:nvPr/>
        </p:nvCxnSpPr>
        <p:spPr>
          <a:xfrm>
            <a:off x="2368550" y="2768600"/>
            <a:ext cx="1703388" cy="127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3551238" y="2754313"/>
            <a:ext cx="2919412" cy="920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4906963" y="2490788"/>
            <a:ext cx="2822575" cy="608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右中かっこ 12"/>
          <p:cNvSpPr/>
          <p:nvPr/>
        </p:nvSpPr>
        <p:spPr>
          <a:xfrm rot="16200000">
            <a:off x="4267994" y="3888582"/>
            <a:ext cx="165100" cy="7858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>
              <a:solidFill>
                <a:prstClr val="black"/>
              </a:solidFill>
            </a:endParaRPr>
          </a:p>
        </p:txBody>
      </p:sp>
      <p:sp>
        <p:nvSpPr>
          <p:cNvPr id="14" name="右中かっこ 13"/>
          <p:cNvSpPr/>
          <p:nvPr/>
        </p:nvSpPr>
        <p:spPr>
          <a:xfrm rot="16200000">
            <a:off x="5402263" y="3914775"/>
            <a:ext cx="165100" cy="7842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>
              <a:solidFill>
                <a:prstClr val="black"/>
              </a:solidFill>
            </a:endParaRPr>
          </a:p>
        </p:txBody>
      </p:sp>
      <p:sp>
        <p:nvSpPr>
          <p:cNvPr id="16" name="右中かっこ 15"/>
          <p:cNvSpPr/>
          <p:nvPr/>
        </p:nvSpPr>
        <p:spPr>
          <a:xfrm rot="16200000">
            <a:off x="6692107" y="3440906"/>
            <a:ext cx="165100" cy="78581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>
              <a:solidFill>
                <a:prstClr val="black"/>
              </a:solidFill>
            </a:endParaRPr>
          </a:p>
        </p:txBody>
      </p:sp>
      <p:sp>
        <p:nvSpPr>
          <p:cNvPr id="19" name="右中かっこ 18"/>
          <p:cNvSpPr/>
          <p:nvPr/>
        </p:nvSpPr>
        <p:spPr>
          <a:xfrm rot="16200000">
            <a:off x="7855744" y="2821782"/>
            <a:ext cx="165100" cy="7858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>
              <a:solidFill>
                <a:prstClr val="black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2871788" y="2800350"/>
            <a:ext cx="2373312" cy="1281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二等辺三角形 87"/>
          <p:cNvSpPr/>
          <p:nvPr/>
        </p:nvSpPr>
        <p:spPr>
          <a:xfrm flipV="1">
            <a:off x="1331913" y="2205038"/>
            <a:ext cx="431800" cy="1871662"/>
          </a:xfrm>
          <a:prstGeom prst="triangle">
            <a:avLst/>
          </a:prstGeom>
          <a:gradFill>
            <a:gsLst>
              <a:gs pos="0">
                <a:srgbClr val="00B0F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>
              <a:solidFill>
                <a:prstClr val="white"/>
              </a:solidFill>
            </a:endParaRPr>
          </a:p>
        </p:txBody>
      </p:sp>
      <p:grpSp>
        <p:nvGrpSpPr>
          <p:cNvPr id="120835" name="グループ化 32"/>
          <p:cNvGrpSpPr>
            <a:grpSpLocks/>
          </p:cNvGrpSpPr>
          <p:nvPr/>
        </p:nvGrpSpPr>
        <p:grpSpPr bwMode="auto">
          <a:xfrm>
            <a:off x="1547813" y="3573463"/>
            <a:ext cx="831850" cy="788987"/>
            <a:chOff x="1701024" y="2261234"/>
            <a:chExt cx="919211" cy="806392"/>
          </a:xfrm>
        </p:grpSpPr>
        <p:sp>
          <p:nvSpPr>
            <p:cNvPr id="51" name="円/楕円 5"/>
            <p:cNvSpPr/>
            <p:nvPr/>
          </p:nvSpPr>
          <p:spPr>
            <a:xfrm>
              <a:off x="1908022" y="2358585"/>
              <a:ext cx="499952" cy="499736"/>
            </a:xfrm>
            <a:prstGeom prst="ellipse">
              <a:avLst/>
            </a:prstGeom>
            <a:solidFill>
              <a:srgbClr val="CC9900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52" name="直線コネクタ 51"/>
            <p:cNvCxnSpPr/>
            <p:nvPr/>
          </p:nvCxnSpPr>
          <p:spPr>
            <a:xfrm rot="16200000" flipH="1">
              <a:off x="2120724" y="2309910"/>
              <a:ext cx="97351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904" name="正方形/長方形 6"/>
            <p:cNvSpPr>
              <a:spLocks noChangeArrowheads="1"/>
            </p:cNvSpPr>
            <p:nvPr/>
          </p:nvSpPr>
          <p:spPr bwMode="auto">
            <a:xfrm>
              <a:off x="1872483" y="2381874"/>
              <a:ext cx="571530" cy="65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000000"/>
                  </a:solidFill>
                  <a:latin typeface="Tahoma" panose="020B0604030504040204" pitchFamily="34" charset="0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P</a:t>
              </a:r>
              <a:endParaRPr lang="ja-JP" altLang="en-US" sz="2400" b="1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cxnSp>
          <p:nvCxnSpPr>
            <p:cNvPr id="54" name="直線コネクタ 45"/>
            <p:cNvCxnSpPr/>
            <p:nvPr/>
          </p:nvCxnSpPr>
          <p:spPr>
            <a:xfrm rot="9000000">
              <a:off x="2427271" y="2428353"/>
              <a:ext cx="143846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rot="10200000">
              <a:off x="2478143" y="2605208"/>
              <a:ext cx="142092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rot="12000000">
              <a:off x="2446567" y="2775572"/>
              <a:ext cx="143846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rot="13800000">
              <a:off x="2344411" y="2902940"/>
              <a:ext cx="141159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rot="15000000">
              <a:off x="2196245" y="2983255"/>
              <a:ext cx="142782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rot="16800000">
              <a:off x="2032159" y="2995425"/>
              <a:ext cx="141160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rot="18300000">
              <a:off x="1890200" y="2946749"/>
              <a:ext cx="144404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rot="19500000">
              <a:off x="1765930" y="2845341"/>
              <a:ext cx="143846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rot="20700000">
              <a:off x="1713303" y="2705805"/>
              <a:ext cx="142092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rot="21600000">
              <a:off x="1701024" y="2546798"/>
              <a:ext cx="142091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rot="23100000">
              <a:off x="1748387" y="2407261"/>
              <a:ext cx="138584" cy="0"/>
            </a:xfrm>
            <a:prstGeom prst="line">
              <a:avLst/>
            </a:prstGeom>
            <a:ln w="57150">
              <a:solidFill>
                <a:srgbClr val="CC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836" name="正方形/長方形 6"/>
          <p:cNvSpPr>
            <a:spLocks noChangeArrowheads="1"/>
          </p:cNvSpPr>
          <p:nvPr/>
        </p:nvSpPr>
        <p:spPr bwMode="auto">
          <a:xfrm>
            <a:off x="941388" y="5111750"/>
            <a:ext cx="1616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i="1" u="sng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Activate</a:t>
            </a:r>
            <a:endParaRPr lang="ja-JP" altLang="en-US" sz="2400" b="1" i="1" u="sng">
              <a:solidFill>
                <a:srgbClr val="FF0000"/>
              </a:solidFill>
              <a:latin typeface="Tahoma" panose="020B060403050404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120837" name="グループ化 816"/>
          <p:cNvGrpSpPr>
            <a:grpSpLocks/>
          </p:cNvGrpSpPr>
          <p:nvPr/>
        </p:nvGrpSpPr>
        <p:grpSpPr bwMode="auto">
          <a:xfrm>
            <a:off x="6210300" y="5013325"/>
            <a:ext cx="2716213" cy="1387475"/>
            <a:chOff x="6143636" y="5057323"/>
            <a:chExt cx="3000396" cy="1417748"/>
          </a:xfrm>
        </p:grpSpPr>
        <p:grpSp>
          <p:nvGrpSpPr>
            <p:cNvPr id="120898" name="グループ化 777"/>
            <p:cNvGrpSpPr>
              <a:grpSpLocks/>
            </p:cNvGrpSpPr>
            <p:nvPr/>
          </p:nvGrpSpPr>
          <p:grpSpPr bwMode="auto">
            <a:xfrm>
              <a:off x="6143636" y="5615236"/>
              <a:ext cx="3000396" cy="859835"/>
              <a:chOff x="4942838" y="5615236"/>
              <a:chExt cx="3000396" cy="859835"/>
            </a:xfrm>
          </p:grpSpPr>
          <p:sp>
            <p:nvSpPr>
              <p:cNvPr id="120900" name="正方形/長方形 6"/>
              <p:cNvSpPr>
                <a:spLocks noChangeArrowheads="1"/>
              </p:cNvSpPr>
              <p:nvPr/>
            </p:nvSpPr>
            <p:spPr bwMode="auto">
              <a:xfrm>
                <a:off x="4942838" y="5615236"/>
                <a:ext cx="3000396" cy="652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>
                    <a:solidFill>
                      <a:srgbClr val="000000"/>
                    </a:solidFill>
                    <a:latin typeface="Tahoma" panose="020B0604030504040204" pitchFamily="34" charset="0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Protein degradation</a:t>
                </a:r>
                <a:endParaRPr lang="ja-JP" altLang="en-US" sz="2400" b="1">
                  <a:solidFill>
                    <a:srgbClr val="000000"/>
                  </a:solidFill>
                  <a:latin typeface="Tahoma" panose="020B0604030504040204" pitchFamily="34" charset="0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47" name="角丸四角形 46"/>
              <p:cNvSpPr/>
              <p:nvPr/>
            </p:nvSpPr>
            <p:spPr>
              <a:xfrm>
                <a:off x="5088387" y="5644537"/>
                <a:ext cx="2698777" cy="830534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下矢印 44"/>
            <p:cNvSpPr/>
            <p:nvPr/>
          </p:nvSpPr>
          <p:spPr>
            <a:xfrm>
              <a:off x="7276456" y="5057323"/>
              <a:ext cx="426123" cy="428244"/>
            </a:xfrm>
            <a:prstGeom prst="downArrow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20838" name="グループ化 815"/>
          <p:cNvGrpSpPr>
            <a:grpSpLocks/>
          </p:cNvGrpSpPr>
          <p:nvPr/>
        </p:nvGrpSpPr>
        <p:grpSpPr bwMode="auto">
          <a:xfrm>
            <a:off x="5713413" y="2928938"/>
            <a:ext cx="3108325" cy="2146300"/>
            <a:chOff x="5595882" y="2928933"/>
            <a:chExt cx="3431340" cy="2193531"/>
          </a:xfrm>
        </p:grpSpPr>
        <p:sp>
          <p:nvSpPr>
            <p:cNvPr id="34" name="曲折矢印 33"/>
            <p:cNvSpPr/>
            <p:nvPr/>
          </p:nvSpPr>
          <p:spPr>
            <a:xfrm flipV="1">
              <a:off x="6316147" y="4215523"/>
              <a:ext cx="715009" cy="501333"/>
            </a:xfrm>
            <a:prstGeom prst="bentArrow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120889" name="グループ化 587"/>
            <p:cNvGrpSpPr>
              <a:grpSpLocks/>
            </p:cNvGrpSpPr>
            <p:nvPr/>
          </p:nvGrpSpPr>
          <p:grpSpPr bwMode="auto">
            <a:xfrm>
              <a:off x="7369324" y="3926563"/>
              <a:ext cx="1657898" cy="931169"/>
              <a:chOff x="5056012" y="3926563"/>
              <a:chExt cx="1657898" cy="931169"/>
            </a:xfrm>
          </p:grpSpPr>
          <p:sp>
            <p:nvSpPr>
              <p:cNvPr id="42" name="角丸四角形 41"/>
              <p:cNvSpPr/>
              <p:nvPr/>
            </p:nvSpPr>
            <p:spPr>
              <a:xfrm>
                <a:off x="5073596" y="3926730"/>
                <a:ext cx="1640314" cy="931277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20897" name="正方形/長方形 6"/>
              <p:cNvSpPr>
                <a:spLocks noChangeArrowheads="1"/>
              </p:cNvSpPr>
              <p:nvPr/>
            </p:nvSpPr>
            <p:spPr bwMode="auto">
              <a:xfrm>
                <a:off x="5056012" y="3968964"/>
                <a:ext cx="1641663" cy="723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rgbClr val="000000"/>
                    </a:solidFill>
                    <a:latin typeface="Tahoma" panose="020B0604030504040204" pitchFamily="34" charset="0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Transient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rgbClr val="000000"/>
                    </a:solidFill>
                    <a:latin typeface="Tahoma" panose="020B0604030504040204" pitchFamily="34" charset="0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Pool</a:t>
                </a:r>
                <a:endParaRPr lang="ja-JP" altLang="en-US" sz="2000" b="1">
                  <a:solidFill>
                    <a:srgbClr val="000000"/>
                  </a:solidFill>
                  <a:latin typeface="Tahoma" panose="020B0604030504040204" pitchFamily="34" charset="0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p:grpSp>
        <p:grpSp>
          <p:nvGrpSpPr>
            <p:cNvPr id="120890" name="グループ化 596"/>
            <p:cNvGrpSpPr>
              <a:grpSpLocks/>
            </p:cNvGrpSpPr>
            <p:nvPr/>
          </p:nvGrpSpPr>
          <p:grpSpPr bwMode="auto">
            <a:xfrm flipV="1">
              <a:off x="8028215" y="2928933"/>
              <a:ext cx="309598" cy="830436"/>
              <a:chOff x="4547761" y="2771935"/>
              <a:chExt cx="428280" cy="830436"/>
            </a:xfrm>
          </p:grpSpPr>
          <p:sp>
            <p:nvSpPr>
              <p:cNvPr id="38" name="山形 37"/>
              <p:cNvSpPr/>
              <p:nvPr/>
            </p:nvSpPr>
            <p:spPr>
              <a:xfrm rot="5400000">
                <a:off x="4691058" y="2735192"/>
                <a:ext cx="142774" cy="215759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山形 38"/>
              <p:cNvSpPr/>
              <p:nvPr/>
            </p:nvSpPr>
            <p:spPr>
              <a:xfrm rot="5400000">
                <a:off x="4689034" y="2930284"/>
                <a:ext cx="144396" cy="213336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山形 39"/>
              <p:cNvSpPr/>
              <p:nvPr/>
            </p:nvSpPr>
            <p:spPr>
              <a:xfrm rot="5400000">
                <a:off x="4686619" y="3105517"/>
                <a:ext cx="139529" cy="218185"/>
              </a:xfrm>
              <a:prstGeom prst="chevron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V 字形矢印 40"/>
              <p:cNvSpPr/>
              <p:nvPr/>
            </p:nvSpPr>
            <p:spPr>
              <a:xfrm rot="5400000">
                <a:off x="4616847" y="3244649"/>
                <a:ext cx="283926" cy="431521"/>
              </a:xfrm>
              <a:prstGeom prst="notchedRightArrow">
                <a:avLst/>
              </a:prstGeom>
              <a:solidFill>
                <a:schemeClr val="tx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0891" name="正方形/長方形 6"/>
            <p:cNvSpPr>
              <a:spLocks noChangeArrowheads="1"/>
            </p:cNvSpPr>
            <p:nvPr/>
          </p:nvSpPr>
          <p:spPr bwMode="auto">
            <a:xfrm>
              <a:off x="5595882" y="4643792"/>
              <a:ext cx="2000480" cy="478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i="1">
                  <a:solidFill>
                    <a:srgbClr val="FF0000"/>
                  </a:solidFill>
                  <a:latin typeface="Tahoma" panose="020B0604030504040204" pitchFamily="34" charset="0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Mild stress</a:t>
              </a:r>
              <a:endParaRPr lang="ja-JP" altLang="en-US" sz="1600" b="1" i="1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grpSp>
        <p:nvGrpSpPr>
          <p:cNvPr id="120839" name="グループ化 818"/>
          <p:cNvGrpSpPr>
            <a:grpSpLocks/>
          </p:cNvGrpSpPr>
          <p:nvPr/>
        </p:nvGrpSpPr>
        <p:grpSpPr bwMode="auto">
          <a:xfrm>
            <a:off x="3276600" y="3475038"/>
            <a:ext cx="2717800" cy="3244850"/>
            <a:chOff x="3143240" y="3488375"/>
            <a:chExt cx="3000396" cy="3313394"/>
          </a:xfrm>
        </p:grpSpPr>
        <p:grpSp>
          <p:nvGrpSpPr>
            <p:cNvPr id="120883" name="グループ化 608"/>
            <p:cNvGrpSpPr>
              <a:grpSpLocks/>
            </p:cNvGrpSpPr>
            <p:nvPr/>
          </p:nvGrpSpPr>
          <p:grpSpPr bwMode="auto">
            <a:xfrm>
              <a:off x="3143240" y="5627315"/>
              <a:ext cx="3000396" cy="1174454"/>
              <a:chOff x="4942838" y="5627315"/>
              <a:chExt cx="3000396" cy="1174454"/>
            </a:xfrm>
          </p:grpSpPr>
          <p:sp>
            <p:nvSpPr>
              <p:cNvPr id="120886" name="正方形/長方形 6"/>
              <p:cNvSpPr>
                <a:spLocks noChangeArrowheads="1"/>
              </p:cNvSpPr>
              <p:nvPr/>
            </p:nvSpPr>
            <p:spPr bwMode="auto">
              <a:xfrm>
                <a:off x="4942838" y="5627315"/>
                <a:ext cx="3000396" cy="1174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>
                    <a:solidFill>
                      <a:srgbClr val="000000"/>
                    </a:solidFill>
                    <a:latin typeface="Tahoma" panose="020B0604030504040204" pitchFamily="34" charset="0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mRNA &amp; Protein degradation</a:t>
                </a:r>
                <a:endParaRPr lang="ja-JP" altLang="en-US" sz="2400" b="1">
                  <a:solidFill>
                    <a:srgbClr val="000000"/>
                  </a:solidFill>
                  <a:latin typeface="Tahoma" panose="020B0604030504040204" pitchFamily="34" charset="0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33" name="角丸四角形 32"/>
              <p:cNvSpPr/>
              <p:nvPr/>
            </p:nvSpPr>
            <p:spPr>
              <a:xfrm>
                <a:off x="5021704" y="5642729"/>
                <a:ext cx="2861943" cy="846180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曲折矢印 29"/>
            <p:cNvSpPr/>
            <p:nvPr/>
          </p:nvSpPr>
          <p:spPr>
            <a:xfrm rot="5400000" flipV="1">
              <a:off x="4541549" y="4311905"/>
              <a:ext cx="1570783" cy="711543"/>
            </a:xfrm>
            <a:prstGeom prst="bentArrow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0885" name="正方形/長方形 6"/>
            <p:cNvSpPr>
              <a:spLocks noChangeArrowheads="1"/>
            </p:cNvSpPr>
            <p:nvPr/>
          </p:nvSpPr>
          <p:spPr bwMode="auto">
            <a:xfrm>
              <a:off x="3786182" y="3488375"/>
              <a:ext cx="2000264" cy="478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i="1">
                  <a:solidFill>
                    <a:srgbClr val="FF0000"/>
                  </a:solidFill>
                  <a:latin typeface="Tahoma" panose="020B0604030504040204" pitchFamily="34" charset="0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Severe stress</a:t>
              </a:r>
              <a:endParaRPr lang="ja-JP" altLang="en-US" sz="1600" b="1" i="1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9" name="円/楕円 8"/>
          <p:cNvSpPr/>
          <p:nvPr/>
        </p:nvSpPr>
        <p:spPr bwMode="auto">
          <a:xfrm>
            <a:off x="5724525" y="3716338"/>
            <a:ext cx="1036638" cy="3476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prstClr val="white"/>
              </a:solidFill>
            </a:endParaRPr>
          </a:p>
        </p:txBody>
      </p:sp>
      <p:grpSp>
        <p:nvGrpSpPr>
          <p:cNvPr id="120841" name="グループ化 595"/>
          <p:cNvGrpSpPr>
            <a:grpSpLocks/>
          </p:cNvGrpSpPr>
          <p:nvPr/>
        </p:nvGrpSpPr>
        <p:grpSpPr bwMode="auto">
          <a:xfrm>
            <a:off x="6113463" y="2552700"/>
            <a:ext cx="280987" cy="814388"/>
            <a:chOff x="4547833" y="2772101"/>
            <a:chExt cx="428173" cy="830269"/>
          </a:xfrm>
        </p:grpSpPr>
        <p:sp>
          <p:nvSpPr>
            <p:cNvPr id="25" name="山形 24"/>
            <p:cNvSpPr/>
            <p:nvPr/>
          </p:nvSpPr>
          <p:spPr>
            <a:xfrm rot="5400000">
              <a:off x="4695947" y="2735264"/>
              <a:ext cx="144043" cy="217715"/>
            </a:xfrm>
            <a:prstGeom prst="chevron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山形 25"/>
            <p:cNvSpPr/>
            <p:nvPr/>
          </p:nvSpPr>
          <p:spPr>
            <a:xfrm rot="5400000">
              <a:off x="4693527" y="2931899"/>
              <a:ext cx="144043" cy="212877"/>
            </a:xfrm>
            <a:prstGeom prst="chevron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山形 26"/>
            <p:cNvSpPr/>
            <p:nvPr/>
          </p:nvSpPr>
          <p:spPr>
            <a:xfrm rot="5400000">
              <a:off x="4692728" y="3107509"/>
              <a:ext cx="140805" cy="217715"/>
            </a:xfrm>
            <a:prstGeom prst="chevron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V 字形矢印 27"/>
            <p:cNvSpPr/>
            <p:nvPr/>
          </p:nvSpPr>
          <p:spPr>
            <a:xfrm rot="5400000">
              <a:off x="4620304" y="3246668"/>
              <a:ext cx="283231" cy="428173"/>
            </a:xfrm>
            <a:prstGeom prst="notchedRightArrow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20842" name="グループ化 238"/>
          <p:cNvGrpSpPr>
            <a:grpSpLocks/>
          </p:cNvGrpSpPr>
          <p:nvPr/>
        </p:nvGrpSpPr>
        <p:grpSpPr bwMode="auto">
          <a:xfrm>
            <a:off x="6908800" y="2719388"/>
            <a:ext cx="517525" cy="663575"/>
            <a:chOff x="4587911" y="2357430"/>
            <a:chExt cx="571421" cy="676427"/>
          </a:xfrm>
        </p:grpSpPr>
        <p:sp>
          <p:nvSpPr>
            <p:cNvPr id="23" name="円/楕円 22"/>
            <p:cNvSpPr/>
            <p:nvPr/>
          </p:nvSpPr>
          <p:spPr>
            <a:xfrm>
              <a:off x="4621215" y="2357430"/>
              <a:ext cx="501308" cy="500038"/>
            </a:xfrm>
            <a:prstGeom prst="ellipse">
              <a:avLst/>
            </a:prstGeom>
            <a:solidFill>
              <a:srgbClr val="CC9900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20878" name="正方形/長方形 6"/>
            <p:cNvSpPr>
              <a:spLocks noChangeArrowheads="1"/>
            </p:cNvSpPr>
            <p:nvPr/>
          </p:nvSpPr>
          <p:spPr bwMode="auto">
            <a:xfrm>
              <a:off x="4587911" y="2381254"/>
              <a:ext cx="571421" cy="652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="1">
                  <a:solidFill>
                    <a:srgbClr val="000000"/>
                  </a:solidFill>
                  <a:latin typeface="Tahoma" panose="020B0604030504040204" pitchFamily="34" charset="0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P</a:t>
              </a:r>
              <a:endParaRPr lang="ja-JP" altLang="en-US" sz="2400" b="1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22" name="右カーブ矢印 21"/>
          <p:cNvSpPr/>
          <p:nvPr/>
        </p:nvSpPr>
        <p:spPr bwMode="auto">
          <a:xfrm rot="8881388" flipV="1">
            <a:off x="7216775" y="2176463"/>
            <a:ext cx="323850" cy="560387"/>
          </a:xfrm>
          <a:prstGeom prst="curved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prstClr val="black"/>
              </a:solidFill>
            </a:endParaRPr>
          </a:p>
        </p:txBody>
      </p:sp>
      <p:sp>
        <p:nvSpPr>
          <p:cNvPr id="120844" name="正方形/長方形 6"/>
          <p:cNvSpPr>
            <a:spLocks noChangeArrowheads="1"/>
          </p:cNvSpPr>
          <p:nvPr/>
        </p:nvSpPr>
        <p:spPr bwMode="auto">
          <a:xfrm>
            <a:off x="323850" y="836613"/>
            <a:ext cx="2717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i="1" u="sng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Non-stress</a:t>
            </a:r>
            <a:endParaRPr lang="ja-JP" altLang="en-US" b="1" i="1" u="sng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0845" name="正方形/長方形 6"/>
          <p:cNvSpPr>
            <a:spLocks noChangeArrowheads="1"/>
          </p:cNvSpPr>
          <p:nvPr/>
        </p:nvSpPr>
        <p:spPr bwMode="auto">
          <a:xfrm>
            <a:off x="2195513" y="47625"/>
            <a:ext cx="6343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i="1" u="sng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Salinity (Osmotic) stress</a:t>
            </a:r>
            <a:endParaRPr lang="ja-JP" altLang="en-US" b="1" i="1" u="sng">
              <a:solidFill>
                <a:srgbClr val="000000"/>
              </a:solidFill>
              <a:latin typeface="Tahoma" panose="020B060403050404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4" name="曲折矢印 13"/>
          <p:cNvSpPr/>
          <p:nvPr/>
        </p:nvSpPr>
        <p:spPr bwMode="auto">
          <a:xfrm flipV="1">
            <a:off x="4427538" y="1628775"/>
            <a:ext cx="644525" cy="1728788"/>
          </a:xfrm>
          <a:prstGeom prst="ben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prstClr val="black"/>
              </a:solidFill>
            </a:endParaRPr>
          </a:p>
        </p:txBody>
      </p:sp>
      <p:sp>
        <p:nvSpPr>
          <p:cNvPr id="120847" name="正方形/長方形 6"/>
          <p:cNvSpPr>
            <a:spLocks noChangeArrowheads="1"/>
          </p:cNvSpPr>
          <p:nvPr/>
        </p:nvSpPr>
        <p:spPr bwMode="auto">
          <a:xfrm>
            <a:off x="3563938" y="908050"/>
            <a:ext cx="20113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i="1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Osmotic stress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i="1">
                <a:solidFill>
                  <a:srgbClr val="FF0000"/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signal</a:t>
            </a:r>
            <a:endParaRPr lang="ja-JP" altLang="en-US" sz="1600" b="1" i="1">
              <a:solidFill>
                <a:srgbClr val="FF0000"/>
              </a:solidFill>
              <a:latin typeface="Tahoma" panose="020B060403050404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6" name="直線コネクタ 15"/>
          <p:cNvCxnSpPr/>
          <p:nvPr/>
        </p:nvCxnSpPr>
        <p:spPr bwMode="auto">
          <a:xfrm rot="16200000" flipH="1">
            <a:off x="902494" y="3791744"/>
            <a:ext cx="4714875" cy="4763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849" name="図 523" descr="aqp stru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 b="22380"/>
          <a:stretch>
            <a:fillRect/>
          </a:stretch>
        </p:blipFill>
        <p:spPr bwMode="auto">
          <a:xfrm>
            <a:off x="5256213" y="765175"/>
            <a:ext cx="388778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0" name="図 524" descr="aqp stru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628775"/>
            <a:ext cx="3889375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1" name="図 527" descr="aqp struc2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57575"/>
            <a:ext cx="333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52" name="正方形/長方形 6"/>
          <p:cNvSpPr>
            <a:spLocks noChangeArrowheads="1"/>
          </p:cNvSpPr>
          <p:nvPr/>
        </p:nvSpPr>
        <p:spPr bwMode="auto">
          <a:xfrm>
            <a:off x="1763713" y="2060575"/>
            <a:ext cx="157003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C00000"/>
                </a:solidFill>
                <a:latin typeface="Tahoma" panose="020B060403050404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rPr>
              <a:t>PIP aquaporin</a:t>
            </a:r>
            <a:endParaRPr lang="ja-JP" altLang="en-US" sz="1600" b="1">
              <a:solidFill>
                <a:srgbClr val="C00000"/>
              </a:solidFill>
              <a:latin typeface="Tahoma" panose="020B0604030504040204" pitchFamily="34" charset="0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120853" name="グループ化 67"/>
          <p:cNvGrpSpPr>
            <a:grpSpLocks/>
          </p:cNvGrpSpPr>
          <p:nvPr/>
        </p:nvGrpSpPr>
        <p:grpSpPr bwMode="auto">
          <a:xfrm rot="8530201">
            <a:off x="6653213" y="2414588"/>
            <a:ext cx="323850" cy="323850"/>
            <a:chOff x="863588" y="728700"/>
            <a:chExt cx="514304" cy="504056"/>
          </a:xfrm>
        </p:grpSpPr>
        <p:cxnSp>
          <p:nvCxnSpPr>
            <p:cNvPr id="66" name="直線コネクタ 65"/>
            <p:cNvCxnSpPr/>
            <p:nvPr/>
          </p:nvCxnSpPr>
          <p:spPr>
            <a:xfrm rot="5400000">
              <a:off x="1126268" y="729698"/>
              <a:ext cx="0" cy="50422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rot="10800000">
              <a:off x="865806" y="744283"/>
              <a:ext cx="0" cy="5040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0854" name="テキスト ボックス 69"/>
          <p:cNvSpPr txBox="1">
            <a:spLocks noChangeArrowheads="1"/>
          </p:cNvSpPr>
          <p:nvPr/>
        </p:nvSpPr>
        <p:spPr bwMode="auto">
          <a:xfrm>
            <a:off x="6372225" y="2708275"/>
            <a:ext cx="568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00"/>
                </a:solidFill>
                <a:latin typeface="Arial" panose="020B0604020202020204" pitchFamily="34" charset="0"/>
              </a:rPr>
              <a:t>OA</a:t>
            </a:r>
          </a:p>
        </p:txBody>
      </p:sp>
      <p:grpSp>
        <p:nvGrpSpPr>
          <p:cNvPr id="120855" name="グループ化 71"/>
          <p:cNvGrpSpPr>
            <a:grpSpLocks/>
          </p:cNvGrpSpPr>
          <p:nvPr/>
        </p:nvGrpSpPr>
        <p:grpSpPr bwMode="auto">
          <a:xfrm>
            <a:off x="7759700" y="5013325"/>
            <a:ext cx="1384300" cy="400050"/>
            <a:chOff x="7956376" y="2242366"/>
            <a:chExt cx="1384679" cy="400110"/>
          </a:xfrm>
        </p:grpSpPr>
        <p:grpSp>
          <p:nvGrpSpPr>
            <p:cNvPr id="120871" name="グループ化 72"/>
            <p:cNvGrpSpPr>
              <a:grpSpLocks/>
            </p:cNvGrpSpPr>
            <p:nvPr/>
          </p:nvGrpSpPr>
          <p:grpSpPr bwMode="auto">
            <a:xfrm>
              <a:off x="7956376" y="2276872"/>
              <a:ext cx="324036" cy="324036"/>
              <a:chOff x="863588" y="728700"/>
              <a:chExt cx="514304" cy="504056"/>
            </a:xfrm>
          </p:grpSpPr>
          <p:cxnSp>
            <p:nvCxnSpPr>
              <p:cNvPr id="75" name="直線コネクタ 74"/>
              <p:cNvCxnSpPr/>
              <p:nvPr/>
            </p:nvCxnSpPr>
            <p:spPr>
              <a:xfrm rot="5400000">
                <a:off x="1125704" y="729247"/>
                <a:ext cx="0" cy="50406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 rot="10800000">
                <a:off x="863588" y="729360"/>
                <a:ext cx="0" cy="50384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0872" name="テキスト ボックス 73"/>
            <p:cNvSpPr txBox="1">
              <a:spLocks noChangeArrowheads="1"/>
            </p:cNvSpPr>
            <p:nvPr/>
          </p:nvSpPr>
          <p:spPr bwMode="auto">
            <a:xfrm>
              <a:off x="8316416" y="2242366"/>
              <a:ext cx="10246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MG132</a:t>
              </a:r>
            </a:p>
          </p:txBody>
        </p:sp>
      </p:grpSp>
      <p:grpSp>
        <p:nvGrpSpPr>
          <p:cNvPr id="120856" name="グループ化 86"/>
          <p:cNvGrpSpPr>
            <a:grpSpLocks/>
          </p:cNvGrpSpPr>
          <p:nvPr/>
        </p:nvGrpSpPr>
        <p:grpSpPr bwMode="auto">
          <a:xfrm>
            <a:off x="5114925" y="2403475"/>
            <a:ext cx="963613" cy="400050"/>
            <a:chOff x="5300233" y="2386382"/>
            <a:chExt cx="963955" cy="400110"/>
          </a:xfrm>
        </p:grpSpPr>
        <p:grpSp>
          <p:nvGrpSpPr>
            <p:cNvPr id="120867" name="グループ化 82"/>
            <p:cNvGrpSpPr>
              <a:grpSpLocks/>
            </p:cNvGrpSpPr>
            <p:nvPr/>
          </p:nvGrpSpPr>
          <p:grpSpPr bwMode="auto">
            <a:xfrm flipH="1">
              <a:off x="5940152" y="2420888"/>
              <a:ext cx="324036" cy="324036"/>
              <a:chOff x="863588" y="728700"/>
              <a:chExt cx="514305" cy="504056"/>
            </a:xfrm>
          </p:grpSpPr>
          <p:cxnSp>
            <p:nvCxnSpPr>
              <p:cNvPr id="85" name="直線コネクタ 84"/>
              <p:cNvCxnSpPr/>
              <p:nvPr/>
            </p:nvCxnSpPr>
            <p:spPr>
              <a:xfrm rot="5400000">
                <a:off x="1125725" y="729226"/>
                <a:ext cx="0" cy="50411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 rot="10800000">
                <a:off x="863588" y="729360"/>
                <a:ext cx="0" cy="50384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0868" name="テキスト ボックス 83"/>
            <p:cNvSpPr txBox="1">
              <a:spLocks noChangeArrowheads="1"/>
            </p:cNvSpPr>
            <p:nvPr/>
          </p:nvSpPr>
          <p:spPr bwMode="auto">
            <a:xfrm>
              <a:off x="5300233" y="2386382"/>
              <a:ext cx="6399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WM</a:t>
              </a:r>
            </a:p>
          </p:txBody>
        </p:sp>
      </p:grpSp>
      <p:grpSp>
        <p:nvGrpSpPr>
          <p:cNvPr id="120857" name="グループ化 87"/>
          <p:cNvGrpSpPr>
            <a:grpSpLocks/>
          </p:cNvGrpSpPr>
          <p:nvPr/>
        </p:nvGrpSpPr>
        <p:grpSpPr bwMode="auto">
          <a:xfrm>
            <a:off x="6875463" y="3357563"/>
            <a:ext cx="965200" cy="400050"/>
            <a:chOff x="5300233" y="2386382"/>
            <a:chExt cx="963955" cy="400110"/>
          </a:xfrm>
        </p:grpSpPr>
        <p:grpSp>
          <p:nvGrpSpPr>
            <p:cNvPr id="120863" name="グループ化 88"/>
            <p:cNvGrpSpPr>
              <a:grpSpLocks/>
            </p:cNvGrpSpPr>
            <p:nvPr/>
          </p:nvGrpSpPr>
          <p:grpSpPr bwMode="auto">
            <a:xfrm flipH="1">
              <a:off x="5940152" y="2420888"/>
              <a:ext cx="324036" cy="324036"/>
              <a:chOff x="863588" y="728700"/>
              <a:chExt cx="514305" cy="504056"/>
            </a:xfrm>
          </p:grpSpPr>
          <p:cxnSp>
            <p:nvCxnSpPr>
              <p:cNvPr id="91" name="直線コネクタ 90"/>
              <p:cNvCxnSpPr/>
              <p:nvPr/>
            </p:nvCxnSpPr>
            <p:spPr>
              <a:xfrm rot="5400000">
                <a:off x="1125294" y="729641"/>
                <a:ext cx="0" cy="5032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/>
              <p:cNvCxnSpPr/>
              <p:nvPr/>
            </p:nvCxnSpPr>
            <p:spPr>
              <a:xfrm rot="10800000">
                <a:off x="863588" y="729360"/>
                <a:ext cx="0" cy="50384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0864" name="テキスト ボックス 89"/>
            <p:cNvSpPr txBox="1">
              <a:spLocks noChangeArrowheads="1"/>
            </p:cNvSpPr>
            <p:nvPr/>
          </p:nvSpPr>
          <p:spPr bwMode="auto">
            <a:xfrm>
              <a:off x="5300233" y="2386382"/>
              <a:ext cx="6994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BFA</a:t>
              </a:r>
            </a:p>
          </p:txBody>
        </p:sp>
      </p:grpSp>
      <p:sp>
        <p:nvSpPr>
          <p:cNvPr id="120858" name="テキスト ボックス 94"/>
          <p:cNvSpPr txBox="1">
            <a:spLocks noChangeArrowheads="1"/>
          </p:cNvSpPr>
          <p:nvPr/>
        </p:nvSpPr>
        <p:spPr bwMode="auto">
          <a:xfrm>
            <a:off x="8174038" y="3213100"/>
            <a:ext cx="969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solidFill>
                  <a:srgbClr val="000000"/>
                </a:solidFill>
              </a:rPr>
              <a:t>（</a:t>
            </a:r>
            <a:r>
              <a:rPr lang="en-US" altLang="ja-JP" sz="2400" b="1">
                <a:solidFill>
                  <a:srgbClr val="000000"/>
                </a:solidFill>
              </a:rPr>
              <a:t>&lt;4h</a:t>
            </a:r>
            <a:r>
              <a:rPr lang="ja-JP" altLang="en-US" sz="2400" b="1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120859" name="テキスト ボックス 95"/>
          <p:cNvSpPr txBox="1">
            <a:spLocks noChangeArrowheads="1"/>
          </p:cNvSpPr>
          <p:nvPr/>
        </p:nvSpPr>
        <p:spPr bwMode="auto">
          <a:xfrm>
            <a:off x="6300788" y="5013325"/>
            <a:ext cx="969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solidFill>
                  <a:srgbClr val="000000"/>
                </a:solidFill>
              </a:rPr>
              <a:t>（</a:t>
            </a:r>
            <a:r>
              <a:rPr lang="en-US" altLang="ja-JP" sz="2400" b="1">
                <a:solidFill>
                  <a:srgbClr val="000000"/>
                </a:solidFill>
              </a:rPr>
              <a:t>&gt;4h</a:t>
            </a:r>
            <a:r>
              <a:rPr lang="ja-JP" altLang="en-US" sz="2400" b="1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120860" name="テキスト ボックス 97"/>
          <p:cNvSpPr txBox="1">
            <a:spLocks noChangeArrowheads="1"/>
          </p:cNvSpPr>
          <p:nvPr/>
        </p:nvSpPr>
        <p:spPr bwMode="auto">
          <a:xfrm rot="-2665779">
            <a:off x="3021013" y="4521200"/>
            <a:ext cx="225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>
                <a:solidFill>
                  <a:srgbClr val="000000"/>
                </a:solidFill>
              </a:rPr>
              <a:t>（</a:t>
            </a:r>
            <a:r>
              <a:rPr lang="en-US" altLang="ja-JP" sz="2000" b="1">
                <a:solidFill>
                  <a:srgbClr val="000000"/>
                </a:solidFill>
              </a:rPr>
              <a:t>&gt;200</a:t>
            </a:r>
            <a:r>
              <a:rPr lang="ja-JP" altLang="en-US" sz="2000" b="1">
                <a:solidFill>
                  <a:srgbClr val="000000"/>
                </a:solidFill>
              </a:rPr>
              <a:t>　</a:t>
            </a:r>
            <a:r>
              <a:rPr lang="en-US" altLang="ja-JP" sz="2000" b="1">
                <a:solidFill>
                  <a:srgbClr val="000000"/>
                </a:solidFill>
              </a:rPr>
              <a:t>mM NaCl</a:t>
            </a:r>
            <a:r>
              <a:rPr lang="ja-JP" altLang="en-US" sz="2000" b="1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120861" name="テキスト ボックス 88"/>
          <p:cNvSpPr txBox="1">
            <a:spLocks noChangeArrowheads="1"/>
          </p:cNvSpPr>
          <p:nvPr/>
        </p:nvSpPr>
        <p:spPr bwMode="auto">
          <a:xfrm>
            <a:off x="1116013" y="1700213"/>
            <a:ext cx="855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solidFill>
                  <a:srgbClr val="0070C0"/>
                </a:solidFill>
                <a:latin typeface="Arial" panose="020B0604020202020204" pitchFamily="34" charset="0"/>
              </a:rPr>
              <a:t>H</a:t>
            </a:r>
            <a:r>
              <a:rPr lang="en-US" altLang="ja-JP" sz="2800" b="1" baseline="-2500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2800" b="1">
                <a:solidFill>
                  <a:srgbClr val="0070C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20862" name="テキスト ボックス 1"/>
          <p:cNvSpPr txBox="1">
            <a:spLocks noChangeArrowheads="1"/>
          </p:cNvSpPr>
          <p:nvPr/>
        </p:nvSpPr>
        <p:spPr bwMode="auto">
          <a:xfrm>
            <a:off x="6007100" y="6429375"/>
            <a:ext cx="324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latin typeface="Times New Roman" panose="02020603050405020304" pitchFamily="18" charset="0"/>
              </a:rPr>
              <a:t>Proteasome</a:t>
            </a:r>
            <a:r>
              <a:rPr lang="ja-JP" altLang="en-US" sz="2000">
                <a:latin typeface="Times New Roman" panose="02020603050405020304" pitchFamily="18" charset="0"/>
              </a:rPr>
              <a:t>（プロテアソーム）</a:t>
            </a:r>
            <a:endParaRPr lang="ja-JP" altLang="en-US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テキスト ボックス 3"/>
          <p:cNvSpPr txBox="1">
            <a:spLocks noChangeArrowheads="1"/>
          </p:cNvSpPr>
          <p:nvPr/>
        </p:nvSpPr>
        <p:spPr bwMode="auto">
          <a:xfrm>
            <a:off x="468313" y="174625"/>
            <a:ext cx="8142287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通常 </a:t>
            </a:r>
            <a:r>
              <a:rPr lang="en-US" altLang="ja-JP" sz="240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(normal)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リン酸化・・・活性↑　（水吸収）</a:t>
            </a:r>
            <a:endParaRPr lang="en-US" altLang="ja-JP" sz="24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Phosphorylation: water transport activity </a:t>
            </a:r>
            <a:r>
              <a:rPr lang="ja-JP" altLang="en-US" sz="24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↑</a:t>
            </a:r>
            <a:endParaRPr lang="en-US" altLang="ja-JP" sz="24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塩</a:t>
            </a:r>
            <a:r>
              <a:rPr lang="en-US" altLang="ja-JP" sz="240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lang="ja-JP" altLang="en-US" sz="240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乾燥ストレス　脱水抑制が必要</a:t>
            </a:r>
            <a:endParaRPr lang="en-US" altLang="ja-JP" sz="240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Salt/drought stress   Required preventing dehydration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早い反応（分単位）　➡　脱リン酸化</a:t>
            </a:r>
            <a:endParaRPr lang="en-US" altLang="ja-JP" sz="24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Quick response (minutes): Dephosphorylation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やや早い反応（時間単位）　➡　細胞内輸送制御</a:t>
            </a:r>
            <a:endParaRPr lang="en-US" altLang="ja-JP" sz="24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Mid-speed response ( a few hours): Internalization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ゆっくりした反応（数時間～日）　➡　タンパク分解、発現抑制</a:t>
            </a:r>
            <a:endParaRPr lang="en-US" altLang="ja-JP" sz="24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Late response (hours to days): 	Protein degradation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				Expression repression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</p:txBody>
      </p:sp>
      <p:sp>
        <p:nvSpPr>
          <p:cNvPr id="121859" name="テキスト ボックス 2"/>
          <p:cNvSpPr txBox="1">
            <a:spLocks noChangeArrowheads="1"/>
          </p:cNvSpPr>
          <p:nvPr/>
        </p:nvSpPr>
        <p:spPr bwMode="auto">
          <a:xfrm>
            <a:off x="484188" y="5808663"/>
            <a:ext cx="8985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  <a:latin typeface="Arial" panose="020B0604020202020204" pitchFamily="34" charset="0"/>
              </a:rPr>
              <a:t>多様な仕組みによる柔軟かつ重要な制御</a:t>
            </a:r>
            <a:endParaRPr lang="en-US" altLang="ja-JP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Arial" panose="020B0604020202020204" pitchFamily="34" charset="0"/>
              </a:rPr>
              <a:t>Multi-system 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テキスト ボックス 3"/>
          <p:cNvSpPr txBox="1">
            <a:spLocks noChangeArrowheads="1"/>
          </p:cNvSpPr>
          <p:nvPr/>
        </p:nvSpPr>
        <p:spPr bwMode="auto">
          <a:xfrm>
            <a:off x="2159000" y="4875213"/>
            <a:ext cx="337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, but evaporation-dependence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</a:rPr>
              <a:t>  実は</a:t>
            </a:r>
            <a:r>
              <a:rPr lang="ja-JP" altLang="en-US" sz="1800">
                <a:solidFill>
                  <a:srgbClr val="FF0000"/>
                </a:solidFill>
              </a:rPr>
              <a:t>蒸散要求（湿度）に応答</a:t>
            </a:r>
          </a:p>
        </p:txBody>
      </p:sp>
      <p:sp>
        <p:nvSpPr>
          <p:cNvPr id="122883" name="テキスト ボックス 3"/>
          <p:cNvSpPr txBox="1">
            <a:spLocks noChangeArrowheads="1"/>
          </p:cNvSpPr>
          <p:nvPr/>
        </p:nvSpPr>
        <p:spPr bwMode="auto">
          <a:xfrm>
            <a:off x="1663700" y="4873625"/>
            <a:ext cx="608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light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81925" name="テキスト ボックス 2"/>
          <p:cNvSpPr txBox="1">
            <a:spLocks noChangeArrowheads="1"/>
          </p:cNvSpPr>
          <p:nvPr/>
        </p:nvSpPr>
        <p:spPr bwMode="auto">
          <a:xfrm>
            <a:off x="806555" y="294143"/>
            <a:ext cx="82423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800" dirty="0" smtClean="0">
                <a:latin typeface="+mj-ea"/>
                <a:ea typeface="+mj-ea"/>
              </a:rPr>
              <a:t>光環境</a:t>
            </a:r>
            <a:r>
              <a:rPr lang="ja-JP" altLang="en-US" sz="2800" dirty="0" smtClean="0">
                <a:latin typeface="+mj-ea"/>
                <a:ea typeface="+mj-ea"/>
              </a:rPr>
              <a:t>と</a:t>
            </a:r>
            <a:r>
              <a:rPr lang="ja-JP" altLang="en-US" sz="2800" dirty="0">
                <a:latin typeface="+mj-ea"/>
                <a:ea typeface="+mj-ea"/>
              </a:rPr>
              <a:t>イネ</a:t>
            </a:r>
            <a:r>
              <a:rPr lang="ja-JP" altLang="en-US" sz="2800" dirty="0" smtClean="0">
                <a:latin typeface="+mj-ea"/>
                <a:ea typeface="+mj-ea"/>
              </a:rPr>
              <a:t>根</a:t>
            </a:r>
            <a:r>
              <a:rPr lang="ja-JP" altLang="en-US" sz="2800" dirty="0" smtClean="0">
                <a:latin typeface="+mj-ea"/>
                <a:ea typeface="+mj-ea"/>
              </a:rPr>
              <a:t>の</a:t>
            </a:r>
            <a:r>
              <a:rPr lang="en-US" altLang="ja-JP" sz="2800" dirty="0" smtClean="0">
                <a:latin typeface="+mj-ea"/>
                <a:ea typeface="+mj-ea"/>
              </a:rPr>
              <a:t>PIP</a:t>
            </a:r>
            <a:r>
              <a:rPr lang="ja-JP" altLang="en-US" sz="2800" dirty="0" smtClean="0">
                <a:latin typeface="+mj-ea"/>
                <a:ea typeface="+mj-ea"/>
              </a:rPr>
              <a:t>アクアポリン　</a:t>
            </a:r>
            <a:endParaRPr lang="en-US" altLang="ja-JP" sz="2800" dirty="0" smtClean="0">
              <a:latin typeface="+mj-ea"/>
              <a:ea typeface="+mj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 smtClean="0">
                <a:latin typeface="+mj-ea"/>
                <a:ea typeface="+mj-ea"/>
              </a:rPr>
              <a:t>Light and </a:t>
            </a:r>
            <a:r>
              <a:rPr lang="en-US" altLang="ja-JP" sz="2800" dirty="0" smtClean="0"/>
              <a:t>Rice </a:t>
            </a:r>
            <a:r>
              <a:rPr lang="en-US" altLang="ja-JP" sz="2800" dirty="0" smtClean="0"/>
              <a:t>PIPs in roots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dirty="0" smtClean="0">
              <a:solidFill>
                <a:srgbClr val="00B050"/>
              </a:solidFill>
            </a:endParaRPr>
          </a:p>
        </p:txBody>
      </p:sp>
      <p:grpSp>
        <p:nvGrpSpPr>
          <p:cNvPr id="122885" name="グループ化 128"/>
          <p:cNvGrpSpPr>
            <a:grpSpLocks/>
          </p:cNvGrpSpPr>
          <p:nvPr/>
        </p:nvGrpSpPr>
        <p:grpSpPr bwMode="auto">
          <a:xfrm>
            <a:off x="188913" y="1776413"/>
            <a:ext cx="5132387" cy="2774950"/>
            <a:chOff x="249048" y="1143000"/>
            <a:chExt cx="5559615" cy="2774716"/>
          </a:xfrm>
        </p:grpSpPr>
        <p:sp>
          <p:nvSpPr>
            <p:cNvPr id="122894" name="Text Box 23"/>
            <p:cNvSpPr txBox="1">
              <a:spLocks noChangeArrowheads="1"/>
            </p:cNvSpPr>
            <p:nvPr/>
          </p:nvSpPr>
          <p:spPr bwMode="auto">
            <a:xfrm>
              <a:off x="3287713" y="1143000"/>
              <a:ext cx="25209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ja-JP" sz="1800">
                  <a:solidFill>
                    <a:srgbClr val="00B0F0"/>
                  </a:solidFill>
                  <a:ea typeface="HG丸ｺﾞｼｯｸM-PRO" panose="020F0600000000000000" pitchFamily="50" charset="-128"/>
                </a:rPr>
                <a:t>Humid (RH=90%)</a:t>
              </a:r>
            </a:p>
          </p:txBody>
        </p:sp>
        <p:grpSp>
          <p:nvGrpSpPr>
            <p:cNvPr id="122895" name="グループ化 74"/>
            <p:cNvGrpSpPr>
              <a:grpSpLocks/>
            </p:cNvGrpSpPr>
            <p:nvPr/>
          </p:nvGrpSpPr>
          <p:grpSpPr bwMode="auto">
            <a:xfrm>
              <a:off x="2877947" y="1292225"/>
              <a:ext cx="2652903" cy="2611239"/>
              <a:chOff x="2877240" y="1292226"/>
              <a:chExt cx="2653610" cy="2611239"/>
            </a:xfrm>
          </p:grpSpPr>
          <p:pic>
            <p:nvPicPr>
              <p:cNvPr id="122955" name="Picture 3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9138" y="1363663"/>
                <a:ext cx="2271712" cy="2447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56" name="Rectangle 32"/>
              <p:cNvSpPr>
                <a:spLocks noChangeArrowheads="1"/>
              </p:cNvSpPr>
              <p:nvPr/>
            </p:nvSpPr>
            <p:spPr bwMode="auto">
              <a:xfrm>
                <a:off x="3608387" y="2437276"/>
                <a:ext cx="341312" cy="276999"/>
              </a:xfrm>
              <a:prstGeom prst="rect">
                <a:avLst/>
              </a:prstGeom>
              <a:solidFill>
                <a:srgbClr val="969696">
                  <a:alpha val="4705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57" name="Text Box 34"/>
              <p:cNvSpPr txBox="1">
                <a:spLocks noChangeArrowheads="1"/>
              </p:cNvSpPr>
              <p:nvPr/>
            </p:nvSpPr>
            <p:spPr bwMode="auto">
              <a:xfrm>
                <a:off x="3546476" y="3595688"/>
                <a:ext cx="18716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ja-JP" sz="1000">
                    <a:solidFill>
                      <a:srgbClr val="000000"/>
                    </a:solidFill>
                  </a:rPr>
                  <a:t>-11     0       2        4       6        8</a:t>
                </a:r>
              </a:p>
            </p:txBody>
          </p:sp>
          <p:sp>
            <p:nvSpPr>
              <p:cNvPr id="122958" name="Text Box 38"/>
              <p:cNvSpPr txBox="1">
                <a:spLocks noChangeArrowheads="1"/>
              </p:cNvSpPr>
              <p:nvPr/>
            </p:nvSpPr>
            <p:spPr bwMode="auto">
              <a:xfrm rot="-5400000">
                <a:off x="1831181" y="2338285"/>
                <a:ext cx="2592388" cy="500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ja-JP" sz="1200">
                    <a:solidFill>
                      <a:srgbClr val="000000"/>
                    </a:solidFill>
                  </a:rPr>
                  <a:t>mRNA amounts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ja-JP" sz="1200">
                    <a:solidFill>
                      <a:srgbClr val="000000"/>
                    </a:solidFill>
                  </a:rPr>
                  <a:t> (x 10</a:t>
                </a:r>
                <a:r>
                  <a:rPr lang="en-US" altLang="ja-JP" sz="1200" baseline="30000">
                    <a:solidFill>
                      <a:srgbClr val="000000"/>
                    </a:solidFill>
                  </a:rPr>
                  <a:t>6</a:t>
                </a:r>
                <a:r>
                  <a:rPr lang="en-US" altLang="ja-JP" sz="1200">
                    <a:solidFill>
                      <a:srgbClr val="000000"/>
                    </a:solidFill>
                  </a:rPr>
                  <a:t> copies / 1μg total RNA)</a:t>
                </a:r>
              </a:p>
            </p:txBody>
          </p:sp>
        </p:grpSp>
        <p:grpSp>
          <p:nvGrpSpPr>
            <p:cNvPr id="122896" name="グループ化 96"/>
            <p:cNvGrpSpPr>
              <a:grpSpLocks/>
            </p:cNvGrpSpPr>
            <p:nvPr/>
          </p:nvGrpSpPr>
          <p:grpSpPr bwMode="auto">
            <a:xfrm>
              <a:off x="249048" y="1150937"/>
              <a:ext cx="2676774" cy="2766779"/>
              <a:chOff x="248991" y="1150938"/>
              <a:chExt cx="2676831" cy="2766817"/>
            </a:xfrm>
          </p:grpSpPr>
          <p:sp>
            <p:nvSpPr>
              <p:cNvPr id="122899" name="Text Box 36"/>
              <p:cNvSpPr txBox="1">
                <a:spLocks noChangeArrowheads="1"/>
              </p:cNvSpPr>
              <p:nvPr/>
            </p:nvSpPr>
            <p:spPr bwMode="auto">
              <a:xfrm>
                <a:off x="554097" y="1150938"/>
                <a:ext cx="237172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ja-JP" sz="1800">
                    <a:solidFill>
                      <a:srgbClr val="996633"/>
                    </a:solidFill>
                    <a:ea typeface="HG丸ｺﾞｼｯｸM-PRO" panose="020F0600000000000000" pitchFamily="50" charset="-128"/>
                  </a:rPr>
                  <a:t>Dry (RH=40</a:t>
                </a:r>
                <a:r>
                  <a:rPr lang="ja-JP" altLang="en-US" sz="1800">
                    <a:solidFill>
                      <a:srgbClr val="996633"/>
                    </a:solidFill>
                    <a:ea typeface="HG丸ｺﾞｼｯｸM-PRO" panose="020F0600000000000000" pitchFamily="50" charset="-128"/>
                  </a:rPr>
                  <a:t>～</a:t>
                </a:r>
                <a:r>
                  <a:rPr lang="en-US" altLang="ja-JP" sz="1800">
                    <a:solidFill>
                      <a:srgbClr val="996633"/>
                    </a:solidFill>
                    <a:ea typeface="HG丸ｺﾞｼｯｸM-PRO" panose="020F0600000000000000" pitchFamily="50" charset="-128"/>
                  </a:rPr>
                  <a:t>50%)</a:t>
                </a:r>
              </a:p>
            </p:txBody>
          </p:sp>
          <p:grpSp>
            <p:nvGrpSpPr>
              <p:cNvPr id="122900" name="グループ化 73"/>
              <p:cNvGrpSpPr>
                <a:grpSpLocks/>
              </p:cNvGrpSpPr>
              <p:nvPr/>
            </p:nvGrpSpPr>
            <p:grpSpPr bwMode="auto">
              <a:xfrm>
                <a:off x="918061" y="2459995"/>
                <a:ext cx="1871201" cy="1457760"/>
                <a:chOff x="917575" y="2459995"/>
                <a:chExt cx="1871663" cy="1457762"/>
              </a:xfrm>
            </p:grpSpPr>
            <p:sp>
              <p:nvSpPr>
                <p:cNvPr id="122953" name="Rectangle 33"/>
                <p:cNvSpPr>
                  <a:spLocks noChangeArrowheads="1"/>
                </p:cNvSpPr>
                <p:nvPr/>
              </p:nvSpPr>
              <p:spPr bwMode="auto">
                <a:xfrm>
                  <a:off x="989014" y="2459995"/>
                  <a:ext cx="341312" cy="276999"/>
                </a:xfrm>
                <a:prstGeom prst="rect">
                  <a:avLst/>
                </a:prstGeom>
                <a:solidFill>
                  <a:srgbClr val="969696">
                    <a:alpha val="47058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295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917575" y="3609975"/>
                  <a:ext cx="1871663" cy="3077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0800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ja-JP" sz="1000">
                      <a:solidFill>
                        <a:srgbClr val="000000"/>
                      </a:solidFill>
                    </a:rPr>
                    <a:t>-11     0       2        4       6        8</a:t>
                  </a:r>
                </a:p>
              </p:txBody>
            </p:sp>
          </p:grpSp>
          <p:sp>
            <p:nvSpPr>
              <p:cNvPr id="122901" name="Text Box 37"/>
              <p:cNvSpPr txBox="1">
                <a:spLocks noChangeArrowheads="1"/>
              </p:cNvSpPr>
              <p:nvPr/>
            </p:nvSpPr>
            <p:spPr bwMode="auto">
              <a:xfrm rot="-5400000">
                <a:off x="-797125" y="2217736"/>
                <a:ext cx="2592380" cy="500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ja-JP" sz="1200">
                    <a:solidFill>
                      <a:srgbClr val="000000"/>
                    </a:solidFill>
                  </a:rPr>
                  <a:t>mRNA amounts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ja-JP" sz="1200">
                    <a:solidFill>
                      <a:srgbClr val="000000"/>
                    </a:solidFill>
                  </a:rPr>
                  <a:t> (x 10</a:t>
                </a:r>
                <a:r>
                  <a:rPr lang="en-US" altLang="ja-JP" sz="1200" baseline="30000">
                    <a:solidFill>
                      <a:srgbClr val="000000"/>
                    </a:solidFill>
                  </a:rPr>
                  <a:t>6</a:t>
                </a:r>
                <a:r>
                  <a:rPr lang="en-US" altLang="ja-JP" sz="1200">
                    <a:solidFill>
                      <a:srgbClr val="000000"/>
                    </a:solidFill>
                  </a:rPr>
                  <a:t> copies / 1μg total RNA)</a:t>
                </a:r>
              </a:p>
            </p:txBody>
          </p:sp>
          <p:sp>
            <p:nvSpPr>
              <p:cNvPr id="122902" name="Rectangle 77"/>
              <p:cNvSpPr>
                <a:spLocks noChangeArrowheads="1"/>
              </p:cNvSpPr>
              <p:nvPr/>
            </p:nvSpPr>
            <p:spPr bwMode="auto">
              <a:xfrm>
                <a:off x="1000593" y="1616077"/>
                <a:ext cx="1795024" cy="1992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03" name="Rectangle 78"/>
              <p:cNvSpPr>
                <a:spLocks noChangeArrowheads="1"/>
              </p:cNvSpPr>
              <p:nvPr/>
            </p:nvSpPr>
            <p:spPr bwMode="auto">
              <a:xfrm>
                <a:off x="1000593" y="1616077"/>
                <a:ext cx="1795024" cy="1992310"/>
              </a:xfrm>
              <a:prstGeom prst="rect">
                <a:avLst/>
              </a:prstGeom>
              <a:noFill/>
              <a:ln w="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04" name="Line 79"/>
              <p:cNvSpPr>
                <a:spLocks noChangeShapeType="1"/>
              </p:cNvSpPr>
              <p:nvPr/>
            </p:nvSpPr>
            <p:spPr bwMode="auto">
              <a:xfrm>
                <a:off x="1000593" y="1616077"/>
                <a:ext cx="1587" cy="19923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05" name="Line 80"/>
              <p:cNvSpPr>
                <a:spLocks noChangeShapeType="1"/>
              </p:cNvSpPr>
              <p:nvPr/>
            </p:nvSpPr>
            <p:spPr bwMode="auto">
              <a:xfrm>
                <a:off x="1000593" y="3608388"/>
                <a:ext cx="36504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06" name="Line 81"/>
              <p:cNvSpPr>
                <a:spLocks noChangeShapeType="1"/>
              </p:cNvSpPr>
              <p:nvPr/>
            </p:nvSpPr>
            <p:spPr bwMode="auto">
              <a:xfrm>
                <a:off x="1000593" y="3279776"/>
                <a:ext cx="36504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07" name="Line 82"/>
              <p:cNvSpPr>
                <a:spLocks noChangeShapeType="1"/>
              </p:cNvSpPr>
              <p:nvPr/>
            </p:nvSpPr>
            <p:spPr bwMode="auto">
              <a:xfrm>
                <a:off x="1000593" y="2944813"/>
                <a:ext cx="36504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08" name="Line 83"/>
              <p:cNvSpPr>
                <a:spLocks noChangeShapeType="1"/>
              </p:cNvSpPr>
              <p:nvPr/>
            </p:nvSpPr>
            <p:spPr bwMode="auto">
              <a:xfrm>
                <a:off x="1000593" y="2616201"/>
                <a:ext cx="36504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09" name="Line 84"/>
              <p:cNvSpPr>
                <a:spLocks noChangeShapeType="1"/>
              </p:cNvSpPr>
              <p:nvPr/>
            </p:nvSpPr>
            <p:spPr bwMode="auto">
              <a:xfrm>
                <a:off x="1000593" y="2279652"/>
                <a:ext cx="36504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10" name="Line 85"/>
              <p:cNvSpPr>
                <a:spLocks noChangeShapeType="1"/>
              </p:cNvSpPr>
              <p:nvPr/>
            </p:nvSpPr>
            <p:spPr bwMode="auto">
              <a:xfrm>
                <a:off x="1000593" y="1951039"/>
                <a:ext cx="36504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11" name="Line 86"/>
              <p:cNvSpPr>
                <a:spLocks noChangeShapeType="1"/>
              </p:cNvSpPr>
              <p:nvPr/>
            </p:nvSpPr>
            <p:spPr bwMode="auto">
              <a:xfrm>
                <a:off x="1000593" y="1616077"/>
                <a:ext cx="36504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12" name="Line 87"/>
              <p:cNvSpPr>
                <a:spLocks noChangeShapeType="1"/>
              </p:cNvSpPr>
              <p:nvPr/>
            </p:nvSpPr>
            <p:spPr bwMode="auto">
              <a:xfrm>
                <a:off x="1000593" y="3608388"/>
                <a:ext cx="1795024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13" name="Line 88"/>
              <p:cNvSpPr>
                <a:spLocks noChangeShapeType="1"/>
              </p:cNvSpPr>
              <p:nvPr/>
            </p:nvSpPr>
            <p:spPr bwMode="auto">
              <a:xfrm flipV="1">
                <a:off x="1000593" y="3579813"/>
                <a:ext cx="1587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14" name="Line 89"/>
              <p:cNvSpPr>
                <a:spLocks noChangeShapeType="1"/>
              </p:cNvSpPr>
              <p:nvPr/>
            </p:nvSpPr>
            <p:spPr bwMode="auto">
              <a:xfrm flipV="1">
                <a:off x="1160891" y="3579813"/>
                <a:ext cx="1587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15" name="Line 90"/>
              <p:cNvSpPr>
                <a:spLocks noChangeShapeType="1"/>
              </p:cNvSpPr>
              <p:nvPr/>
            </p:nvSpPr>
            <p:spPr bwMode="auto">
              <a:xfrm flipV="1">
                <a:off x="1329125" y="3579813"/>
                <a:ext cx="1587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16" name="Line 91"/>
              <p:cNvSpPr>
                <a:spLocks noChangeShapeType="1"/>
              </p:cNvSpPr>
              <p:nvPr/>
            </p:nvSpPr>
            <p:spPr bwMode="auto">
              <a:xfrm flipV="1">
                <a:off x="1489424" y="3579813"/>
                <a:ext cx="1587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17" name="Line 92"/>
              <p:cNvSpPr>
                <a:spLocks noChangeShapeType="1"/>
              </p:cNvSpPr>
              <p:nvPr/>
            </p:nvSpPr>
            <p:spPr bwMode="auto">
              <a:xfrm flipV="1">
                <a:off x="1651309" y="3579813"/>
                <a:ext cx="1587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18" name="Line 93"/>
              <p:cNvSpPr>
                <a:spLocks noChangeShapeType="1"/>
              </p:cNvSpPr>
              <p:nvPr/>
            </p:nvSpPr>
            <p:spPr bwMode="auto">
              <a:xfrm flipV="1">
                <a:off x="1817956" y="3579813"/>
                <a:ext cx="1587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19" name="Line 94"/>
              <p:cNvSpPr>
                <a:spLocks noChangeShapeType="1"/>
              </p:cNvSpPr>
              <p:nvPr/>
            </p:nvSpPr>
            <p:spPr bwMode="auto">
              <a:xfrm flipV="1">
                <a:off x="1978254" y="3579813"/>
                <a:ext cx="1587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20" name="Line 95"/>
              <p:cNvSpPr>
                <a:spLocks noChangeShapeType="1"/>
              </p:cNvSpPr>
              <p:nvPr/>
            </p:nvSpPr>
            <p:spPr bwMode="auto">
              <a:xfrm flipV="1">
                <a:off x="2146488" y="3579813"/>
                <a:ext cx="1587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21" name="Line 96"/>
              <p:cNvSpPr>
                <a:spLocks noChangeShapeType="1"/>
              </p:cNvSpPr>
              <p:nvPr/>
            </p:nvSpPr>
            <p:spPr bwMode="auto">
              <a:xfrm flipV="1">
                <a:off x="2306786" y="3579813"/>
                <a:ext cx="1587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22" name="Line 97"/>
              <p:cNvSpPr>
                <a:spLocks noChangeShapeType="1"/>
              </p:cNvSpPr>
              <p:nvPr/>
            </p:nvSpPr>
            <p:spPr bwMode="auto">
              <a:xfrm flipV="1">
                <a:off x="2468672" y="3579813"/>
                <a:ext cx="1587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23" name="Line 98"/>
              <p:cNvSpPr>
                <a:spLocks noChangeShapeType="1"/>
              </p:cNvSpPr>
              <p:nvPr/>
            </p:nvSpPr>
            <p:spPr bwMode="auto">
              <a:xfrm flipV="1">
                <a:off x="2635318" y="3579813"/>
                <a:ext cx="1587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24" name="Line 99"/>
              <p:cNvSpPr>
                <a:spLocks noChangeShapeType="1"/>
              </p:cNvSpPr>
              <p:nvPr/>
            </p:nvSpPr>
            <p:spPr bwMode="auto">
              <a:xfrm flipV="1">
                <a:off x="2795617" y="3579813"/>
                <a:ext cx="1587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25" name="Freeform 100"/>
              <p:cNvSpPr>
                <a:spLocks/>
              </p:cNvSpPr>
              <p:nvPr/>
            </p:nvSpPr>
            <p:spPr bwMode="auto">
              <a:xfrm>
                <a:off x="1000593" y="2630489"/>
                <a:ext cx="1634725" cy="620712"/>
              </a:xfrm>
              <a:custGeom>
                <a:avLst/>
                <a:gdLst>
                  <a:gd name="T0" fmla="*/ 0 w 224"/>
                  <a:gd name="T1" fmla="*/ 2147483646 h 85"/>
                  <a:gd name="T2" fmla="*/ 2147483646 w 224"/>
                  <a:gd name="T3" fmla="*/ 2147483646 h 85"/>
                  <a:gd name="T4" fmla="*/ 2147483646 w 224"/>
                  <a:gd name="T5" fmla="*/ 2147483646 h 85"/>
                  <a:gd name="T6" fmla="*/ 2147483646 w 224"/>
                  <a:gd name="T7" fmla="*/ 0 h 85"/>
                  <a:gd name="T8" fmla="*/ 2147483646 w 224"/>
                  <a:gd name="T9" fmla="*/ 2147483646 h 85"/>
                  <a:gd name="T10" fmla="*/ 2147483646 w 224"/>
                  <a:gd name="T11" fmla="*/ 2147483646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85"/>
                  <a:gd name="T20" fmla="*/ 224 w 224"/>
                  <a:gd name="T21" fmla="*/ 85 h 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85">
                    <a:moveTo>
                      <a:pt x="0" y="85"/>
                    </a:moveTo>
                    <a:lnTo>
                      <a:pt x="45" y="70"/>
                    </a:lnTo>
                    <a:lnTo>
                      <a:pt x="67" y="41"/>
                    </a:lnTo>
                    <a:lnTo>
                      <a:pt x="89" y="0"/>
                    </a:lnTo>
                    <a:lnTo>
                      <a:pt x="134" y="41"/>
                    </a:lnTo>
                    <a:lnTo>
                      <a:pt x="224" y="77"/>
                    </a:lnTo>
                  </a:path>
                </a:pathLst>
              </a:cu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26" name="Freeform 101"/>
              <p:cNvSpPr>
                <a:spLocks/>
              </p:cNvSpPr>
              <p:nvPr/>
            </p:nvSpPr>
            <p:spPr bwMode="auto">
              <a:xfrm>
                <a:off x="1000593" y="1782765"/>
                <a:ext cx="1634725" cy="1782761"/>
              </a:xfrm>
              <a:custGeom>
                <a:avLst/>
                <a:gdLst>
                  <a:gd name="T0" fmla="*/ 0 w 224"/>
                  <a:gd name="T1" fmla="*/ 2147483646 h 244"/>
                  <a:gd name="T2" fmla="*/ 2147483646 w 224"/>
                  <a:gd name="T3" fmla="*/ 2147483646 h 244"/>
                  <a:gd name="T4" fmla="*/ 2147483646 w 224"/>
                  <a:gd name="T5" fmla="*/ 2147483646 h 244"/>
                  <a:gd name="T6" fmla="*/ 2147483646 w 224"/>
                  <a:gd name="T7" fmla="*/ 0 h 244"/>
                  <a:gd name="T8" fmla="*/ 2147483646 w 224"/>
                  <a:gd name="T9" fmla="*/ 2147483646 h 244"/>
                  <a:gd name="T10" fmla="*/ 2147483646 w 224"/>
                  <a:gd name="T11" fmla="*/ 2147483646 h 2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244"/>
                  <a:gd name="T20" fmla="*/ 224 w 224"/>
                  <a:gd name="T21" fmla="*/ 244 h 2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244">
                    <a:moveTo>
                      <a:pt x="0" y="244"/>
                    </a:moveTo>
                    <a:lnTo>
                      <a:pt x="45" y="227"/>
                    </a:lnTo>
                    <a:lnTo>
                      <a:pt x="67" y="129"/>
                    </a:lnTo>
                    <a:lnTo>
                      <a:pt x="89" y="0"/>
                    </a:lnTo>
                    <a:lnTo>
                      <a:pt x="134" y="205"/>
                    </a:lnTo>
                    <a:lnTo>
                      <a:pt x="224" y="220"/>
                    </a:lnTo>
                  </a:path>
                </a:pathLst>
              </a:cu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27" name="Oval 102"/>
              <p:cNvSpPr>
                <a:spLocks noChangeArrowheads="1"/>
              </p:cNvSpPr>
              <p:nvPr/>
            </p:nvSpPr>
            <p:spPr bwMode="auto">
              <a:xfrm>
                <a:off x="972025" y="3222626"/>
                <a:ext cx="50788" cy="50800"/>
              </a:xfrm>
              <a:prstGeom prst="ellipse">
                <a:avLst/>
              </a:prstGeom>
              <a:solidFill>
                <a:srgbClr val="FFFFFF"/>
              </a:solidFill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28" name="Oval 103"/>
              <p:cNvSpPr>
                <a:spLocks noChangeArrowheads="1"/>
              </p:cNvSpPr>
              <p:nvPr/>
            </p:nvSpPr>
            <p:spPr bwMode="auto">
              <a:xfrm>
                <a:off x="1300557" y="3113088"/>
                <a:ext cx="50788" cy="50800"/>
              </a:xfrm>
              <a:prstGeom prst="ellipse">
                <a:avLst/>
              </a:prstGeom>
              <a:solidFill>
                <a:srgbClr val="FFFFFF"/>
              </a:solidFill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29" name="Oval 104"/>
              <p:cNvSpPr>
                <a:spLocks noChangeArrowheads="1"/>
              </p:cNvSpPr>
              <p:nvPr/>
            </p:nvSpPr>
            <p:spPr bwMode="auto">
              <a:xfrm>
                <a:off x="1460856" y="2900363"/>
                <a:ext cx="50788" cy="50800"/>
              </a:xfrm>
              <a:prstGeom prst="ellipse">
                <a:avLst/>
              </a:prstGeom>
              <a:solidFill>
                <a:srgbClr val="FFFFFF"/>
              </a:solidFill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30" name="Oval 105"/>
              <p:cNvSpPr>
                <a:spLocks noChangeArrowheads="1"/>
              </p:cNvSpPr>
              <p:nvPr/>
            </p:nvSpPr>
            <p:spPr bwMode="auto">
              <a:xfrm>
                <a:off x="1621154" y="2601914"/>
                <a:ext cx="50788" cy="50800"/>
              </a:xfrm>
              <a:prstGeom prst="ellipse">
                <a:avLst/>
              </a:prstGeom>
              <a:solidFill>
                <a:srgbClr val="FFFFFF"/>
              </a:solidFill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31" name="Oval 106"/>
              <p:cNvSpPr>
                <a:spLocks noChangeArrowheads="1"/>
              </p:cNvSpPr>
              <p:nvPr/>
            </p:nvSpPr>
            <p:spPr bwMode="auto">
              <a:xfrm>
                <a:off x="1949686" y="2900363"/>
                <a:ext cx="50788" cy="50800"/>
              </a:xfrm>
              <a:prstGeom prst="ellipse">
                <a:avLst/>
              </a:prstGeom>
              <a:solidFill>
                <a:srgbClr val="FFFFFF"/>
              </a:solidFill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32" name="Oval 107"/>
              <p:cNvSpPr>
                <a:spLocks noChangeArrowheads="1"/>
              </p:cNvSpPr>
              <p:nvPr/>
            </p:nvSpPr>
            <p:spPr bwMode="auto">
              <a:xfrm>
                <a:off x="2606750" y="3163888"/>
                <a:ext cx="50788" cy="50800"/>
              </a:xfrm>
              <a:prstGeom prst="ellipse">
                <a:avLst/>
              </a:prstGeom>
              <a:solidFill>
                <a:srgbClr val="FFFFFF"/>
              </a:solidFill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33" name="Oval 108"/>
              <p:cNvSpPr>
                <a:spLocks noChangeArrowheads="1"/>
              </p:cNvSpPr>
              <p:nvPr/>
            </p:nvSpPr>
            <p:spPr bwMode="auto">
              <a:xfrm>
                <a:off x="972025" y="3535363"/>
                <a:ext cx="50788" cy="52387"/>
              </a:xfrm>
              <a:prstGeom prst="ellipse">
                <a:avLst/>
              </a:prstGeom>
              <a:solidFill>
                <a:srgbClr val="000000"/>
              </a:solidFill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34" name="Oval 109"/>
              <p:cNvSpPr>
                <a:spLocks noChangeArrowheads="1"/>
              </p:cNvSpPr>
              <p:nvPr/>
            </p:nvSpPr>
            <p:spPr bwMode="auto">
              <a:xfrm>
                <a:off x="1300557" y="3411538"/>
                <a:ext cx="50788" cy="50800"/>
              </a:xfrm>
              <a:prstGeom prst="ellipse">
                <a:avLst/>
              </a:prstGeom>
              <a:solidFill>
                <a:srgbClr val="000000"/>
              </a:solidFill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35" name="Oval 110"/>
              <p:cNvSpPr>
                <a:spLocks noChangeArrowheads="1"/>
              </p:cNvSpPr>
              <p:nvPr/>
            </p:nvSpPr>
            <p:spPr bwMode="auto">
              <a:xfrm>
                <a:off x="1460856" y="2695576"/>
                <a:ext cx="50788" cy="52387"/>
              </a:xfrm>
              <a:prstGeom prst="ellipse">
                <a:avLst/>
              </a:prstGeom>
              <a:solidFill>
                <a:srgbClr val="000000"/>
              </a:solidFill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36" name="Oval 111"/>
              <p:cNvSpPr>
                <a:spLocks noChangeArrowheads="1"/>
              </p:cNvSpPr>
              <p:nvPr/>
            </p:nvSpPr>
            <p:spPr bwMode="auto">
              <a:xfrm>
                <a:off x="1621154" y="1754190"/>
                <a:ext cx="50788" cy="50800"/>
              </a:xfrm>
              <a:prstGeom prst="ellipse">
                <a:avLst/>
              </a:prstGeom>
              <a:solidFill>
                <a:srgbClr val="000000"/>
              </a:solidFill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37" name="Oval 112"/>
              <p:cNvSpPr>
                <a:spLocks noChangeArrowheads="1"/>
              </p:cNvSpPr>
              <p:nvPr/>
            </p:nvSpPr>
            <p:spPr bwMode="auto">
              <a:xfrm>
                <a:off x="1949686" y="3251201"/>
                <a:ext cx="50788" cy="50800"/>
              </a:xfrm>
              <a:prstGeom prst="ellipse">
                <a:avLst/>
              </a:prstGeom>
              <a:solidFill>
                <a:srgbClr val="000000"/>
              </a:solidFill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38" name="Oval 113"/>
              <p:cNvSpPr>
                <a:spLocks noChangeArrowheads="1"/>
              </p:cNvSpPr>
              <p:nvPr/>
            </p:nvSpPr>
            <p:spPr bwMode="auto">
              <a:xfrm>
                <a:off x="2606750" y="3360738"/>
                <a:ext cx="50788" cy="50800"/>
              </a:xfrm>
              <a:prstGeom prst="ellipse">
                <a:avLst/>
              </a:prstGeom>
              <a:solidFill>
                <a:srgbClr val="000000"/>
              </a:solidFill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39" name="Rectangle 114"/>
              <p:cNvSpPr>
                <a:spLocks noChangeArrowheads="1"/>
              </p:cNvSpPr>
              <p:nvPr/>
            </p:nvSpPr>
            <p:spPr bwMode="auto">
              <a:xfrm>
                <a:off x="826013" y="3529013"/>
                <a:ext cx="69465" cy="138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ja-JP" sz="900">
                    <a:solidFill>
                      <a:srgbClr val="000000"/>
                    </a:solidFill>
                    <a:latin typeface="Arial Unicode MS" panose="020B0604020202020204" pitchFamily="50" charset="-128"/>
                  </a:rPr>
                  <a:t>0</a:t>
                </a:r>
                <a:endParaRPr lang="ja-JP" altLang="ja-JP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40" name="Rectangle 115"/>
              <p:cNvSpPr>
                <a:spLocks noChangeArrowheads="1"/>
              </p:cNvSpPr>
              <p:nvPr/>
            </p:nvSpPr>
            <p:spPr bwMode="auto">
              <a:xfrm>
                <a:off x="826013" y="3200401"/>
                <a:ext cx="69465" cy="138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ja-JP" sz="900">
                    <a:solidFill>
                      <a:srgbClr val="000000"/>
                    </a:solidFill>
                    <a:latin typeface="Arial Unicode MS" panose="020B0604020202020204" pitchFamily="50" charset="-128"/>
                  </a:rPr>
                  <a:t>2</a:t>
                </a:r>
                <a:endParaRPr lang="ja-JP" altLang="ja-JP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41" name="Rectangle 116"/>
              <p:cNvSpPr>
                <a:spLocks noChangeArrowheads="1"/>
              </p:cNvSpPr>
              <p:nvPr/>
            </p:nvSpPr>
            <p:spPr bwMode="auto">
              <a:xfrm>
                <a:off x="826013" y="2863850"/>
                <a:ext cx="69465" cy="138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ja-JP" sz="900">
                    <a:solidFill>
                      <a:srgbClr val="000000"/>
                    </a:solidFill>
                    <a:latin typeface="Arial Unicode MS" panose="020B0604020202020204" pitchFamily="50" charset="-128"/>
                  </a:rPr>
                  <a:t>4</a:t>
                </a:r>
                <a:endParaRPr lang="ja-JP" altLang="ja-JP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42" name="Rectangle 117"/>
              <p:cNvSpPr>
                <a:spLocks noChangeArrowheads="1"/>
              </p:cNvSpPr>
              <p:nvPr/>
            </p:nvSpPr>
            <p:spPr bwMode="auto">
              <a:xfrm>
                <a:off x="826013" y="2535239"/>
                <a:ext cx="69465" cy="138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ja-JP" sz="900">
                    <a:solidFill>
                      <a:srgbClr val="000000"/>
                    </a:solidFill>
                    <a:latin typeface="Arial Unicode MS" panose="020B0604020202020204" pitchFamily="50" charset="-128"/>
                  </a:rPr>
                  <a:t>6</a:t>
                </a:r>
                <a:endParaRPr lang="ja-JP" altLang="ja-JP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43" name="Rectangle 118"/>
              <p:cNvSpPr>
                <a:spLocks noChangeArrowheads="1"/>
              </p:cNvSpPr>
              <p:nvPr/>
            </p:nvSpPr>
            <p:spPr bwMode="auto">
              <a:xfrm>
                <a:off x="826013" y="2200277"/>
                <a:ext cx="69465" cy="138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ja-JP" sz="900">
                    <a:solidFill>
                      <a:srgbClr val="000000"/>
                    </a:solidFill>
                    <a:latin typeface="Arial Unicode MS" panose="020B0604020202020204" pitchFamily="50" charset="-128"/>
                  </a:rPr>
                  <a:t>8</a:t>
                </a:r>
                <a:endParaRPr lang="ja-JP" altLang="ja-JP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44" name="Rectangle 119"/>
              <p:cNvSpPr>
                <a:spLocks noChangeArrowheads="1"/>
              </p:cNvSpPr>
              <p:nvPr/>
            </p:nvSpPr>
            <p:spPr bwMode="auto">
              <a:xfrm>
                <a:off x="767288" y="1871665"/>
                <a:ext cx="138930" cy="138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ja-JP" sz="900">
                    <a:solidFill>
                      <a:srgbClr val="000000"/>
                    </a:solidFill>
                    <a:latin typeface="Arial Unicode MS" panose="020B0604020202020204" pitchFamily="50" charset="-128"/>
                  </a:rPr>
                  <a:t>10</a:t>
                </a:r>
                <a:endParaRPr lang="ja-JP" altLang="ja-JP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45" name="Rectangle 120"/>
              <p:cNvSpPr>
                <a:spLocks noChangeArrowheads="1"/>
              </p:cNvSpPr>
              <p:nvPr/>
            </p:nvSpPr>
            <p:spPr bwMode="auto">
              <a:xfrm>
                <a:off x="767288" y="1535115"/>
                <a:ext cx="138930" cy="138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ja-JP" sz="900">
                    <a:solidFill>
                      <a:srgbClr val="000000"/>
                    </a:solidFill>
                    <a:latin typeface="Arial Unicode MS" panose="020B0604020202020204" pitchFamily="50" charset="-128"/>
                  </a:rPr>
                  <a:t>12</a:t>
                </a:r>
                <a:endParaRPr lang="ja-JP" altLang="ja-JP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46" name="Rectangle 121"/>
              <p:cNvSpPr>
                <a:spLocks noChangeArrowheads="1"/>
              </p:cNvSpPr>
              <p:nvPr/>
            </p:nvSpPr>
            <p:spPr bwMode="auto">
              <a:xfrm>
                <a:off x="1994125" y="1695452"/>
                <a:ext cx="714200" cy="33655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47" name="Line 122"/>
              <p:cNvSpPr>
                <a:spLocks noChangeShapeType="1"/>
              </p:cNvSpPr>
              <p:nvPr/>
            </p:nvSpPr>
            <p:spPr bwMode="auto">
              <a:xfrm>
                <a:off x="2030629" y="1782765"/>
                <a:ext cx="203150" cy="158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48" name="Oval 123"/>
              <p:cNvSpPr>
                <a:spLocks noChangeArrowheads="1"/>
              </p:cNvSpPr>
              <p:nvPr/>
            </p:nvSpPr>
            <p:spPr bwMode="auto">
              <a:xfrm>
                <a:off x="2103636" y="1754190"/>
                <a:ext cx="50788" cy="50800"/>
              </a:xfrm>
              <a:prstGeom prst="ellipse">
                <a:avLst/>
              </a:prstGeom>
              <a:solidFill>
                <a:srgbClr val="FFFFFF"/>
              </a:solidFill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49" name="Rectangle 124"/>
              <p:cNvSpPr>
                <a:spLocks noChangeArrowheads="1"/>
              </p:cNvSpPr>
              <p:nvPr/>
            </p:nvSpPr>
            <p:spPr bwMode="auto">
              <a:xfrm>
                <a:off x="2263933" y="1717677"/>
                <a:ext cx="479308" cy="123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ja-JP" sz="800" i="1">
                    <a:solidFill>
                      <a:srgbClr val="000000"/>
                    </a:solidFill>
                    <a:latin typeface="Arial Unicode MS" panose="020B0604020202020204" pitchFamily="50" charset="-128"/>
                  </a:rPr>
                  <a:t>OsPIP2;1</a:t>
                </a:r>
                <a:endParaRPr lang="ja-JP" altLang="ja-JP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50" name="Line 125"/>
              <p:cNvSpPr>
                <a:spLocks noChangeShapeType="1"/>
              </p:cNvSpPr>
              <p:nvPr/>
            </p:nvSpPr>
            <p:spPr bwMode="auto">
              <a:xfrm>
                <a:off x="2030629" y="1951039"/>
                <a:ext cx="203150" cy="1587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951" name="Oval 126"/>
              <p:cNvSpPr>
                <a:spLocks noChangeArrowheads="1"/>
              </p:cNvSpPr>
              <p:nvPr/>
            </p:nvSpPr>
            <p:spPr bwMode="auto">
              <a:xfrm>
                <a:off x="2103636" y="1922464"/>
                <a:ext cx="50788" cy="50800"/>
              </a:xfrm>
              <a:prstGeom prst="ellipse">
                <a:avLst/>
              </a:prstGeom>
              <a:solidFill>
                <a:srgbClr val="000000"/>
              </a:solidFill>
              <a:ln w="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52" name="Rectangle 127"/>
              <p:cNvSpPr>
                <a:spLocks noChangeArrowheads="1"/>
              </p:cNvSpPr>
              <p:nvPr/>
            </p:nvSpPr>
            <p:spPr bwMode="auto">
              <a:xfrm>
                <a:off x="2263933" y="1885952"/>
                <a:ext cx="479308" cy="123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ja-JP" sz="800" i="1">
                    <a:solidFill>
                      <a:srgbClr val="000000"/>
                    </a:solidFill>
                    <a:latin typeface="Arial Unicode MS" panose="020B0604020202020204" pitchFamily="50" charset="-128"/>
                  </a:rPr>
                  <a:t>OsPIP2;5</a:t>
                </a:r>
                <a:endParaRPr lang="ja-JP" altLang="ja-JP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7" name="正方形/長方形 126"/>
            <p:cNvSpPr/>
            <p:nvPr/>
          </p:nvSpPr>
          <p:spPr>
            <a:xfrm>
              <a:off x="1306630" y="2471625"/>
              <a:ext cx="1494373" cy="2508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3949726" y="2441465"/>
              <a:ext cx="1468578" cy="26667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30" name="右中かっこ 129"/>
          <p:cNvSpPr/>
          <p:nvPr/>
        </p:nvSpPr>
        <p:spPr>
          <a:xfrm rot="5400000">
            <a:off x="1742281" y="3998119"/>
            <a:ext cx="328613" cy="13112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22887" name="テキスト ボックス 2"/>
          <p:cNvSpPr txBox="1">
            <a:spLocks noChangeArrowheads="1"/>
          </p:cNvSpPr>
          <p:nvPr/>
        </p:nvSpPr>
        <p:spPr bwMode="auto">
          <a:xfrm>
            <a:off x="725556" y="5965457"/>
            <a:ext cx="163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</a:rPr>
              <a:t>(Dr. </a:t>
            </a:r>
            <a:r>
              <a:rPr lang="en-US" altLang="ja-JP" sz="2400" dirty="0" err="1">
                <a:solidFill>
                  <a:srgbClr val="000000"/>
                </a:solidFill>
              </a:rPr>
              <a:t>Murai</a:t>
            </a:r>
            <a:r>
              <a:rPr lang="en-US" altLang="ja-JP" sz="2400" dirty="0">
                <a:solidFill>
                  <a:srgbClr val="000000"/>
                </a:solidFill>
              </a:rPr>
              <a:t>)</a:t>
            </a:r>
          </a:p>
        </p:txBody>
      </p:sp>
      <p:grpSp>
        <p:nvGrpSpPr>
          <p:cNvPr id="122888" name="グループ化 3"/>
          <p:cNvGrpSpPr>
            <a:grpSpLocks/>
          </p:cNvGrpSpPr>
          <p:nvPr/>
        </p:nvGrpSpPr>
        <p:grpSpPr bwMode="auto">
          <a:xfrm>
            <a:off x="5541963" y="1428750"/>
            <a:ext cx="3511550" cy="4524375"/>
            <a:chOff x="5631635" y="1544500"/>
            <a:chExt cx="5311775" cy="4524255"/>
          </a:xfrm>
        </p:grpSpPr>
        <p:sp>
          <p:nvSpPr>
            <p:cNvPr id="122889" name="正方形/長方形 2"/>
            <p:cNvSpPr>
              <a:spLocks noChangeArrowheads="1"/>
            </p:cNvSpPr>
            <p:nvPr/>
          </p:nvSpPr>
          <p:spPr bwMode="auto">
            <a:xfrm>
              <a:off x="5631635" y="1544500"/>
              <a:ext cx="5311775" cy="4524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Times New Roman" panose="02020603050405020304" pitchFamily="18" charset="0"/>
                </a:rPr>
                <a:t>Light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ja-JP" sz="24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Times New Roman" panose="02020603050405020304" pitchFamily="18" charset="0"/>
                </a:rPr>
                <a:t>Stomatal opening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ja-JP" sz="24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Times New Roman" panose="02020603050405020304" pitchFamily="18" charset="0"/>
                </a:rPr>
                <a:t>Transpiration</a:t>
              </a:r>
              <a:r>
                <a:rPr lang="ja-JP" altLang="en-US" sz="2400">
                  <a:latin typeface="Times New Roman" panose="02020603050405020304" pitchFamily="18" charset="0"/>
                </a:rPr>
                <a:t>　↑</a:t>
              </a:r>
              <a:endParaRPr lang="en-US" altLang="ja-JP" sz="24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ja-JP" sz="24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Times New Roman" panose="02020603050405020304" pitchFamily="18" charset="0"/>
                </a:rPr>
                <a:t>Need much water-uptake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ja-JP" sz="24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Times New Roman" panose="02020603050405020304" pitchFamily="18" charset="0"/>
                </a:rPr>
                <a:t>PIP</a:t>
              </a:r>
              <a:r>
                <a:rPr lang="ja-JP" altLang="en-US" sz="2400">
                  <a:latin typeface="Times New Roman" panose="02020603050405020304" pitchFamily="18" charset="0"/>
                </a:rPr>
                <a:t> </a:t>
              </a:r>
              <a:r>
                <a:rPr lang="en-US" altLang="ja-JP" sz="2400">
                  <a:latin typeface="Times New Roman" panose="02020603050405020304" pitchFamily="18" charset="0"/>
                </a:rPr>
                <a:t>expression in roots </a:t>
              </a:r>
              <a:r>
                <a:rPr lang="ja-JP" altLang="en-US" sz="2400">
                  <a:latin typeface="Times New Roman" panose="02020603050405020304" pitchFamily="18" charset="0"/>
                </a:rPr>
                <a:t>　↑</a:t>
              </a:r>
              <a:endParaRPr lang="en-US" altLang="ja-JP" sz="24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ja-JP" sz="24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latin typeface="Times New Roman" panose="02020603050405020304" pitchFamily="18" charset="0"/>
                </a:rPr>
                <a:t>(hormonal regulation ?)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8" name="下矢印 97"/>
            <p:cNvSpPr/>
            <p:nvPr/>
          </p:nvSpPr>
          <p:spPr>
            <a:xfrm>
              <a:off x="5782919" y="2115985"/>
              <a:ext cx="429842" cy="1698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9" name="下矢印 98"/>
            <p:cNvSpPr/>
            <p:nvPr/>
          </p:nvSpPr>
          <p:spPr>
            <a:xfrm>
              <a:off x="5794926" y="2857328"/>
              <a:ext cx="432242" cy="1714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0" name="下矢印 99"/>
            <p:cNvSpPr/>
            <p:nvPr/>
          </p:nvSpPr>
          <p:spPr>
            <a:xfrm>
              <a:off x="5794926" y="3525647"/>
              <a:ext cx="432242" cy="1714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1" name="下矢印 100"/>
            <p:cNvSpPr/>
            <p:nvPr/>
          </p:nvSpPr>
          <p:spPr>
            <a:xfrm>
              <a:off x="5794926" y="4224129"/>
              <a:ext cx="432242" cy="1698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テキスト ボックス 6"/>
          <p:cNvSpPr txBox="1">
            <a:spLocks noChangeArrowheads="1"/>
          </p:cNvSpPr>
          <p:nvPr/>
        </p:nvSpPr>
        <p:spPr bwMode="auto">
          <a:xfrm>
            <a:off x="6335713" y="4613275"/>
            <a:ext cx="237648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Submergence </a:t>
            </a:r>
            <a:r>
              <a:rPr lang="ja-JP" altLang="en-US" sz="1800">
                <a:solidFill>
                  <a:srgbClr val="000000"/>
                </a:solidFill>
              </a:rPr>
              <a:t>（冠水）</a:t>
            </a:r>
            <a:endParaRPr lang="en-US" altLang="ja-JP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TIP expression </a:t>
            </a:r>
            <a:r>
              <a:rPr lang="ja-JP" altLang="en-US" sz="1800">
                <a:solidFill>
                  <a:srgbClr val="000000"/>
                </a:solidFill>
              </a:rPr>
              <a:t>↑</a:t>
            </a:r>
            <a:endParaRPr lang="en-US" altLang="ja-JP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Vacuolar elongation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Cell elongation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Internode</a:t>
            </a:r>
            <a:r>
              <a:rPr lang="ja-JP" altLang="en-US" sz="1800">
                <a:solidFill>
                  <a:srgbClr val="000000"/>
                </a:solidFill>
              </a:rPr>
              <a:t>　</a:t>
            </a:r>
            <a:r>
              <a:rPr lang="en-US" altLang="ja-JP" sz="1800">
                <a:solidFill>
                  <a:srgbClr val="000000"/>
                </a:solidFill>
              </a:rPr>
              <a:t>elongation</a:t>
            </a:r>
            <a:br>
              <a:rPr lang="en-US" altLang="ja-JP" sz="1800">
                <a:solidFill>
                  <a:srgbClr val="000000"/>
                </a:solidFill>
              </a:rPr>
            </a:br>
            <a:r>
              <a:rPr lang="en-US" altLang="ja-JP" sz="1800">
                <a:solidFill>
                  <a:srgbClr val="000000"/>
                </a:solidFill>
              </a:rPr>
              <a:t> </a:t>
            </a:r>
            <a:r>
              <a:rPr lang="ja-JP" altLang="en-US" sz="1800">
                <a:solidFill>
                  <a:srgbClr val="000000"/>
                </a:solidFill>
              </a:rPr>
              <a:t>（節間伸長）</a:t>
            </a:r>
            <a:endParaRPr lang="en-US" altLang="ja-JP" sz="1800">
              <a:solidFill>
                <a:srgbClr val="000000"/>
              </a:solidFill>
            </a:endParaRPr>
          </a:p>
        </p:txBody>
      </p:sp>
      <p:grpSp>
        <p:nvGrpSpPr>
          <p:cNvPr id="124931" name="グループ化 133"/>
          <p:cNvGrpSpPr>
            <a:grpSpLocks/>
          </p:cNvGrpSpPr>
          <p:nvPr/>
        </p:nvGrpSpPr>
        <p:grpSpPr bwMode="auto">
          <a:xfrm>
            <a:off x="6335713" y="687388"/>
            <a:ext cx="2081212" cy="3937000"/>
            <a:chOff x="6724154" y="3030510"/>
            <a:chExt cx="2045199" cy="3938403"/>
          </a:xfrm>
        </p:grpSpPr>
        <p:pic>
          <p:nvPicPr>
            <p:cNvPr id="124952" name="Picture 1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54" y="3100650"/>
              <a:ext cx="1882775" cy="217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4953" name="グループ化 131"/>
            <p:cNvGrpSpPr>
              <a:grpSpLocks/>
            </p:cNvGrpSpPr>
            <p:nvPr/>
          </p:nvGrpSpPr>
          <p:grpSpPr bwMode="auto">
            <a:xfrm>
              <a:off x="6747436" y="3030510"/>
              <a:ext cx="2021917" cy="3938403"/>
              <a:chOff x="6747436" y="3030510"/>
              <a:chExt cx="2021917" cy="3938403"/>
            </a:xfrm>
          </p:grpSpPr>
          <p:sp>
            <p:nvSpPr>
              <p:cNvPr id="124954" name="テキスト ボックス 171"/>
              <p:cNvSpPr txBox="1">
                <a:spLocks noChangeArrowheads="1"/>
              </p:cNvSpPr>
              <p:nvPr/>
            </p:nvSpPr>
            <p:spPr bwMode="auto">
              <a:xfrm>
                <a:off x="6886575" y="4052888"/>
                <a:ext cx="220663" cy="9604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ts val="15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800" b="1">
                    <a:solidFill>
                      <a:srgbClr val="000000"/>
                    </a:solidFill>
                    <a:latin typeface="ＭＳ Ｐゴシック" panose="020B0600070205080204" pitchFamily="50" charset="-128"/>
                  </a:rPr>
                  <a:t>2.0</a:t>
                </a:r>
              </a:p>
              <a:p>
                <a:pPr eaLnBrk="1" hangingPunct="1">
                  <a:lnSpc>
                    <a:spcPts val="15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800" b="1">
                    <a:solidFill>
                      <a:srgbClr val="000000"/>
                    </a:solidFill>
                    <a:latin typeface="ＭＳ Ｐゴシック" panose="020B0600070205080204" pitchFamily="50" charset="-128"/>
                  </a:rPr>
                  <a:t>1.5</a:t>
                </a:r>
              </a:p>
              <a:p>
                <a:pPr eaLnBrk="1" hangingPunct="1">
                  <a:lnSpc>
                    <a:spcPts val="15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800" b="1">
                    <a:solidFill>
                      <a:srgbClr val="000000"/>
                    </a:solidFill>
                    <a:latin typeface="ＭＳ Ｐゴシック" panose="020B0600070205080204" pitchFamily="50" charset="-128"/>
                  </a:rPr>
                  <a:t>1.0</a:t>
                </a:r>
              </a:p>
              <a:p>
                <a:pPr eaLnBrk="1" hangingPunct="1">
                  <a:lnSpc>
                    <a:spcPts val="15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800" b="1">
                    <a:solidFill>
                      <a:srgbClr val="000000"/>
                    </a:solidFill>
                    <a:latin typeface="ＭＳ Ｐゴシック" panose="020B0600070205080204" pitchFamily="50" charset="-128"/>
                  </a:rPr>
                  <a:t>0.5</a:t>
                </a:r>
              </a:p>
              <a:p>
                <a:pPr eaLnBrk="1" hangingPunct="1">
                  <a:lnSpc>
                    <a:spcPts val="15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800" b="1">
                    <a:solidFill>
                      <a:srgbClr val="000000"/>
                    </a:solidFill>
                    <a:latin typeface="ＭＳ Ｐゴシック" panose="020B0600070205080204" pitchFamily="50" charset="-128"/>
                  </a:rPr>
                  <a:t>  0</a:t>
                </a:r>
                <a:endParaRPr lang="ja-JP" altLang="en-US" sz="800" b="1">
                  <a:solidFill>
                    <a:srgbClr val="000000"/>
                  </a:solidFill>
                  <a:latin typeface="ＭＳ Ｐゴシック" panose="020B0600070205080204" pitchFamily="50" charset="-128"/>
                </a:endParaRPr>
              </a:p>
            </p:txBody>
          </p:sp>
          <p:grpSp>
            <p:nvGrpSpPr>
              <p:cNvPr id="124955" name="グループ化 214"/>
              <p:cNvGrpSpPr>
                <a:grpSpLocks/>
              </p:cNvGrpSpPr>
              <p:nvPr/>
            </p:nvGrpSpPr>
            <p:grpSpPr bwMode="auto">
              <a:xfrm>
                <a:off x="6747436" y="3030510"/>
                <a:ext cx="2021917" cy="3938403"/>
                <a:chOff x="6747416" y="3030690"/>
                <a:chExt cx="2021182" cy="3937903"/>
              </a:xfrm>
            </p:grpSpPr>
            <p:sp>
              <p:nvSpPr>
                <p:cNvPr id="212" name="正方形/長方形 211"/>
                <p:cNvSpPr/>
                <p:nvPr/>
              </p:nvSpPr>
              <p:spPr bwMode="auto">
                <a:xfrm>
                  <a:off x="6788080" y="3030690"/>
                  <a:ext cx="218325" cy="1714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4957" name="テキスト ボックス 41"/>
                <p:cNvSpPr txBox="1">
                  <a:spLocks noChangeArrowheads="1"/>
                </p:cNvSpPr>
                <p:nvPr/>
              </p:nvSpPr>
              <p:spPr bwMode="auto">
                <a:xfrm>
                  <a:off x="6747416" y="5799125"/>
                  <a:ext cx="2021182" cy="11694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400">
                      <a:solidFill>
                        <a:srgbClr val="000000"/>
                      </a:solidFill>
                    </a:rPr>
                    <a:t>Submergence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ja-JP" altLang="en-US" sz="1400">
                      <a:solidFill>
                        <a:srgbClr val="000000"/>
                      </a:solidFill>
                    </a:rPr>
                    <a:t>　　</a:t>
                  </a:r>
                  <a:r>
                    <a:rPr lang="en-US" altLang="ja-JP" sz="1400">
                      <a:solidFill>
                        <a:srgbClr val="000000"/>
                      </a:solidFill>
                    </a:rPr>
                    <a:t>N:non</a:t>
                  </a:r>
                  <a:r>
                    <a:rPr lang="ja-JP" altLang="en-US" sz="1400">
                      <a:solidFill>
                        <a:srgbClr val="000000"/>
                      </a:solidFill>
                    </a:rPr>
                    <a:t>　無冠水</a:t>
                  </a:r>
                  <a:endParaRPr lang="en-US" altLang="ja-JP" sz="1400">
                    <a:solidFill>
                      <a:srgbClr val="000000"/>
                    </a:solidFill>
                  </a:endParaRP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ja-JP" altLang="en-US" sz="1400">
                      <a:solidFill>
                        <a:srgbClr val="000000"/>
                      </a:solidFill>
                    </a:rPr>
                    <a:t>　　</a:t>
                  </a:r>
                  <a:r>
                    <a:rPr lang="en-US" altLang="ja-JP" sz="1400">
                      <a:solidFill>
                        <a:srgbClr val="000000"/>
                      </a:solidFill>
                    </a:rPr>
                    <a:t>H:Half</a:t>
                  </a:r>
                  <a:r>
                    <a:rPr lang="ja-JP" altLang="en-US" sz="1400">
                      <a:solidFill>
                        <a:srgbClr val="000000"/>
                      </a:solidFill>
                    </a:rPr>
                    <a:t>　半冠水</a:t>
                  </a:r>
                  <a:endParaRPr lang="en-US" altLang="ja-JP" sz="1400">
                    <a:solidFill>
                      <a:srgbClr val="000000"/>
                    </a:solidFill>
                  </a:endParaRP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ja-JP" altLang="en-US" sz="1400">
                      <a:solidFill>
                        <a:srgbClr val="000000"/>
                      </a:solidFill>
                    </a:rPr>
                    <a:t>　　</a:t>
                  </a:r>
                  <a:r>
                    <a:rPr lang="en-US" altLang="ja-JP" sz="1400">
                      <a:solidFill>
                        <a:srgbClr val="000000"/>
                      </a:solidFill>
                    </a:rPr>
                    <a:t>A</a:t>
                  </a:r>
                  <a:r>
                    <a:rPr lang="ja-JP" altLang="en-US" sz="1400">
                      <a:solidFill>
                        <a:srgbClr val="000000"/>
                      </a:solidFill>
                    </a:rPr>
                    <a:t>：</a:t>
                  </a:r>
                  <a:r>
                    <a:rPr lang="en-US" altLang="ja-JP" sz="1400">
                      <a:solidFill>
                        <a:srgbClr val="000000"/>
                      </a:solidFill>
                    </a:rPr>
                    <a:t>all </a:t>
                  </a:r>
                  <a:r>
                    <a:rPr lang="ja-JP" altLang="en-US" sz="1400">
                      <a:solidFill>
                        <a:srgbClr val="000000"/>
                      </a:solidFill>
                    </a:rPr>
                    <a:t>全冠水</a:t>
                  </a:r>
                  <a:endParaRPr lang="en-US" altLang="ja-JP" sz="1400">
                    <a:solidFill>
                      <a:srgbClr val="000000"/>
                    </a:solidFill>
                  </a:endParaRP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ja-JP" sz="1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3" name="Rectangle 96"/>
                <p:cNvSpPr>
                  <a:spLocks noChangeArrowheads="1"/>
                </p:cNvSpPr>
                <p:nvPr/>
              </p:nvSpPr>
              <p:spPr bwMode="auto">
                <a:xfrm rot="16200000">
                  <a:off x="6043696" y="4048215"/>
                  <a:ext cx="1627561" cy="14191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74295" tIns="8890" rIns="74295" bIns="8890"/>
                <a:lstStyle/>
                <a:p>
                  <a:pPr algn="ctr" eaLnBrk="1" hangingPunct="1">
                    <a:lnSpc>
                      <a:spcPts val="600"/>
                    </a:lnSpc>
                    <a:defRPr/>
                  </a:pPr>
                  <a:r>
                    <a:rPr lang="en-US" altLang="ja-JP" sz="1050" dirty="0">
                      <a:solidFill>
                        <a:srgbClr val="000000"/>
                      </a:solidFill>
                      <a:latin typeface="ＭＳ Ｐゴシック"/>
                      <a:ea typeface="ＭＳ Ｐゴシック"/>
                    </a:rPr>
                    <a:t>Relative protein amount</a:t>
                  </a:r>
                  <a:endParaRPr lang="ja-JP" altLang="ja-JP" dirty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04" name="テキスト ボックス 203"/>
                <p:cNvSpPr txBox="1"/>
                <p:nvPr/>
              </p:nvSpPr>
              <p:spPr bwMode="auto">
                <a:xfrm>
                  <a:off x="7227849" y="5512521"/>
                  <a:ext cx="1295914" cy="1603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tIns="0" bIns="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altLang="ja-JP" sz="1050" dirty="0">
                      <a:solidFill>
                        <a:srgbClr val="000000"/>
                      </a:solidFill>
                      <a:latin typeface="ＭＳ Ｐゴシック"/>
                      <a:ea typeface="ＭＳ Ｐゴシック"/>
                    </a:rPr>
                    <a:t>1</a:t>
                  </a:r>
                  <a:r>
                    <a:rPr lang="ja-JP" altLang="en-US" sz="1050" dirty="0">
                      <a:solidFill>
                        <a:srgbClr val="000000"/>
                      </a:solidFill>
                      <a:latin typeface="ＭＳ Ｐゴシック"/>
                      <a:ea typeface="ＭＳ Ｐゴシック"/>
                    </a:rPr>
                    <a:t> </a:t>
                  </a:r>
                  <a:r>
                    <a:rPr lang="en-US" altLang="ja-JP" sz="1050" dirty="0">
                      <a:solidFill>
                        <a:srgbClr val="000000"/>
                      </a:solidFill>
                      <a:latin typeface="ＭＳ Ｐゴシック"/>
                      <a:ea typeface="ＭＳ Ｐゴシック"/>
                    </a:rPr>
                    <a:t>day</a:t>
                  </a:r>
                  <a:r>
                    <a:rPr lang="ja-JP" altLang="en-US" sz="1050" dirty="0">
                      <a:solidFill>
                        <a:srgbClr val="000000"/>
                      </a:solidFill>
                      <a:latin typeface="ＭＳ Ｐゴシック"/>
                      <a:ea typeface="ＭＳ Ｐゴシック"/>
                    </a:rPr>
                    <a:t>　　　　　</a:t>
                  </a:r>
                  <a:r>
                    <a:rPr lang="en-US" altLang="ja-JP" sz="1050" dirty="0">
                      <a:solidFill>
                        <a:srgbClr val="000000"/>
                      </a:solidFill>
                      <a:latin typeface="ＭＳ Ｐゴシック"/>
                      <a:ea typeface="ＭＳ Ｐゴシック"/>
                    </a:rPr>
                    <a:t>3 days</a:t>
                  </a:r>
                  <a:endParaRPr lang="ja-JP" altLang="en-US" sz="1050" dirty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05" name="テキスト ボックス 204"/>
                <p:cNvSpPr txBox="1"/>
                <p:nvPr/>
              </p:nvSpPr>
              <p:spPr bwMode="auto">
                <a:xfrm>
                  <a:off x="7038843" y="4924140"/>
                  <a:ext cx="1538956" cy="53279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vert="wordArtVertRtl" lIns="0" tIns="0" rIns="36000" bIns="0">
                  <a:spAutoFit/>
                </a:bodyPr>
                <a:lstStyle/>
                <a:p>
                  <a:pPr eaLnBrk="1" hangingPunct="1">
                    <a:lnSpc>
                      <a:spcPts val="1800"/>
                    </a:lnSpc>
                    <a:defRPr/>
                  </a:pPr>
                  <a:r>
                    <a:rPr lang="ja-JP" altLang="en-US" sz="1100" dirty="0">
                      <a:solidFill>
                        <a:srgbClr val="000000"/>
                      </a:solidFill>
                      <a:latin typeface="ＭＳ Ｐゴシック"/>
                      <a:ea typeface="ＭＳ Ｐゴシック"/>
                    </a:rPr>
                    <a:t> </a:t>
                  </a:r>
                  <a:r>
                    <a:rPr lang="en-US" altLang="ja-JP" sz="1100" dirty="0">
                      <a:solidFill>
                        <a:srgbClr val="000000"/>
                      </a:solidFill>
                      <a:latin typeface="ＭＳ Ｐゴシック"/>
                      <a:ea typeface="ＭＳ Ｐゴシック"/>
                    </a:rPr>
                    <a:t>A</a:t>
                  </a:r>
                </a:p>
                <a:p>
                  <a:pPr eaLnBrk="1" hangingPunct="1">
                    <a:lnSpc>
                      <a:spcPts val="1800"/>
                    </a:lnSpc>
                    <a:defRPr/>
                  </a:pPr>
                  <a:r>
                    <a:rPr lang="en-US" altLang="ja-JP" sz="1100" dirty="0">
                      <a:solidFill>
                        <a:srgbClr val="000000"/>
                      </a:solidFill>
                      <a:latin typeface="ＭＳ Ｐゴシック"/>
                      <a:ea typeface="ＭＳ Ｐゴシック"/>
                    </a:rPr>
                    <a:t> H</a:t>
                  </a:r>
                </a:p>
                <a:p>
                  <a:pPr eaLnBrk="1" hangingPunct="1">
                    <a:lnSpc>
                      <a:spcPts val="1800"/>
                    </a:lnSpc>
                    <a:defRPr/>
                  </a:pPr>
                  <a:r>
                    <a:rPr lang="ja-JP" altLang="en-US" sz="1100" dirty="0">
                      <a:solidFill>
                        <a:srgbClr val="000000"/>
                      </a:solidFill>
                      <a:latin typeface="ＭＳ Ｐゴシック"/>
                      <a:ea typeface="ＭＳ Ｐゴシック"/>
                    </a:rPr>
                    <a:t> </a:t>
                  </a:r>
                  <a:r>
                    <a:rPr lang="en-US" altLang="ja-JP" sz="1100" dirty="0">
                      <a:solidFill>
                        <a:srgbClr val="000000"/>
                      </a:solidFill>
                      <a:latin typeface="ＭＳ Ｐゴシック"/>
                      <a:ea typeface="ＭＳ Ｐゴシック"/>
                    </a:rPr>
                    <a:t>N</a:t>
                  </a:r>
                </a:p>
                <a:p>
                  <a:pPr eaLnBrk="1" hangingPunct="1">
                    <a:lnSpc>
                      <a:spcPts val="1800"/>
                    </a:lnSpc>
                    <a:defRPr/>
                  </a:pPr>
                  <a:r>
                    <a:rPr lang="en-US" altLang="ja-JP" sz="1100" dirty="0">
                      <a:solidFill>
                        <a:srgbClr val="000000"/>
                      </a:solidFill>
                      <a:latin typeface="ＭＳ Ｐゴシック"/>
                      <a:ea typeface="ＭＳ Ｐゴシック"/>
                    </a:rPr>
                    <a:t> A</a:t>
                  </a:r>
                </a:p>
                <a:p>
                  <a:pPr eaLnBrk="1" hangingPunct="1">
                    <a:lnSpc>
                      <a:spcPts val="1800"/>
                    </a:lnSpc>
                    <a:defRPr/>
                  </a:pPr>
                  <a:r>
                    <a:rPr lang="en-US" altLang="ja-JP" sz="1100" dirty="0">
                      <a:solidFill>
                        <a:srgbClr val="000000"/>
                      </a:solidFill>
                      <a:latin typeface="ＭＳ Ｐゴシック"/>
                      <a:ea typeface="ＭＳ Ｐゴシック"/>
                    </a:rPr>
                    <a:t> H</a:t>
                  </a:r>
                </a:p>
                <a:p>
                  <a:pPr eaLnBrk="1" hangingPunct="1">
                    <a:lnSpc>
                      <a:spcPts val="1800"/>
                    </a:lnSpc>
                    <a:defRPr/>
                  </a:pPr>
                  <a:r>
                    <a:rPr lang="en-US" altLang="ja-JP" sz="1100" dirty="0">
                      <a:solidFill>
                        <a:srgbClr val="000000"/>
                      </a:solidFill>
                      <a:latin typeface="ＭＳ Ｐゴシック"/>
                      <a:ea typeface="ＭＳ Ｐゴシック"/>
                    </a:rPr>
                    <a:t> N</a:t>
                  </a:r>
                </a:p>
              </p:txBody>
            </p:sp>
            <p:sp>
              <p:nvSpPr>
                <p:cNvPr id="124961" name="テキスト ボックス 205"/>
                <p:cNvSpPr txBox="1">
                  <a:spLocks noChangeArrowheads="1"/>
                </p:cNvSpPr>
                <p:nvPr/>
              </p:nvSpPr>
              <p:spPr bwMode="auto">
                <a:xfrm>
                  <a:off x="7193309" y="3157632"/>
                  <a:ext cx="904385" cy="1539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t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000">
                      <a:solidFill>
                        <a:srgbClr val="000000"/>
                      </a:solidFill>
                      <a:latin typeface="ＭＳ Ｐゴシック" panose="020B0600070205080204" pitchFamily="50" charset="-128"/>
                    </a:rPr>
                    <a:t>OsTIP1:1</a:t>
                  </a:r>
                  <a:endParaRPr lang="ja-JP" altLang="en-US" sz="1000">
                    <a:solidFill>
                      <a:srgbClr val="000000"/>
                    </a:solidFill>
                    <a:latin typeface="ＭＳ Ｐゴシック" panose="020B0600070205080204" pitchFamily="50" charset="-128"/>
                  </a:endParaRPr>
                </a:p>
              </p:txBody>
            </p:sp>
            <p:sp>
              <p:nvSpPr>
                <p:cNvPr id="124962" name="テキスト ボックス 206"/>
                <p:cNvSpPr txBox="1">
                  <a:spLocks noChangeArrowheads="1"/>
                </p:cNvSpPr>
                <p:nvPr/>
              </p:nvSpPr>
              <p:spPr bwMode="auto">
                <a:xfrm>
                  <a:off x="7194653" y="4105318"/>
                  <a:ext cx="912317" cy="1539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t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000">
                      <a:solidFill>
                        <a:srgbClr val="000000"/>
                      </a:solidFill>
                      <a:latin typeface="ＭＳ Ｐゴシック" panose="020B0600070205080204" pitchFamily="50" charset="-128"/>
                    </a:rPr>
                    <a:t>OsTIP2;2</a:t>
                  </a:r>
                  <a:endParaRPr lang="ja-JP" altLang="en-US" sz="1000">
                    <a:solidFill>
                      <a:srgbClr val="000000"/>
                    </a:solidFill>
                    <a:latin typeface="ＭＳ Ｐゴシック" panose="020B0600070205080204" pitchFamily="50" charset="-128"/>
                  </a:endParaRPr>
                </a:p>
              </p:txBody>
            </p:sp>
            <p:cxnSp>
              <p:nvCxnSpPr>
                <p:cNvPr id="208" name="直線コネクタ 207"/>
                <p:cNvCxnSpPr/>
                <p:nvPr/>
              </p:nvCxnSpPr>
              <p:spPr bwMode="auto">
                <a:xfrm>
                  <a:off x="7887502" y="5466474"/>
                  <a:ext cx="558288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線コネクタ 208"/>
                <p:cNvCxnSpPr/>
                <p:nvPr/>
              </p:nvCxnSpPr>
              <p:spPr bwMode="auto">
                <a:xfrm>
                  <a:off x="7179506" y="5458534"/>
                  <a:ext cx="556728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4965" name="テキスト ボックス 171"/>
                <p:cNvSpPr txBox="1">
                  <a:spLocks noChangeArrowheads="1"/>
                </p:cNvSpPr>
                <p:nvPr/>
              </p:nvSpPr>
              <p:spPr bwMode="auto">
                <a:xfrm>
                  <a:off x="6877135" y="4056734"/>
                  <a:ext cx="231550" cy="96167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3600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lnSpc>
                      <a:spcPts val="15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800" b="1">
                      <a:solidFill>
                        <a:srgbClr val="000000"/>
                      </a:solidFill>
                      <a:latin typeface="ＭＳ Ｐゴシック" panose="020B0600070205080204" pitchFamily="50" charset="-128"/>
                    </a:rPr>
                    <a:t>2.0</a:t>
                  </a:r>
                </a:p>
                <a:p>
                  <a:pPr eaLnBrk="1" hangingPunct="1">
                    <a:lnSpc>
                      <a:spcPts val="15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800" b="1">
                      <a:solidFill>
                        <a:srgbClr val="000000"/>
                      </a:solidFill>
                      <a:latin typeface="ＭＳ Ｐゴシック" panose="020B0600070205080204" pitchFamily="50" charset="-128"/>
                    </a:rPr>
                    <a:t>1.5</a:t>
                  </a:r>
                </a:p>
                <a:p>
                  <a:pPr eaLnBrk="1" hangingPunct="1">
                    <a:lnSpc>
                      <a:spcPts val="15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800" b="1">
                      <a:solidFill>
                        <a:srgbClr val="000000"/>
                      </a:solidFill>
                      <a:latin typeface="ＭＳ Ｐゴシック" panose="020B0600070205080204" pitchFamily="50" charset="-128"/>
                    </a:rPr>
                    <a:t>1.0</a:t>
                  </a:r>
                </a:p>
                <a:p>
                  <a:pPr eaLnBrk="1" hangingPunct="1">
                    <a:lnSpc>
                      <a:spcPts val="15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800" b="1">
                      <a:solidFill>
                        <a:srgbClr val="000000"/>
                      </a:solidFill>
                      <a:latin typeface="ＭＳ Ｐゴシック" panose="020B0600070205080204" pitchFamily="50" charset="-128"/>
                    </a:rPr>
                    <a:t>0.5</a:t>
                  </a:r>
                </a:p>
                <a:p>
                  <a:pPr eaLnBrk="1" hangingPunct="1">
                    <a:lnSpc>
                      <a:spcPts val="15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800" b="1">
                      <a:solidFill>
                        <a:srgbClr val="000000"/>
                      </a:solidFill>
                      <a:latin typeface="ＭＳ Ｐゴシック" panose="020B0600070205080204" pitchFamily="50" charset="-128"/>
                    </a:rPr>
                    <a:t>  0</a:t>
                  </a:r>
                  <a:endParaRPr lang="ja-JP" altLang="en-US" sz="800" b="1">
                    <a:solidFill>
                      <a:srgbClr val="000000"/>
                    </a:solidFill>
                    <a:latin typeface="ＭＳ Ｐゴシック" panose="020B0600070205080204" pitchFamily="50" charset="-128"/>
                  </a:endParaRPr>
                </a:p>
              </p:txBody>
            </p:sp>
            <p:sp>
              <p:nvSpPr>
                <p:cNvPr id="124966" name="テキスト ボックス 171"/>
                <p:cNvSpPr txBox="1">
                  <a:spLocks noChangeArrowheads="1"/>
                </p:cNvSpPr>
                <p:nvPr/>
              </p:nvSpPr>
              <p:spPr bwMode="auto">
                <a:xfrm>
                  <a:off x="6877135" y="3175496"/>
                  <a:ext cx="231550" cy="96167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3600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lnSpc>
                      <a:spcPts val="15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800" b="1">
                      <a:solidFill>
                        <a:srgbClr val="000000"/>
                      </a:solidFill>
                      <a:latin typeface="ＭＳ Ｐゴシック" panose="020B0600070205080204" pitchFamily="50" charset="-128"/>
                    </a:rPr>
                    <a:t>2.0</a:t>
                  </a:r>
                </a:p>
                <a:p>
                  <a:pPr eaLnBrk="1" hangingPunct="1">
                    <a:lnSpc>
                      <a:spcPts val="15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800" b="1">
                      <a:solidFill>
                        <a:srgbClr val="000000"/>
                      </a:solidFill>
                      <a:latin typeface="ＭＳ Ｐゴシック" panose="020B0600070205080204" pitchFamily="50" charset="-128"/>
                    </a:rPr>
                    <a:t>1.5</a:t>
                  </a:r>
                </a:p>
                <a:p>
                  <a:pPr eaLnBrk="1" hangingPunct="1">
                    <a:lnSpc>
                      <a:spcPts val="15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800" b="1">
                      <a:solidFill>
                        <a:srgbClr val="000000"/>
                      </a:solidFill>
                      <a:latin typeface="ＭＳ Ｐゴシック" panose="020B0600070205080204" pitchFamily="50" charset="-128"/>
                    </a:rPr>
                    <a:t>1.0</a:t>
                  </a:r>
                </a:p>
                <a:p>
                  <a:pPr eaLnBrk="1" hangingPunct="1">
                    <a:lnSpc>
                      <a:spcPts val="15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800" b="1">
                      <a:solidFill>
                        <a:srgbClr val="000000"/>
                      </a:solidFill>
                      <a:latin typeface="ＭＳ Ｐゴシック" panose="020B0600070205080204" pitchFamily="50" charset="-128"/>
                    </a:rPr>
                    <a:t>0.5</a:t>
                  </a:r>
                </a:p>
                <a:p>
                  <a:pPr eaLnBrk="1" hangingPunct="1">
                    <a:lnSpc>
                      <a:spcPts val="15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800" b="1">
                      <a:solidFill>
                        <a:srgbClr val="000000"/>
                      </a:solidFill>
                      <a:latin typeface="ＭＳ Ｐゴシック" panose="020B0600070205080204" pitchFamily="50" charset="-128"/>
                    </a:rPr>
                    <a:t>  0</a:t>
                  </a:r>
                  <a:endParaRPr lang="ja-JP" altLang="en-US" sz="800" b="1">
                    <a:solidFill>
                      <a:srgbClr val="000000"/>
                    </a:solidFill>
                    <a:latin typeface="ＭＳ Ｐゴシック" panose="020B0600070205080204" pitchFamily="50" charset="-128"/>
                  </a:endParaRPr>
                </a:p>
              </p:txBody>
            </p:sp>
          </p:grpSp>
        </p:grpSp>
      </p:grpSp>
      <p:sp>
        <p:nvSpPr>
          <p:cNvPr id="124932" name="テキスト ボックス 131"/>
          <p:cNvSpPr txBox="1">
            <a:spLocks noChangeArrowheads="1"/>
          </p:cNvSpPr>
          <p:nvPr/>
        </p:nvSpPr>
        <p:spPr bwMode="auto">
          <a:xfrm>
            <a:off x="293688" y="371475"/>
            <a:ext cx="57832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ＭＳ Ｐゴシック" panose="020B0600070205080204" pitchFamily="50" charset="-128"/>
              </a:rPr>
              <a:t>冠水適応に関与する浮イネの</a:t>
            </a:r>
            <a:r>
              <a:rPr lang="en-US" altLang="ja-JP" sz="2800">
                <a:latin typeface="ＭＳ Ｐゴシック" panose="020B0600070205080204" pitchFamily="50" charset="-128"/>
              </a:rPr>
              <a:t>OsTIPs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latin typeface="ＭＳ Ｐゴシック" panose="020B0600070205080204" pitchFamily="50" charset="-128"/>
              </a:rPr>
              <a:t>（</a:t>
            </a:r>
            <a:r>
              <a:rPr lang="en-US" altLang="ja-JP" sz="2800">
                <a:latin typeface="ＭＳ Ｐゴシック" panose="020B0600070205080204" pitchFamily="50" charset="-128"/>
              </a:rPr>
              <a:t>OsTIPs</a:t>
            </a:r>
            <a:r>
              <a:rPr lang="ja-JP" altLang="en-US" sz="2800">
                <a:latin typeface="ＭＳ Ｐゴシック" panose="020B0600070205080204" pitchFamily="50" charset="-128"/>
              </a:rPr>
              <a:t> </a:t>
            </a:r>
            <a:r>
              <a:rPr lang="en-US" altLang="ja-JP" sz="2800">
                <a:latin typeface="ＭＳ Ｐゴシック" panose="020B0600070205080204" pitchFamily="50" charset="-128"/>
              </a:rPr>
              <a:t>in Deepwater rice)</a:t>
            </a:r>
            <a:endParaRPr lang="ja-JP" altLang="en-US" sz="2800">
              <a:latin typeface="ＭＳ Ｐゴシック" panose="020B0600070205080204" pitchFamily="50" charset="-128"/>
            </a:endParaRPr>
          </a:p>
        </p:txBody>
      </p:sp>
      <p:sp>
        <p:nvSpPr>
          <p:cNvPr id="133" name="下矢印 132"/>
          <p:cNvSpPr/>
          <p:nvPr/>
        </p:nvSpPr>
        <p:spPr bwMode="auto">
          <a:xfrm>
            <a:off x="6142038" y="4808538"/>
            <a:ext cx="149225" cy="1381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pic>
        <p:nvPicPr>
          <p:cNvPr id="1249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836988"/>
            <a:ext cx="9906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5" name="テキスト ボックス 2"/>
          <p:cNvSpPr txBox="1">
            <a:spLocks noChangeArrowheads="1"/>
          </p:cNvSpPr>
          <p:nvPr/>
        </p:nvSpPr>
        <p:spPr bwMode="auto">
          <a:xfrm>
            <a:off x="319088" y="1435100"/>
            <a:ext cx="2290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(Dr. Maeshima)</a:t>
            </a:r>
          </a:p>
        </p:txBody>
      </p:sp>
      <p:pic>
        <p:nvPicPr>
          <p:cNvPr id="124936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219325"/>
            <a:ext cx="34671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AutoShape 3"/>
          <p:cNvSpPr>
            <a:spLocks noChangeArrowheads="1"/>
          </p:cNvSpPr>
          <p:nvPr/>
        </p:nvSpPr>
        <p:spPr bwMode="auto">
          <a:xfrm>
            <a:off x="4067175" y="2117725"/>
            <a:ext cx="566738" cy="40957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ja-JP" altLang="en-US" sz="1800" kern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9" name="AutoShape 2"/>
          <p:cNvSpPr>
            <a:spLocks noChangeArrowheads="1"/>
          </p:cNvSpPr>
          <p:nvPr/>
        </p:nvSpPr>
        <p:spPr bwMode="auto">
          <a:xfrm>
            <a:off x="4129088" y="2144713"/>
            <a:ext cx="450850" cy="3603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solidFill>
              <a:srgbClr val="3333CC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ja-JP" altLang="en-US" sz="1800" kern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0" name="AutoShape 3"/>
          <p:cNvSpPr>
            <a:spLocks noChangeArrowheads="1"/>
          </p:cNvSpPr>
          <p:nvPr/>
        </p:nvSpPr>
        <p:spPr bwMode="auto">
          <a:xfrm>
            <a:off x="3927475" y="3021013"/>
            <a:ext cx="1700213" cy="5683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ja-JP" altLang="en-US" sz="1800" kern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1" name="AutoShape 2"/>
          <p:cNvSpPr>
            <a:spLocks noChangeArrowheads="1"/>
          </p:cNvSpPr>
          <p:nvPr/>
        </p:nvSpPr>
        <p:spPr bwMode="auto">
          <a:xfrm>
            <a:off x="4046538" y="3103563"/>
            <a:ext cx="1476375" cy="4079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solidFill>
              <a:srgbClr val="3333CC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ja-JP" altLang="en-US" sz="1800" kern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" name="右矢印 101"/>
          <p:cNvSpPr/>
          <p:nvPr/>
        </p:nvSpPr>
        <p:spPr>
          <a:xfrm flipH="1">
            <a:off x="4454525" y="2270125"/>
            <a:ext cx="368300" cy="149225"/>
          </a:xfrm>
          <a:prstGeom prst="rightArrow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103" name="テキスト ボックス 19"/>
          <p:cNvSpPr txBox="1">
            <a:spLocks noChangeArrowheads="1"/>
          </p:cNvSpPr>
          <p:nvPr/>
        </p:nvSpPr>
        <p:spPr bwMode="auto">
          <a:xfrm>
            <a:off x="4951413" y="2081213"/>
            <a:ext cx="1031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ja-JP" sz="2800" kern="0" smtClean="0">
                <a:solidFill>
                  <a:srgbClr val="00B0F0"/>
                </a:solidFill>
              </a:rPr>
              <a:t>Water</a:t>
            </a:r>
            <a:endParaRPr lang="ja-JP" altLang="en-US" sz="2800" kern="0" smtClean="0">
              <a:solidFill>
                <a:srgbClr val="00B0F0"/>
              </a:solidFill>
            </a:endParaRPr>
          </a:p>
        </p:txBody>
      </p:sp>
      <p:sp>
        <p:nvSpPr>
          <p:cNvPr id="104" name="下矢印 103"/>
          <p:cNvSpPr/>
          <p:nvPr/>
        </p:nvSpPr>
        <p:spPr>
          <a:xfrm>
            <a:off x="4148138" y="2719388"/>
            <a:ext cx="457200" cy="179387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右中かっこ 3"/>
          <p:cNvSpPr/>
          <p:nvPr/>
        </p:nvSpPr>
        <p:spPr>
          <a:xfrm>
            <a:off x="4621213" y="4973638"/>
            <a:ext cx="149225" cy="2921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4945" name="テキスト ボックス 4"/>
          <p:cNvSpPr txBox="1">
            <a:spLocks noChangeArrowheads="1"/>
          </p:cNvSpPr>
          <p:nvPr/>
        </p:nvSpPr>
        <p:spPr bwMode="auto">
          <a:xfrm>
            <a:off x="4781550" y="4919663"/>
            <a:ext cx="105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latin typeface="Times New Roman" panose="02020603050405020304" pitchFamily="18" charset="0"/>
              </a:rPr>
              <a:t>internode</a:t>
            </a:r>
            <a:endParaRPr lang="ja-JP" altLang="en-US">
              <a:latin typeface="Times New Roman" panose="02020603050405020304" pitchFamily="18" charset="0"/>
            </a:endParaRPr>
          </a:p>
        </p:txBody>
      </p:sp>
      <p:sp>
        <p:nvSpPr>
          <p:cNvPr id="124946" name="テキスト ボックス 106"/>
          <p:cNvSpPr txBox="1">
            <a:spLocks noChangeArrowheads="1"/>
          </p:cNvSpPr>
          <p:nvPr/>
        </p:nvSpPr>
        <p:spPr bwMode="auto">
          <a:xfrm>
            <a:off x="5008563" y="4194175"/>
            <a:ext cx="63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latin typeface="Times New Roman" panose="02020603050405020304" pitchFamily="18" charset="0"/>
              </a:rPr>
              <a:t>node</a:t>
            </a:r>
            <a:endParaRPr lang="ja-JP" altLang="en-US">
              <a:latin typeface="Times New Roman" panose="02020603050405020304" pitchFamily="18" charset="0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4570413" y="4441825"/>
            <a:ext cx="401637" cy="477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948" name="テキスト ボックス 112"/>
          <p:cNvSpPr txBox="1">
            <a:spLocks noChangeArrowheads="1"/>
          </p:cNvSpPr>
          <p:nvPr/>
        </p:nvSpPr>
        <p:spPr bwMode="auto">
          <a:xfrm>
            <a:off x="3319463" y="5640388"/>
            <a:ext cx="63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latin typeface="Times New Roman" panose="02020603050405020304" pitchFamily="18" charset="0"/>
              </a:rPr>
              <a:t>node</a:t>
            </a:r>
            <a:endParaRPr lang="ja-JP" altLang="en-US">
              <a:latin typeface="Times New Roman" panose="02020603050405020304" pitchFamily="18" charset="0"/>
            </a:endParaRPr>
          </a:p>
        </p:txBody>
      </p:sp>
      <p:cxnSp>
        <p:nvCxnSpPr>
          <p:cNvPr id="114" name="直線コネクタ 113"/>
          <p:cNvCxnSpPr/>
          <p:nvPr/>
        </p:nvCxnSpPr>
        <p:spPr>
          <a:xfrm flipV="1">
            <a:off x="3937000" y="5289550"/>
            <a:ext cx="525463" cy="4968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950" name="テキスト ボックス 115"/>
          <p:cNvSpPr txBox="1">
            <a:spLocks noChangeArrowheads="1"/>
          </p:cNvSpPr>
          <p:nvPr/>
        </p:nvSpPr>
        <p:spPr bwMode="auto">
          <a:xfrm>
            <a:off x="4613275" y="3119438"/>
            <a:ext cx="903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latin typeface="Times New Roman" panose="02020603050405020304" pitchFamily="18" charset="0"/>
              </a:rPr>
              <a:t>vacuole</a:t>
            </a:r>
            <a:endParaRPr lang="ja-JP" altLang="en-US">
              <a:latin typeface="Times New Roman" panose="02020603050405020304" pitchFamily="18" charset="0"/>
            </a:endParaRPr>
          </a:p>
        </p:txBody>
      </p:sp>
      <p:sp>
        <p:nvSpPr>
          <p:cNvPr id="124951" name="テキスト ボックス 116"/>
          <p:cNvSpPr txBox="1">
            <a:spLocks noChangeArrowheads="1"/>
          </p:cNvSpPr>
          <p:nvPr/>
        </p:nvSpPr>
        <p:spPr bwMode="auto">
          <a:xfrm>
            <a:off x="4862513" y="2716213"/>
            <a:ext cx="620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latin typeface="Times New Roman" panose="02020603050405020304" pitchFamily="18" charset="0"/>
              </a:rPr>
              <a:t>celle</a:t>
            </a:r>
            <a:endParaRPr lang="ja-JP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leaves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1303338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3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9713" y="20638"/>
            <a:ext cx="7272337" cy="1162050"/>
          </a:xfrm>
        </p:spPr>
        <p:txBody>
          <a:bodyPr/>
          <a:lstStyle/>
          <a:p>
            <a:pPr algn="ctr" eaLnBrk="1" hangingPunct="1">
              <a:defRPr/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低温と水透過性 </a:t>
            </a:r>
            <a:r>
              <a:rPr lang="en-US" altLang="ja-JP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/>
            </a:r>
            <a:br>
              <a:rPr lang="en-US" altLang="ja-JP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en-US" altLang="ja-JP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Low temperature and water permeability</a:t>
            </a:r>
            <a:endParaRPr lang="ja-JP" alt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6980" name="Picture 4" descr="murai1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4406900"/>
            <a:ext cx="4078287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4648200" y="6096000"/>
            <a:ext cx="3124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ja-JP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低温による葉のしおれ</a:t>
            </a:r>
            <a:r>
              <a:rPr lang="en-US" altLang="ja-JP" sz="2400" b="1">
                <a:solidFill>
                  <a:srgbClr val="FFFFFF"/>
                </a:solidFill>
                <a:latin typeface="Times New Roman" panose="02020603050405020304" pitchFamily="18" charset="0"/>
              </a:rPr>
              <a:t/>
            </a:r>
            <a:br>
              <a:rPr lang="en-US" altLang="ja-JP" sz="2400" b="1">
                <a:solidFill>
                  <a:srgbClr val="FFFFFF"/>
                </a:solidFill>
                <a:latin typeface="Times New Roman" panose="02020603050405020304" pitchFamily="18" charset="0"/>
              </a:rPr>
            </a:br>
            <a:r>
              <a:rPr lang="ja-JP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ja-JP" sz="2400" b="1">
                <a:solidFill>
                  <a:srgbClr val="FFFFFF"/>
                </a:solidFill>
                <a:latin typeface="Times New Roman" panose="02020603050405020304" pitchFamily="18" charset="0"/>
              </a:rPr>
              <a:t>chilling damage)</a:t>
            </a:r>
            <a:endParaRPr lang="ja-JP" altLang="en-US" sz="24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4648200" y="3505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ja-JP" altLang="en-US" sz="2400" b="1">
                <a:solidFill>
                  <a:srgbClr val="FFFFFF"/>
                </a:solidFill>
                <a:latin typeface="Times New Roman" panose="02020603050405020304" pitchFamily="18" charset="0"/>
              </a:rPr>
              <a:t>正常な葉　</a:t>
            </a:r>
            <a:r>
              <a:rPr lang="en-US" altLang="ja-JP" sz="2400" b="1">
                <a:solidFill>
                  <a:srgbClr val="FFFFFF"/>
                </a:solidFill>
                <a:latin typeface="Times New Roman" panose="02020603050405020304" pitchFamily="18" charset="0"/>
              </a:rPr>
              <a:t>(normal)</a:t>
            </a:r>
            <a:endParaRPr lang="ja-JP" altLang="en-US" sz="24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6983" name="Picture 7" descr="house-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295400"/>
            <a:ext cx="41719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4" name="テキスト ボックス 2"/>
          <p:cNvSpPr txBox="1">
            <a:spLocks noChangeArrowheads="1"/>
          </p:cNvSpPr>
          <p:nvPr/>
        </p:nvSpPr>
        <p:spPr bwMode="auto">
          <a:xfrm>
            <a:off x="7429500" y="160338"/>
            <a:ext cx="163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(Dr. Murai)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2484438"/>
            <a:ext cx="2603500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正方形/長方形 2"/>
          <p:cNvSpPr>
            <a:spLocks noChangeArrowheads="1"/>
          </p:cNvSpPr>
          <p:nvPr/>
        </p:nvSpPr>
        <p:spPr bwMode="auto">
          <a:xfrm>
            <a:off x="396875" y="6073775"/>
            <a:ext cx="37734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>
                <a:latin typeface="Times New Roman" panose="02020603050405020304" pitchFamily="18" charset="0"/>
                <a:hlinkClick r:id="rId3"/>
              </a:rPr>
              <a:t>http://catalog.takara-bio.co.jp/product/basic_info.php?unitid=U100009037</a:t>
            </a:r>
            <a:endParaRPr lang="en-US" altLang="ja-JP" sz="12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100">
                <a:latin typeface="Times New Roman" panose="02020603050405020304" pitchFamily="18" charset="0"/>
              </a:rPr>
              <a:t>（日本語）</a:t>
            </a:r>
          </a:p>
        </p:txBody>
      </p:sp>
      <p:pic>
        <p:nvPicPr>
          <p:cNvPr id="8192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3008313"/>
            <a:ext cx="268287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正方形/長方形 4"/>
          <p:cNvSpPr>
            <a:spLocks noChangeArrowheads="1"/>
          </p:cNvSpPr>
          <p:nvPr/>
        </p:nvSpPr>
        <p:spPr bwMode="auto">
          <a:xfrm>
            <a:off x="4325938" y="6229350"/>
            <a:ext cx="457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>
                <a:latin typeface="Times New Roman" panose="02020603050405020304" pitchFamily="18" charset="0"/>
                <a:hlinkClick r:id="rId5"/>
              </a:rPr>
              <a:t>http://www.learningatthebench.com/qpcr-basic5.html</a:t>
            </a:r>
            <a:r>
              <a:rPr lang="ja-JP" altLang="en-US" sz="1200">
                <a:latin typeface="Times New Roman" panose="02020603050405020304" pitchFamily="18" charset="0"/>
              </a:rPr>
              <a:t>　（日本語）</a:t>
            </a:r>
          </a:p>
        </p:txBody>
      </p:sp>
      <p:sp>
        <p:nvSpPr>
          <p:cNvPr id="81926" name="テキスト ボックス 5"/>
          <p:cNvSpPr txBox="1">
            <a:spLocks noChangeArrowheads="1"/>
          </p:cNvSpPr>
          <p:nvPr/>
        </p:nvSpPr>
        <p:spPr bwMode="auto">
          <a:xfrm>
            <a:off x="110533" y="130175"/>
            <a:ext cx="903346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Times New Roman" panose="02020603050405020304" pitchFamily="18" charset="0"/>
              </a:rPr>
              <a:t>Real-time PCR (absolute quantification)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28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 smtClean="0">
                <a:latin typeface="Times New Roman" panose="02020603050405020304" pitchFamily="18" charset="0"/>
              </a:rPr>
              <a:t>PCR:	1 </a:t>
            </a:r>
            <a:r>
              <a:rPr lang="en-US" altLang="ja-JP" sz="2800" dirty="0">
                <a:latin typeface="Times New Roman" panose="02020603050405020304" pitchFamily="18" charset="0"/>
              </a:rPr>
              <a:t>cycle        2 hold products (exactly 1.8-1.9 hold)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28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Times New Roman" panose="02020603050405020304" pitchFamily="18" charset="0"/>
              </a:rPr>
              <a:t>Certain amount product        Initial template amount</a:t>
            </a:r>
          </a:p>
        </p:txBody>
      </p:sp>
      <p:sp>
        <p:nvSpPr>
          <p:cNvPr id="7" name="左右矢印 6"/>
          <p:cNvSpPr/>
          <p:nvPr/>
        </p:nvSpPr>
        <p:spPr>
          <a:xfrm>
            <a:off x="2241550" y="1185863"/>
            <a:ext cx="360363" cy="180975"/>
          </a:xfrm>
          <a:prstGeom prst="leftRightArrow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左右矢印 7"/>
          <p:cNvSpPr/>
          <p:nvPr/>
        </p:nvSpPr>
        <p:spPr>
          <a:xfrm>
            <a:off x="3737481" y="2060575"/>
            <a:ext cx="361950" cy="180975"/>
          </a:xfrm>
          <a:prstGeom prst="leftRightArrow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上下矢印 8"/>
          <p:cNvSpPr/>
          <p:nvPr/>
        </p:nvSpPr>
        <p:spPr>
          <a:xfrm>
            <a:off x="4230688" y="1487488"/>
            <a:ext cx="250825" cy="4016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1930" name="テキスト ボックス 10"/>
          <p:cNvSpPr txBox="1">
            <a:spLocks noChangeArrowheads="1"/>
          </p:cNvSpPr>
          <p:nvPr/>
        </p:nvSpPr>
        <p:spPr bwMode="auto">
          <a:xfrm>
            <a:off x="211138" y="2522538"/>
            <a:ext cx="1582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Times New Roman" panose="02020603050405020304" pitchFamily="18" charset="0"/>
              </a:rPr>
              <a:t>Theoretical</a:t>
            </a:r>
            <a:endParaRPr lang="ja-JP" altLang="en-US" sz="2400">
              <a:latin typeface="Times New Roman" panose="02020603050405020304" pitchFamily="18" charset="0"/>
            </a:endParaRPr>
          </a:p>
        </p:txBody>
      </p:sp>
      <p:sp>
        <p:nvSpPr>
          <p:cNvPr id="81931" name="テキスト ボックス 11"/>
          <p:cNvSpPr txBox="1">
            <a:spLocks noChangeArrowheads="1"/>
          </p:cNvSpPr>
          <p:nvPr/>
        </p:nvSpPr>
        <p:spPr bwMode="auto">
          <a:xfrm>
            <a:off x="4481513" y="2511425"/>
            <a:ext cx="1838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latin typeface="Times New Roman" panose="02020603050405020304" pitchFamily="18" charset="0"/>
              </a:rPr>
              <a:t>Experimental</a:t>
            </a:r>
            <a:endParaRPr lang="ja-JP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あきひかり(2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366713"/>
            <a:ext cx="32607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Picture 3" descr="phot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4344988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395288" y="4868863"/>
            <a:ext cx="487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60000"/>
              </a:spcBef>
              <a:buClrTx/>
              <a:buFontTx/>
              <a:buNone/>
            </a:pPr>
            <a:r>
              <a:rPr lang="en-US" altLang="ja-JP" sz="2400" b="1">
                <a:solidFill>
                  <a:srgbClr val="CC66FF"/>
                </a:solidFill>
                <a:latin typeface="Comic Sans MS" panose="030F0702030302020204" pitchFamily="66" charset="0"/>
              </a:rPr>
              <a:t>Upper</a:t>
            </a:r>
            <a:r>
              <a:rPr lang="ja-JP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　</a:t>
            </a:r>
            <a:r>
              <a:rPr lang="en-US" altLang="ja-JP" sz="2400" b="1">
                <a:solidFill>
                  <a:srgbClr val="3333CC"/>
                </a:solidFill>
                <a:latin typeface="Comic Sans MS" panose="030F0702030302020204" pitchFamily="66" charset="0"/>
              </a:rPr>
              <a:t>5</a:t>
            </a:r>
            <a:r>
              <a:rPr lang="en-US" altLang="ja-JP" sz="2400" b="1">
                <a:solidFill>
                  <a:srgbClr val="3333CC"/>
                </a:solidFill>
                <a:latin typeface="Comic Sans MS" panose="030F0702030302020204" pitchFamily="66" charset="0"/>
                <a:ea typeface="ＭＳ 明朝" panose="02020609040205080304" pitchFamily="17" charset="-128"/>
              </a:rPr>
              <a:t>ºC</a:t>
            </a:r>
            <a:r>
              <a:rPr lang="en-US" altLang="ja-JP" sz="2400" b="1">
                <a:solidFill>
                  <a:srgbClr val="3333CC"/>
                </a:solidFill>
                <a:latin typeface="Comic Sans MS" panose="030F0702030302020204" pitchFamily="66" charset="0"/>
              </a:rPr>
              <a:t> </a:t>
            </a:r>
            <a:r>
              <a:rPr lang="en-US" altLang="ja-JP" sz="2400" b="1">
                <a:solidFill>
                  <a:srgbClr val="D9D8EC"/>
                </a:solidFill>
                <a:latin typeface="Comic Sans MS" panose="030F0702030302020204" pitchFamily="66" charset="0"/>
              </a:rPr>
              <a:t>   </a:t>
            </a:r>
            <a:r>
              <a:rPr lang="en-US" altLang="ja-JP" sz="2400" b="1">
                <a:solidFill>
                  <a:srgbClr val="3333CC"/>
                </a:solidFill>
                <a:latin typeface="Comic Sans MS" panose="030F0702030302020204" pitchFamily="66" charset="0"/>
              </a:rPr>
              <a:t>5</a:t>
            </a:r>
            <a:r>
              <a:rPr lang="en-US" altLang="ja-JP" sz="2400" b="1">
                <a:solidFill>
                  <a:srgbClr val="3333CC"/>
                </a:solidFill>
                <a:latin typeface="Comic Sans MS" panose="030F0702030302020204" pitchFamily="66" charset="0"/>
                <a:ea typeface="ＭＳ 明朝" panose="02020609040205080304" pitchFamily="17" charset="-128"/>
              </a:rPr>
              <a:t>ºC</a:t>
            </a:r>
            <a:r>
              <a:rPr lang="en-US" altLang="ja-JP" sz="24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70000"/>
              </a:lnSpc>
              <a:spcBef>
                <a:spcPct val="60000"/>
              </a:spcBef>
              <a:buClrTx/>
              <a:buFontTx/>
              <a:buNone/>
            </a:pPr>
            <a:r>
              <a:rPr lang="en-US" altLang="ja-JP" sz="2400" b="1">
                <a:solidFill>
                  <a:srgbClr val="CC66FF"/>
                </a:solidFill>
                <a:latin typeface="Comic Sans MS" panose="030F0702030302020204" pitchFamily="66" charset="0"/>
              </a:rPr>
              <a:t>Under</a:t>
            </a:r>
            <a:r>
              <a:rPr lang="ja-JP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en-US" altLang="ja-JP" sz="2400" b="1">
                <a:solidFill>
                  <a:srgbClr val="FF66FF"/>
                </a:solidFill>
                <a:latin typeface="Comic Sans MS" panose="030F0702030302020204" pitchFamily="66" charset="0"/>
              </a:rPr>
              <a:t>25</a:t>
            </a:r>
            <a:r>
              <a:rPr lang="en-US" altLang="ja-JP" sz="2400" b="1">
                <a:solidFill>
                  <a:srgbClr val="FF66FF"/>
                </a:solidFill>
                <a:latin typeface="Comic Sans MS" panose="030F0702030302020204" pitchFamily="66" charset="0"/>
                <a:ea typeface="ＭＳ 明朝" panose="02020609040205080304" pitchFamily="17" charset="-128"/>
              </a:rPr>
              <a:t>ºC</a:t>
            </a:r>
            <a:r>
              <a:rPr lang="en-US" altLang="ja-JP" sz="2400" b="1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en-US" altLang="ja-JP" sz="2400" b="1">
                <a:solidFill>
                  <a:srgbClr val="3333CC"/>
                </a:solidFill>
                <a:latin typeface="Comic Sans MS" panose="030F0702030302020204" pitchFamily="66" charset="0"/>
              </a:rPr>
              <a:t>5</a:t>
            </a:r>
            <a:r>
              <a:rPr lang="en-US" altLang="ja-JP" sz="2400" b="1">
                <a:solidFill>
                  <a:srgbClr val="3333CC"/>
                </a:solidFill>
                <a:latin typeface="Comic Sans MS" panose="030F0702030302020204" pitchFamily="66" charset="0"/>
                <a:ea typeface="ＭＳ 明朝" panose="02020609040205080304" pitchFamily="17" charset="-128"/>
              </a:rPr>
              <a:t>ºC</a:t>
            </a:r>
            <a:endParaRPr lang="en-US" altLang="ja-JP" sz="2400" b="1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468313" y="908050"/>
            <a:ext cx="23749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ja-JP" sz="2800" b="1" i="1">
                <a:solidFill>
                  <a:srgbClr val="000000"/>
                </a:solidFill>
              </a:rPr>
              <a:t>Fava bean</a:t>
            </a:r>
            <a:endParaRPr lang="ja-JP" altLang="en-US" sz="2800" b="1" i="1">
              <a:solidFill>
                <a:srgbClr val="000000"/>
              </a:solidFill>
            </a:endParaRP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4354513" y="309563"/>
            <a:ext cx="9985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ja-JP" sz="2800" b="1" i="1">
                <a:solidFill>
                  <a:srgbClr val="000000"/>
                </a:solidFill>
              </a:rPr>
              <a:t>Rice</a:t>
            </a:r>
            <a:endParaRPr lang="ja-JP" altLang="en-US" sz="2800" b="1" i="1">
              <a:solidFill>
                <a:srgbClr val="000000"/>
              </a:solidFill>
            </a:endParaRP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5545138" y="4848225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Cold water</a:t>
            </a:r>
            <a:endParaRPr lang="ja-JP" altLang="ja-JP" sz="2400">
              <a:solidFill>
                <a:srgbClr val="000000"/>
              </a:solidFill>
            </a:endParaRPr>
          </a:p>
        </p:txBody>
      </p:sp>
      <p:sp>
        <p:nvSpPr>
          <p:cNvPr id="129032" name="Text Box 7"/>
          <p:cNvSpPr txBox="1">
            <a:spLocks noChangeArrowheads="1"/>
          </p:cNvSpPr>
          <p:nvPr/>
        </p:nvSpPr>
        <p:spPr bwMode="auto">
          <a:xfrm>
            <a:off x="254000" y="6080125"/>
            <a:ext cx="86090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Chilling</a:t>
            </a:r>
            <a:r>
              <a:rPr lang="ja-JP" altLang="en-US" sz="2400">
                <a:solidFill>
                  <a:srgbClr val="000000"/>
                </a:solidFill>
              </a:rPr>
              <a:t> </a:t>
            </a:r>
            <a:r>
              <a:rPr lang="en-US" altLang="ja-JP" sz="2400">
                <a:solidFill>
                  <a:srgbClr val="000000"/>
                </a:solidFill>
              </a:rPr>
              <a:t>in roots</a:t>
            </a:r>
            <a:r>
              <a:rPr lang="ja-JP" altLang="en-US" sz="2400">
                <a:solidFill>
                  <a:srgbClr val="000000"/>
                </a:solidFill>
              </a:rPr>
              <a:t> → </a:t>
            </a:r>
            <a:r>
              <a:rPr lang="en-US" altLang="ja-JP" sz="2400">
                <a:solidFill>
                  <a:srgbClr val="000000"/>
                </a:solidFill>
              </a:rPr>
              <a:t>Root PIP activity</a:t>
            </a:r>
            <a:r>
              <a:rPr lang="ja-JP" altLang="en-US" sz="2400">
                <a:solidFill>
                  <a:srgbClr val="000000"/>
                </a:solidFill>
              </a:rPr>
              <a:t>↓ → </a:t>
            </a:r>
            <a:r>
              <a:rPr lang="en-US" altLang="ja-JP" sz="2400">
                <a:solidFill>
                  <a:srgbClr val="000000"/>
                </a:solidFill>
              </a:rPr>
              <a:t>Water absorption</a:t>
            </a:r>
            <a:r>
              <a:rPr lang="ja-JP" altLang="en-US" sz="2400">
                <a:solidFill>
                  <a:srgbClr val="000000"/>
                </a:solidFill>
              </a:rPr>
              <a:t>↓</a:t>
            </a:r>
            <a:endParaRPr lang="ja-JP" altLang="ja-JP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6(paper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266700"/>
            <a:ext cx="58737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Text Box 5"/>
          <p:cNvSpPr txBox="1">
            <a:spLocks noChangeArrowheads="1"/>
          </p:cNvSpPr>
          <p:nvPr/>
        </p:nvSpPr>
        <p:spPr bwMode="auto">
          <a:xfrm>
            <a:off x="641350" y="1514475"/>
            <a:ext cx="248285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3300"/>
                </a:solidFill>
                <a:latin typeface="Arial" panose="020B0604020202020204" pitchFamily="34" charset="0"/>
              </a:rPr>
              <a:t>キュウリ</a:t>
            </a:r>
            <a:endParaRPr lang="en-US" altLang="ja-JP" sz="240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3300"/>
                </a:solidFill>
                <a:latin typeface="Arial" panose="020B0604020202020204" pitchFamily="34" charset="0"/>
              </a:rPr>
              <a:t>Cucumber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3300"/>
                </a:solidFill>
                <a:latin typeface="Arial" panose="020B0604020202020204" pitchFamily="34" charset="0"/>
              </a:rPr>
              <a:t>低温感受性</a:t>
            </a:r>
            <a:r>
              <a:rPr lang="en-US" altLang="ja-JP" sz="2400">
                <a:solidFill>
                  <a:srgbClr val="FF3300"/>
                </a:solidFill>
                <a:latin typeface="Arial" panose="020B0604020202020204" pitchFamily="34" charset="0"/>
              </a:rPr>
              <a:t/>
            </a:r>
            <a:br>
              <a:rPr lang="en-US" altLang="ja-JP" sz="2400">
                <a:solidFill>
                  <a:srgbClr val="FF3300"/>
                </a:solidFill>
                <a:latin typeface="Arial" panose="020B0604020202020204" pitchFamily="34" charset="0"/>
              </a:rPr>
            </a:br>
            <a:r>
              <a:rPr lang="en-US" altLang="ja-JP" sz="2400">
                <a:solidFill>
                  <a:srgbClr val="FF3300"/>
                </a:solidFill>
                <a:latin typeface="Arial" panose="020B0604020202020204" pitchFamily="34" charset="0"/>
              </a:rPr>
              <a:t>Chilling sensitive</a:t>
            </a:r>
            <a:endParaRPr lang="ja-JP" altLang="en-US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1076" name="Text Box 6"/>
          <p:cNvSpPr txBox="1">
            <a:spLocks noChangeArrowheads="1"/>
          </p:cNvSpPr>
          <p:nvPr/>
        </p:nvSpPr>
        <p:spPr bwMode="auto">
          <a:xfrm>
            <a:off x="776288" y="3797300"/>
            <a:ext cx="2344737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CC"/>
                </a:solidFill>
                <a:latin typeface="Arial" panose="020B0604020202020204" pitchFamily="34" charset="0"/>
              </a:rPr>
              <a:t>クロダネカボチャ</a:t>
            </a:r>
            <a:endParaRPr lang="en-US" altLang="ja-JP" sz="24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CC"/>
                </a:solidFill>
                <a:latin typeface="Arial" panose="020B0604020202020204" pitchFamily="34" charset="0"/>
              </a:rPr>
              <a:t>Figleaf</a:t>
            </a:r>
            <a:r>
              <a:rPr lang="ja-JP" altLang="en-US" sz="240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400">
                <a:solidFill>
                  <a:srgbClr val="0000CC"/>
                </a:solidFill>
                <a:latin typeface="Arial" panose="020B0604020202020204" pitchFamily="34" charset="0"/>
              </a:rPr>
              <a:t>Gourd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CC"/>
                </a:solidFill>
                <a:latin typeface="Arial" panose="020B0604020202020204" pitchFamily="34" charset="0"/>
              </a:rPr>
              <a:t>低温耐性強</a:t>
            </a:r>
            <a:endParaRPr lang="en-US" altLang="ja-JP" sz="24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CC"/>
                </a:solidFill>
                <a:latin typeface="Arial" panose="020B0604020202020204" pitchFamily="34" charset="0"/>
              </a:rPr>
              <a:t>Chilling tolerant</a:t>
            </a:r>
            <a:endParaRPr lang="ja-JP" altLang="en-US" sz="24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5283200" y="1493838"/>
            <a:ext cx="18700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Lost in turgor</a:t>
            </a:r>
            <a:endParaRPr lang="ja-JP" altLang="en-US" sz="3600">
              <a:solidFill>
                <a:srgbClr val="FF0000"/>
              </a:solidFill>
            </a:endParaRPr>
          </a:p>
        </p:txBody>
      </p:sp>
      <p:sp>
        <p:nvSpPr>
          <p:cNvPr id="131078" name="テキスト ボックス 3"/>
          <p:cNvSpPr txBox="1">
            <a:spLocks noChangeArrowheads="1"/>
          </p:cNvSpPr>
          <p:nvPr/>
        </p:nvSpPr>
        <p:spPr bwMode="auto">
          <a:xfrm>
            <a:off x="787400" y="6051550"/>
            <a:ext cx="142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(Dr. Chung)</a:t>
            </a:r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131079" name="テキスト ボックス 2"/>
          <p:cNvSpPr txBox="1">
            <a:spLocks noChangeArrowheads="1"/>
          </p:cNvSpPr>
          <p:nvPr/>
        </p:nvSpPr>
        <p:spPr bwMode="auto">
          <a:xfrm>
            <a:off x="671513" y="420688"/>
            <a:ext cx="2581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</a:rPr>
              <a:t>Low temperature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</a:rPr>
              <a:t>Other example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cell pressure prob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295525"/>
            <a:ext cx="8001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テキスト ボックス 2"/>
          <p:cNvSpPr txBox="1">
            <a:spLocks noChangeArrowheads="1"/>
          </p:cNvSpPr>
          <p:nvPr/>
        </p:nvSpPr>
        <p:spPr bwMode="auto">
          <a:xfrm>
            <a:off x="2324100" y="419100"/>
            <a:ext cx="509587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3600">
                <a:solidFill>
                  <a:srgbClr val="000000"/>
                </a:solidFill>
              </a:rPr>
              <a:t>セルプレッシャープローブ</a:t>
            </a:r>
            <a:endParaRPr lang="en-US" altLang="ja-JP" sz="36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3600">
                <a:solidFill>
                  <a:srgbClr val="000000"/>
                </a:solidFill>
              </a:rPr>
              <a:t>（</a:t>
            </a:r>
            <a:r>
              <a:rPr lang="en-US" altLang="ja-JP" sz="3600">
                <a:solidFill>
                  <a:srgbClr val="000000"/>
                </a:solidFill>
              </a:rPr>
              <a:t>Cell presser probe</a:t>
            </a:r>
            <a:r>
              <a:rPr lang="ja-JP" altLang="en-US" sz="3600">
                <a:solidFill>
                  <a:srgbClr val="000000"/>
                </a:solidFill>
              </a:rPr>
              <a:t>）</a:t>
            </a:r>
            <a:endParaRPr lang="ja-JP" altLang="en-US"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2" name="Object 3"/>
          <p:cNvGraphicFramePr>
            <a:graphicFrameLocks noChangeAspect="1"/>
          </p:cNvGraphicFramePr>
          <p:nvPr/>
        </p:nvGraphicFramePr>
        <p:xfrm>
          <a:off x="1557338" y="1066800"/>
          <a:ext cx="2890837" cy="415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5" name="SPW 8.0 Graph" r:id="rId3" imgW="5564880" imgH="8005320" progId="SigmaPlotGraphicObject.7">
                  <p:embed/>
                </p:oleObj>
              </mc:Choice>
              <mc:Fallback>
                <p:oleObj name="SPW 8.0 Graph" r:id="rId3" imgW="5564880" imgH="8005320" progId="SigmaPlotGraphicObjec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1066800"/>
                        <a:ext cx="2890837" cy="415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3" name="Object 4"/>
          <p:cNvGraphicFramePr>
            <a:graphicFrameLocks noChangeAspect="1"/>
          </p:cNvGraphicFramePr>
          <p:nvPr/>
        </p:nvGraphicFramePr>
        <p:xfrm>
          <a:off x="5421313" y="1103313"/>
          <a:ext cx="2657475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6" name="SPW 8.0 Graph" r:id="rId5" imgW="5575680" imgH="8157960" progId="SigmaPlotGraphicObject.7">
                  <p:embed/>
                </p:oleObj>
              </mc:Choice>
              <mc:Fallback>
                <p:oleObj name="SPW 8.0 Graph" r:id="rId5" imgW="5575680" imgH="8157960" progId="SigmaPlotGraphicObjec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3" y="1103313"/>
                        <a:ext cx="2657475" cy="388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4" name="Text Box 5"/>
          <p:cNvSpPr txBox="1">
            <a:spLocks noChangeArrowheads="1"/>
          </p:cNvSpPr>
          <p:nvPr/>
        </p:nvSpPr>
        <p:spPr bwMode="auto">
          <a:xfrm>
            <a:off x="768350" y="512763"/>
            <a:ext cx="30956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3300"/>
                </a:solidFill>
                <a:latin typeface="Arial" panose="020B0604020202020204" pitchFamily="34" charset="0"/>
              </a:rPr>
              <a:t>Cucumber (sensitive)</a:t>
            </a:r>
            <a:endParaRPr lang="ja-JP" altLang="en-US" sz="24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33125" name="Text Box 6"/>
          <p:cNvSpPr txBox="1">
            <a:spLocks noChangeArrowheads="1"/>
          </p:cNvSpPr>
          <p:nvPr/>
        </p:nvSpPr>
        <p:spPr bwMode="auto">
          <a:xfrm>
            <a:off x="4887913" y="531813"/>
            <a:ext cx="33004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CC"/>
                </a:solidFill>
                <a:latin typeface="Arial" panose="020B0604020202020204" pitchFamily="34" charset="0"/>
              </a:rPr>
              <a:t>Figleaf gourd (tolerant)</a:t>
            </a:r>
            <a:endParaRPr lang="ja-JP" altLang="en-US" sz="24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33126" name="テキスト ボックス 5"/>
          <p:cNvSpPr txBox="1">
            <a:spLocks noChangeArrowheads="1"/>
          </p:cNvSpPr>
          <p:nvPr/>
        </p:nvSpPr>
        <p:spPr bwMode="auto">
          <a:xfrm>
            <a:off x="1863725" y="3390900"/>
            <a:ext cx="2573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CC"/>
                </a:solidFill>
              </a:rPr>
              <a:t>Less aquaporin activity</a:t>
            </a:r>
            <a:endParaRPr lang="ja-JP" altLang="en-US" sz="2000">
              <a:solidFill>
                <a:srgbClr val="0000CC"/>
              </a:solidFill>
            </a:endParaRPr>
          </a:p>
        </p:txBody>
      </p:sp>
      <p:cxnSp>
        <p:nvCxnSpPr>
          <p:cNvPr id="133127" name="直線矢印コネクタ 2"/>
          <p:cNvCxnSpPr>
            <a:cxnSpLocks noChangeShapeType="1"/>
          </p:cNvCxnSpPr>
          <p:nvPr/>
        </p:nvCxnSpPr>
        <p:spPr bwMode="auto">
          <a:xfrm flipH="1">
            <a:off x="2243138" y="3727450"/>
            <a:ext cx="158750" cy="1666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28" name="直線矢印コネクタ 10"/>
          <p:cNvCxnSpPr>
            <a:cxnSpLocks noChangeShapeType="1"/>
          </p:cNvCxnSpPr>
          <p:nvPr/>
        </p:nvCxnSpPr>
        <p:spPr bwMode="auto">
          <a:xfrm flipH="1">
            <a:off x="2833688" y="3787775"/>
            <a:ext cx="120650" cy="206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29" name="直線矢印コネクタ 12"/>
          <p:cNvCxnSpPr>
            <a:cxnSpLocks noChangeShapeType="1"/>
          </p:cNvCxnSpPr>
          <p:nvPr/>
        </p:nvCxnSpPr>
        <p:spPr bwMode="auto">
          <a:xfrm>
            <a:off x="3738563" y="3768725"/>
            <a:ext cx="168275" cy="131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30" name="Text Box 7"/>
          <p:cNvSpPr txBox="1">
            <a:spLocks noChangeArrowheads="1"/>
          </p:cNvSpPr>
          <p:nvPr/>
        </p:nvSpPr>
        <p:spPr bwMode="auto">
          <a:xfrm>
            <a:off x="455613" y="5195888"/>
            <a:ext cx="8609012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</a:rPr>
              <a:t>Chilling</a:t>
            </a:r>
            <a:r>
              <a:rPr lang="ja-JP" altLang="en-US" sz="2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</a:rPr>
              <a:t>in roots</a:t>
            </a:r>
            <a:r>
              <a:rPr lang="ja-JP" altLang="en-US" sz="2400">
                <a:solidFill>
                  <a:srgbClr val="000000"/>
                </a:solidFill>
                <a:latin typeface="Arial" panose="020B0604020202020204" pitchFamily="34" charset="0"/>
              </a:rPr>
              <a:t> → </a:t>
            </a:r>
            <a:endParaRPr lang="en-US" altLang="ja-JP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</a:rPr>
              <a:t>(sensitive) Root PIP activity</a:t>
            </a:r>
            <a:r>
              <a:rPr lang="ja-JP" altLang="en-US" sz="2400">
                <a:solidFill>
                  <a:srgbClr val="000000"/>
                </a:solidFill>
                <a:latin typeface="Arial" panose="020B0604020202020204" pitchFamily="34" charset="0"/>
              </a:rPr>
              <a:t>↓ → </a:t>
            </a: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</a:rPr>
              <a:t>Water absorption</a:t>
            </a:r>
            <a:r>
              <a:rPr lang="ja-JP" altLang="en-US" sz="2400">
                <a:solidFill>
                  <a:srgbClr val="000000"/>
                </a:solidFill>
                <a:latin typeface="Arial" panose="020B0604020202020204" pitchFamily="34" charset="0"/>
              </a:rPr>
              <a:t>↓</a:t>
            </a:r>
            <a:endParaRPr lang="en-US" altLang="ja-JP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</a:rPr>
              <a:t>(tolerant) Root PIP activity, Water absorption (no change)</a:t>
            </a:r>
            <a:r>
              <a:rPr lang="ja-JP" altLang="en-US" sz="2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ja-JP" altLang="ja-JP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8"/>
          <p:cNvGrpSpPr>
            <a:grpSpLocks/>
          </p:cNvGrpSpPr>
          <p:nvPr/>
        </p:nvGrpSpPr>
        <p:grpSpPr bwMode="auto">
          <a:xfrm>
            <a:off x="803275" y="1409700"/>
            <a:ext cx="7632700" cy="4679950"/>
            <a:chOff x="755576" y="764704"/>
            <a:chExt cx="7633320" cy="4680471"/>
          </a:xfrm>
        </p:grpSpPr>
        <p:sp>
          <p:nvSpPr>
            <p:cNvPr id="5" name="円/楕円 4"/>
            <p:cNvSpPr/>
            <p:nvPr/>
          </p:nvSpPr>
          <p:spPr bwMode="auto">
            <a:xfrm>
              <a:off x="3348175" y="764704"/>
              <a:ext cx="1943258" cy="100817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en-US" altLang="ja-JP" sz="28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Glycerol</a:t>
              </a:r>
              <a:endParaRPr lang="ja-JP" altLang="en-US" sz="2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7" name="円/楕円 6"/>
            <p:cNvSpPr/>
            <p:nvPr/>
          </p:nvSpPr>
          <p:spPr bwMode="auto">
            <a:xfrm>
              <a:off x="6444051" y="2781053"/>
              <a:ext cx="1944845" cy="100817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bIns="36000" anchor="ctr"/>
            <a:lstStyle/>
            <a:p>
              <a:pPr algn="ctr" eaLnBrk="1" hangingPunct="1">
                <a:defRPr/>
              </a:pPr>
              <a:r>
                <a:rPr lang="en-US" altLang="ja-JP" sz="28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As(OH)</a:t>
              </a:r>
              <a:r>
                <a:rPr lang="en-US" altLang="ja-JP" sz="2800" baseline="-250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3</a:t>
              </a:r>
              <a:endParaRPr lang="ja-JP" altLang="en-US" sz="2800" baseline="-25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9" name="円/楕円 8"/>
            <p:cNvSpPr/>
            <p:nvPr/>
          </p:nvSpPr>
          <p:spPr bwMode="auto">
            <a:xfrm>
              <a:off x="1692277" y="2852499"/>
              <a:ext cx="1944846" cy="100817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ja-JP" sz="32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NH</a:t>
              </a:r>
              <a:r>
                <a:rPr lang="en-US" altLang="ja-JP" sz="3200" baseline="-250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3</a:t>
              </a:r>
              <a:endParaRPr lang="ja-JP" altLang="en-US" sz="3200" baseline="-25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0" name="円/楕円 9"/>
            <p:cNvSpPr/>
            <p:nvPr/>
          </p:nvSpPr>
          <p:spPr bwMode="auto">
            <a:xfrm>
              <a:off x="5219989" y="4221077"/>
              <a:ext cx="1944846" cy="100817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ja-JP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H</a:t>
              </a:r>
              <a:r>
                <a:rPr lang="en-US" altLang="ja-JP" baseline="-250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2</a:t>
              </a:r>
              <a:r>
                <a:rPr lang="en-US" altLang="ja-JP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O</a:t>
              </a:r>
              <a:r>
                <a:rPr lang="en-US" altLang="ja-JP" baseline="-250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2</a:t>
              </a:r>
              <a:endParaRPr lang="ja-JP" altLang="en-US" baseline="-25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1" name="円/楕円 10"/>
            <p:cNvSpPr/>
            <p:nvPr/>
          </p:nvSpPr>
          <p:spPr bwMode="auto">
            <a:xfrm>
              <a:off x="6372607" y="1125107"/>
              <a:ext cx="1944846" cy="100817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36000" bIns="36000" anchor="ctr"/>
            <a:lstStyle/>
            <a:p>
              <a:pPr algn="ctr" eaLnBrk="1" hangingPunct="1">
                <a:defRPr/>
              </a:pPr>
              <a:r>
                <a:rPr lang="en-US" altLang="ja-JP" sz="32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B(OH)</a:t>
              </a:r>
              <a:r>
                <a:rPr lang="en-US" altLang="ja-JP" sz="3200" baseline="-250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3</a:t>
              </a:r>
              <a:endParaRPr lang="ja-JP" altLang="en-US" sz="3200" baseline="-25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" name="円/楕円 11"/>
            <p:cNvSpPr/>
            <p:nvPr/>
          </p:nvSpPr>
          <p:spPr bwMode="auto">
            <a:xfrm>
              <a:off x="3995927" y="2133281"/>
              <a:ext cx="1944845" cy="100817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36000" bIns="36000" anchor="ctr"/>
            <a:lstStyle/>
            <a:p>
              <a:pPr algn="ctr" eaLnBrk="1" hangingPunct="1">
                <a:defRPr/>
              </a:pPr>
              <a:r>
                <a:rPr lang="en-US" altLang="ja-JP" sz="28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Si(OH)</a:t>
              </a:r>
              <a:r>
                <a:rPr lang="en-US" altLang="ja-JP" sz="2800" baseline="-250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4</a:t>
              </a:r>
              <a:endParaRPr lang="ja-JP" altLang="en-US" sz="2800" baseline="-25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" name="円/楕円 12"/>
            <p:cNvSpPr/>
            <p:nvPr/>
          </p:nvSpPr>
          <p:spPr bwMode="auto">
            <a:xfrm>
              <a:off x="3132257" y="3789229"/>
              <a:ext cx="1944845" cy="100817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46800" rIns="0" anchor="ctr"/>
            <a:lstStyle/>
            <a:p>
              <a:pPr algn="ctr" eaLnBrk="1" hangingPunct="1">
                <a:defRPr/>
              </a:pPr>
              <a:r>
                <a:rPr lang="en-US" altLang="ja-JP" sz="32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Lactate</a:t>
              </a:r>
              <a:endParaRPr lang="ja-JP" altLang="en-US" sz="32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5" name="円/楕円 14"/>
            <p:cNvSpPr/>
            <p:nvPr/>
          </p:nvSpPr>
          <p:spPr bwMode="auto">
            <a:xfrm>
              <a:off x="755576" y="4437001"/>
              <a:ext cx="1944846" cy="1008174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ja-JP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CO</a:t>
              </a:r>
              <a:r>
                <a:rPr lang="en-US" altLang="ja-JP" baseline="-250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2</a:t>
              </a:r>
              <a:endParaRPr lang="ja-JP" altLang="en-US" baseline="-25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sp>
        <p:nvSpPr>
          <p:cNvPr id="17" name="円/楕円 16"/>
          <p:cNvSpPr/>
          <p:nvPr/>
        </p:nvSpPr>
        <p:spPr>
          <a:xfrm>
            <a:off x="5219700" y="4221163"/>
            <a:ext cx="1944688" cy="10080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923925" y="1835150"/>
            <a:ext cx="1944688" cy="100806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water</a:t>
            </a:r>
            <a:endParaRPr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4149" name="テキスト ボックス 17"/>
          <p:cNvSpPr txBox="1">
            <a:spLocks noChangeArrowheads="1"/>
          </p:cNvSpPr>
          <p:nvPr/>
        </p:nvSpPr>
        <p:spPr bwMode="auto">
          <a:xfrm>
            <a:off x="395288" y="549275"/>
            <a:ext cx="5416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Substrates </a:t>
            </a:r>
            <a:r>
              <a:rPr lang="ja-JP" altLang="en-US" sz="360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（輸送基質）</a:t>
            </a:r>
            <a:r>
              <a:rPr lang="en-US" altLang="ja-JP" sz="360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</a:t>
            </a:r>
            <a:endParaRPr lang="ja-JP" altLang="en-US" sz="3600">
              <a:solidFill>
                <a:srgbClr val="0070C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1119188" y="6081713"/>
            <a:ext cx="7005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/>
              <a:t>Low molecular weight, most neutral </a:t>
            </a:r>
            <a:endParaRPr lang="ja-JP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テキスト ボックス 2"/>
          <p:cNvSpPr txBox="1">
            <a:spLocks noChangeArrowheads="1"/>
          </p:cNvSpPr>
          <p:nvPr/>
        </p:nvSpPr>
        <p:spPr bwMode="auto">
          <a:xfrm>
            <a:off x="938213" y="153988"/>
            <a:ext cx="2593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3600"/>
              <a:t>ケイ素　</a:t>
            </a:r>
            <a:r>
              <a:rPr lang="en-US" altLang="ja-JP" sz="3600"/>
              <a:t>Si</a:t>
            </a:r>
            <a:endParaRPr lang="ja-JP" altLang="en-US" sz="3600"/>
          </a:p>
        </p:txBody>
      </p:sp>
      <p:graphicFrame>
        <p:nvGraphicFramePr>
          <p:cNvPr id="13619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672608"/>
              </p:ext>
            </p:extLst>
          </p:nvPr>
        </p:nvGraphicFramePr>
        <p:xfrm>
          <a:off x="175832" y="3429000"/>
          <a:ext cx="4002088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6" name="Image" r:id="rId4" imgW="3142857" imgH="1990476" progId="PhotoshopElements.Image.2">
                  <p:embed/>
                </p:oleObj>
              </mc:Choice>
              <mc:Fallback>
                <p:oleObj name="Image" r:id="rId4" imgW="3142857" imgH="1990476" progId="PhotoshopElements.Image.2">
                  <p:embed/>
                  <p:pic>
                    <p:nvPicPr>
                      <p:cNvPr id="13619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32" y="3429000"/>
                        <a:ext cx="4002088" cy="253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9488" y="5957625"/>
            <a:ext cx="3914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200" kern="0" dirty="0">
                <a:solidFill>
                  <a:srgbClr val="000000"/>
                </a:solidFill>
              </a:rPr>
              <a:t>●</a:t>
            </a:r>
            <a:r>
              <a:rPr kumimoji="0" lang="ja-JP" altLang="en-US" sz="2400" kern="0" dirty="0">
                <a:solidFill>
                  <a:srgbClr val="000000"/>
                </a:solidFill>
              </a:rPr>
              <a:t>　</a:t>
            </a:r>
            <a:r>
              <a:rPr kumimoji="0" lang="en-US" altLang="ja-JP" sz="2400" kern="0" dirty="0">
                <a:solidFill>
                  <a:srgbClr val="000000"/>
                </a:solidFill>
              </a:rPr>
              <a:t>Lsi1(=OsNIP2;1)-injected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200" kern="0" dirty="0">
                <a:solidFill>
                  <a:srgbClr val="000000"/>
                </a:solidFill>
              </a:rPr>
              <a:t>○</a:t>
            </a:r>
            <a:r>
              <a:rPr kumimoji="0" lang="ja-JP" altLang="en-US" sz="1200" kern="0" dirty="0">
                <a:solidFill>
                  <a:srgbClr val="000000"/>
                </a:solidFill>
              </a:rPr>
              <a:t>　</a:t>
            </a:r>
            <a:r>
              <a:rPr kumimoji="0" lang="en-US" altLang="ja-JP" sz="2400" kern="0" dirty="0">
                <a:solidFill>
                  <a:srgbClr val="000000"/>
                </a:solidFill>
              </a:rPr>
              <a:t>water-injected</a:t>
            </a:r>
          </a:p>
        </p:txBody>
      </p:sp>
      <p:graphicFrame>
        <p:nvGraphicFramePr>
          <p:cNvPr id="13619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260712"/>
              </p:ext>
            </p:extLst>
          </p:nvPr>
        </p:nvGraphicFramePr>
        <p:xfrm>
          <a:off x="4436338" y="4230669"/>
          <a:ext cx="2711450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7" name="Image" r:id="rId6" imgW="2971429" imgH="2161905" progId="PhotoshopElements.Image.2">
                  <p:embed/>
                </p:oleObj>
              </mc:Choice>
              <mc:Fallback>
                <p:oleObj name="Image" r:id="rId6" imgW="2971429" imgH="2161905" progId="PhotoshopElements.Image.2">
                  <p:embed/>
                  <p:pic>
                    <p:nvPicPr>
                      <p:cNvPr id="13619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338" y="4230669"/>
                        <a:ext cx="2711450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8" name="正方形/長方形 6"/>
          <p:cNvSpPr>
            <a:spLocks noChangeArrowheads="1"/>
          </p:cNvSpPr>
          <p:nvPr/>
        </p:nvSpPr>
        <p:spPr bwMode="auto">
          <a:xfrm>
            <a:off x="4120962" y="6427209"/>
            <a:ext cx="1814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Ma</a:t>
            </a:r>
            <a:r>
              <a:rPr lang="ja-JP" altLang="en-US" sz="1800" dirty="0"/>
              <a:t> </a:t>
            </a:r>
            <a:r>
              <a:rPr lang="en-US" altLang="ja-JP" sz="1800" dirty="0"/>
              <a:t>et al. (2006)</a:t>
            </a:r>
          </a:p>
        </p:txBody>
      </p:sp>
      <p:sp>
        <p:nvSpPr>
          <p:cNvPr id="136200" name="テキスト ボックス 8"/>
          <p:cNvSpPr txBox="1">
            <a:spLocks noChangeArrowheads="1"/>
          </p:cNvSpPr>
          <p:nvPr/>
        </p:nvSpPr>
        <p:spPr bwMode="auto">
          <a:xfrm>
            <a:off x="1125538" y="728663"/>
            <a:ext cx="2593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B050"/>
                </a:solidFill>
              </a:rPr>
              <a:t>Oocyte</a:t>
            </a:r>
            <a:r>
              <a:rPr lang="ja-JP" altLang="en-US">
                <a:solidFill>
                  <a:srgbClr val="00B050"/>
                </a:solidFill>
              </a:rPr>
              <a:t>実験系</a:t>
            </a:r>
          </a:p>
        </p:txBody>
      </p:sp>
      <p:sp>
        <p:nvSpPr>
          <p:cNvPr id="136201" name="正方形/長方形 9"/>
          <p:cNvSpPr>
            <a:spLocks noChangeArrowheads="1"/>
          </p:cNvSpPr>
          <p:nvPr/>
        </p:nvSpPr>
        <p:spPr bwMode="auto">
          <a:xfrm>
            <a:off x="7147788" y="4516419"/>
            <a:ext cx="1814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Si analog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</a:t>
            </a:r>
            <a:r>
              <a:rPr lang="en-US" altLang="ja-JP" sz="1800" baseline="30000" dirty="0"/>
              <a:t>68</a:t>
            </a:r>
            <a:r>
              <a:rPr lang="en-US" altLang="ja-JP" sz="1800" dirty="0"/>
              <a:t>Ge (RI) was used for uptake experiments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5050" y="523328"/>
            <a:ext cx="7146339" cy="296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319751" y="313942"/>
            <a:ext cx="396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3600" dirty="0"/>
              <a:t>過酸化水素　</a:t>
            </a:r>
            <a:r>
              <a:rPr lang="en-US" altLang="ja-JP" sz="36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H</a:t>
            </a:r>
            <a:r>
              <a:rPr lang="en-US" altLang="ja-JP" sz="3600" baseline="-25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r>
              <a:rPr lang="en-US" altLang="ja-JP" sz="36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</a:t>
            </a:r>
            <a:r>
              <a:rPr lang="en-US" altLang="ja-JP" sz="3600" baseline="-25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endParaRPr lang="ja-JP" altLang="en-US" sz="3600" dirty="0"/>
          </a:p>
        </p:txBody>
      </p:sp>
      <p:sp>
        <p:nvSpPr>
          <p:cNvPr id="11" name="円/楕円 28"/>
          <p:cNvSpPr/>
          <p:nvPr/>
        </p:nvSpPr>
        <p:spPr>
          <a:xfrm>
            <a:off x="429375" y="2336799"/>
            <a:ext cx="936625" cy="1079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正方形/長方形 67"/>
          <p:cNvSpPr>
            <a:spLocks noChangeArrowheads="1"/>
          </p:cNvSpPr>
          <p:nvPr/>
        </p:nvSpPr>
        <p:spPr bwMode="auto">
          <a:xfrm>
            <a:off x="2434309" y="5999816"/>
            <a:ext cx="2281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008000"/>
                </a:solidFill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D</a:t>
            </a:r>
            <a:r>
              <a:rPr lang="en-US" altLang="ja-JP" sz="2800" dirty="0">
                <a:solidFill>
                  <a:srgbClr val="008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Skn7 yeast </a:t>
            </a:r>
            <a:endParaRPr lang="ja-JP" altLang="en-US" sz="3600" dirty="0">
              <a:solidFill>
                <a:srgbClr val="008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テキスト ボックス 83"/>
          <p:cNvSpPr txBox="1">
            <a:spLocks noChangeArrowheads="1"/>
          </p:cNvSpPr>
          <p:nvPr/>
        </p:nvSpPr>
        <p:spPr bwMode="auto">
          <a:xfrm>
            <a:off x="3350375" y="4668837"/>
            <a:ext cx="106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 baseline="-25000">
                <a:solidFill>
                  <a:srgbClr val="FF0000"/>
                </a:solidFill>
                <a:latin typeface="Arial" panose="020B0604020202020204" pitchFamily="34" charset="0"/>
              </a:rPr>
              <a:t>Lethal</a:t>
            </a:r>
            <a:endParaRPr lang="ja-JP" altLang="en-US" sz="3600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グループ化 31"/>
          <p:cNvGrpSpPr>
            <a:grpSpLocks/>
          </p:cNvGrpSpPr>
          <p:nvPr/>
        </p:nvGrpSpPr>
        <p:grpSpPr bwMode="auto">
          <a:xfrm>
            <a:off x="429375" y="2408237"/>
            <a:ext cx="2376488" cy="3916362"/>
            <a:chOff x="5282712" y="2445008"/>
            <a:chExt cx="1446334" cy="2556485"/>
          </a:xfrm>
        </p:grpSpPr>
        <p:sp>
          <p:nvSpPr>
            <p:cNvPr id="16" name="円/楕円 9"/>
            <p:cNvSpPr/>
            <p:nvPr/>
          </p:nvSpPr>
          <p:spPr>
            <a:xfrm>
              <a:off x="5282712" y="2715475"/>
              <a:ext cx="1446334" cy="22860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" name="円/楕円 29"/>
            <p:cNvSpPr/>
            <p:nvPr/>
          </p:nvSpPr>
          <p:spPr>
            <a:xfrm>
              <a:off x="5305900" y="2445008"/>
              <a:ext cx="546844" cy="667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8" name="テキスト ボックス 65"/>
          <p:cNvSpPr txBox="1">
            <a:spLocks noChangeArrowheads="1"/>
          </p:cNvSpPr>
          <p:nvPr/>
        </p:nvSpPr>
        <p:spPr bwMode="auto">
          <a:xfrm>
            <a:off x="1078663" y="3560762"/>
            <a:ext cx="9890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</a:t>
            </a:r>
            <a:r>
              <a:rPr lang="en-US" altLang="ja-JP" sz="2800" baseline="-25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r>
              <a:rPr lang="en-US" altLang="ja-JP" sz="2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</a:t>
            </a:r>
            <a:r>
              <a:rPr lang="en-US" altLang="ja-JP" sz="2800" baseline="-25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endParaRPr lang="ja-JP" altLang="en-US" sz="2800" baseline="-25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 bwMode="auto">
          <a:xfrm rot="2561105">
            <a:off x="2016875" y="2862262"/>
            <a:ext cx="198438" cy="3397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0" name="直線矢印コネクタ 19"/>
          <p:cNvCxnSpPr/>
          <p:nvPr/>
        </p:nvCxnSpPr>
        <p:spPr bwMode="auto">
          <a:xfrm flipH="1">
            <a:off x="1699375" y="2408237"/>
            <a:ext cx="962025" cy="10652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77"/>
          <p:cNvSpPr txBox="1">
            <a:spLocks noChangeArrowheads="1"/>
          </p:cNvSpPr>
          <p:nvPr/>
        </p:nvSpPr>
        <p:spPr bwMode="auto">
          <a:xfrm>
            <a:off x="1150100" y="5360987"/>
            <a:ext cx="1189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7E39"/>
                </a:solidFill>
                <a:latin typeface="Arial" panose="020B0604020202020204" pitchFamily="34" charset="0"/>
              </a:rPr>
              <a:t>Skn</a:t>
            </a:r>
            <a:r>
              <a:rPr lang="ja-JP" altLang="en-US" sz="2400">
                <a:solidFill>
                  <a:srgbClr val="007E39"/>
                </a:solidFill>
                <a:latin typeface="Arial" panose="020B0604020202020204" pitchFamily="34" charset="0"/>
              </a:rPr>
              <a:t>７</a:t>
            </a:r>
            <a:endParaRPr lang="ja-JP" altLang="en-US" sz="2400" baseline="-25000">
              <a:solidFill>
                <a:srgbClr val="007E39"/>
              </a:solidFill>
              <a:latin typeface="Arial" panose="020B0604020202020204" pitchFamily="34" charset="0"/>
            </a:endParaRPr>
          </a:p>
        </p:txBody>
      </p:sp>
      <p:sp>
        <p:nvSpPr>
          <p:cNvPr id="22" name="下矢印 21"/>
          <p:cNvSpPr/>
          <p:nvPr/>
        </p:nvSpPr>
        <p:spPr>
          <a:xfrm flipV="1">
            <a:off x="1294563" y="4927599"/>
            <a:ext cx="576262" cy="360363"/>
          </a:xfrm>
          <a:prstGeom prst="downArrow">
            <a:avLst/>
          </a:prstGeom>
          <a:noFill/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テキスト ボックス 18"/>
          <p:cNvSpPr txBox="1">
            <a:spLocks noChangeArrowheads="1"/>
          </p:cNvSpPr>
          <p:nvPr/>
        </p:nvSpPr>
        <p:spPr bwMode="auto">
          <a:xfrm>
            <a:off x="438900" y="4495799"/>
            <a:ext cx="2363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2060"/>
                </a:solidFill>
                <a:latin typeface="Arial" panose="020B0604020202020204" pitchFamily="34" charset="0"/>
              </a:rPr>
              <a:t>ROS removal system</a:t>
            </a:r>
            <a:endParaRPr lang="ja-JP" altLang="en-US" sz="18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4" name="下矢印 23"/>
          <p:cNvSpPr/>
          <p:nvPr/>
        </p:nvSpPr>
        <p:spPr>
          <a:xfrm flipV="1">
            <a:off x="1294563" y="4137024"/>
            <a:ext cx="576262" cy="358775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" name="下矢印 24"/>
          <p:cNvSpPr/>
          <p:nvPr/>
        </p:nvSpPr>
        <p:spPr>
          <a:xfrm flipV="1">
            <a:off x="2086725" y="3487737"/>
            <a:ext cx="215900" cy="6492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6" name="乗算記号 20"/>
          <p:cNvSpPr/>
          <p:nvPr/>
        </p:nvSpPr>
        <p:spPr>
          <a:xfrm>
            <a:off x="1005638" y="5072062"/>
            <a:ext cx="1187450" cy="1084262"/>
          </a:xfrm>
          <a:prstGeom prst="mathMultiply">
            <a:avLst/>
          </a:prstGeom>
          <a:solidFill>
            <a:schemeClr val="tx1">
              <a:lumMod val="50000"/>
              <a:lumOff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>
            <a:off x="2374063" y="4063999"/>
            <a:ext cx="1008062" cy="792163"/>
          </a:xfrm>
          <a:prstGeom prst="line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76"/>
          <p:cNvSpPr txBox="1">
            <a:spLocks noChangeArrowheads="1"/>
          </p:cNvSpPr>
          <p:nvPr/>
        </p:nvSpPr>
        <p:spPr bwMode="auto">
          <a:xfrm>
            <a:off x="2367713" y="2624137"/>
            <a:ext cx="2414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 smtClean="0">
                <a:solidFill>
                  <a:srgbClr val="FF0000"/>
                </a:solidFill>
              </a:rPr>
              <a:t>Aquaporins transporting H</a:t>
            </a:r>
            <a:r>
              <a:rPr lang="en-US" altLang="ja-JP" sz="2000" kern="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000" kern="0" dirty="0" smtClean="0">
                <a:solidFill>
                  <a:srgbClr val="FF0000"/>
                </a:solidFill>
              </a:rPr>
              <a:t>O</a:t>
            </a:r>
            <a:r>
              <a:rPr lang="en-US" altLang="ja-JP" sz="2000" kern="0" baseline="-25000" dirty="0" smtClean="0">
                <a:solidFill>
                  <a:srgbClr val="FF0000"/>
                </a:solidFill>
              </a:rPr>
              <a:t>2</a:t>
            </a:r>
            <a:endParaRPr lang="ja-JP" altLang="en-US" sz="2000" kern="0" baseline="-25000" dirty="0" smtClean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808683" y="1189038"/>
            <a:ext cx="2751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ROS</a:t>
            </a:r>
            <a:r>
              <a:rPr lang="ja-JP" altLang="en-US" sz="2000">
                <a:solidFill>
                  <a:srgbClr val="000000"/>
                </a:solidFill>
              </a:rPr>
              <a:t>（</a:t>
            </a:r>
            <a:r>
              <a:rPr lang="en-US" altLang="ja-JP" sz="2000">
                <a:solidFill>
                  <a:srgbClr val="000000"/>
                </a:solidFill>
              </a:rPr>
              <a:t>exclude)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Signaling</a:t>
            </a:r>
            <a:r>
              <a:rPr lang="ja-JP" altLang="en-US" sz="2000">
                <a:solidFill>
                  <a:srgbClr val="000000"/>
                </a:solidFill>
              </a:rPr>
              <a:t>（</a:t>
            </a:r>
            <a:r>
              <a:rPr lang="en-US" altLang="ja-JP" sz="2000">
                <a:solidFill>
                  <a:srgbClr val="000000"/>
                </a:solidFill>
              </a:rPr>
              <a:t>required</a:t>
            </a:r>
            <a:r>
              <a:rPr lang="ja-JP" altLang="en-US" sz="2000">
                <a:solidFill>
                  <a:srgbClr val="000000"/>
                </a:solidFill>
              </a:rPr>
              <a:t>）</a:t>
            </a:r>
            <a:endParaRPr lang="en-US" altLang="ja-JP" sz="2000">
              <a:solidFill>
                <a:srgbClr val="000000"/>
              </a:solidFill>
            </a:endParaRPr>
          </a:p>
        </p:txBody>
      </p:sp>
      <p:sp>
        <p:nvSpPr>
          <p:cNvPr id="29" name="テキスト ボックス 24"/>
          <p:cNvSpPr txBox="1">
            <a:spLocks noChangeArrowheads="1"/>
          </p:cNvSpPr>
          <p:nvPr/>
        </p:nvSpPr>
        <p:spPr bwMode="auto">
          <a:xfrm>
            <a:off x="5482704" y="2379922"/>
            <a:ext cx="308861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 dirty="0">
                <a:solidFill>
                  <a:schemeClr val="accent6"/>
                </a:solidFill>
                <a:latin typeface="Arial" panose="020B0604020202020204" pitchFamily="34" charset="0"/>
              </a:rPr>
              <a:t>Toxic Assay </a:t>
            </a:r>
            <a:endParaRPr lang="ja-JP" altLang="en-US" sz="3600" dirty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sp>
        <p:nvSpPr>
          <p:cNvPr id="30" name="テキスト ボックス 76"/>
          <p:cNvSpPr txBox="1">
            <a:spLocks noChangeArrowheads="1"/>
          </p:cNvSpPr>
          <p:nvPr/>
        </p:nvSpPr>
        <p:spPr bwMode="auto">
          <a:xfrm>
            <a:off x="5042844" y="3487737"/>
            <a:ext cx="410115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 smtClean="0">
                <a:solidFill>
                  <a:schemeClr val="accent6"/>
                </a:solidFill>
              </a:rPr>
              <a:t>Lethal (dead)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 smtClean="0">
                <a:solidFill>
                  <a:schemeClr val="accent6"/>
                </a:solidFill>
              </a:rPr>
              <a:t>In the presence of external </a:t>
            </a:r>
            <a:r>
              <a:rPr lang="en-US" altLang="ja-JP" sz="2000" kern="0" dirty="0">
                <a:solidFill>
                  <a:schemeClr val="accent6"/>
                </a:solidFill>
              </a:rPr>
              <a:t>H</a:t>
            </a:r>
            <a:r>
              <a:rPr lang="en-US" altLang="ja-JP" sz="2000" kern="0" baseline="-25000" dirty="0">
                <a:solidFill>
                  <a:schemeClr val="accent6"/>
                </a:solidFill>
              </a:rPr>
              <a:t>2</a:t>
            </a:r>
            <a:r>
              <a:rPr lang="en-US" altLang="ja-JP" sz="2000" kern="0" dirty="0">
                <a:solidFill>
                  <a:schemeClr val="accent6"/>
                </a:solidFill>
              </a:rPr>
              <a:t>O</a:t>
            </a:r>
            <a:r>
              <a:rPr lang="en-US" altLang="ja-JP" sz="2000" kern="0" baseline="-25000" dirty="0">
                <a:solidFill>
                  <a:schemeClr val="accent6"/>
                </a:solidFill>
              </a:rPr>
              <a:t>2</a:t>
            </a:r>
            <a:endParaRPr lang="ja-JP" altLang="en-US" sz="2000" kern="0" baseline="-25000" dirty="0">
              <a:solidFill>
                <a:schemeClr val="accent6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kern="0" dirty="0" smtClean="0">
              <a:solidFill>
                <a:schemeClr val="accent6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kern="0" dirty="0" smtClean="0">
              <a:solidFill>
                <a:schemeClr val="accent6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kern="0" dirty="0" smtClean="0">
              <a:solidFill>
                <a:schemeClr val="accent6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kern="0" dirty="0" smtClean="0">
                <a:solidFill>
                  <a:schemeClr val="accent6"/>
                </a:solidFill>
              </a:rPr>
              <a:t>Certain </a:t>
            </a:r>
            <a:r>
              <a:rPr lang="en-US" altLang="ja-JP" sz="2000" kern="0" dirty="0" smtClean="0">
                <a:solidFill>
                  <a:schemeClr val="accent6"/>
                </a:solidFill>
              </a:rPr>
              <a:t>Aquaporins </a:t>
            </a:r>
            <a:r>
              <a:rPr lang="en-US" altLang="ja-JP" sz="2000" kern="0" dirty="0" smtClean="0">
                <a:solidFill>
                  <a:schemeClr val="accent6"/>
                </a:solidFill>
              </a:rPr>
              <a:t>transporting H</a:t>
            </a:r>
            <a:r>
              <a:rPr lang="en-US" altLang="ja-JP" sz="2000" kern="0" baseline="-25000" dirty="0" smtClean="0">
                <a:solidFill>
                  <a:schemeClr val="accent6"/>
                </a:solidFill>
              </a:rPr>
              <a:t>2</a:t>
            </a:r>
            <a:r>
              <a:rPr lang="en-US" altLang="ja-JP" sz="2000" kern="0" dirty="0" smtClean="0">
                <a:solidFill>
                  <a:schemeClr val="accent6"/>
                </a:solidFill>
              </a:rPr>
              <a:t>O</a:t>
            </a:r>
            <a:r>
              <a:rPr lang="en-US" altLang="ja-JP" sz="2000" kern="0" baseline="-25000" dirty="0" smtClean="0">
                <a:solidFill>
                  <a:schemeClr val="accent6"/>
                </a:solidFill>
              </a:rPr>
              <a:t>2</a:t>
            </a:r>
            <a:endParaRPr lang="ja-JP" altLang="en-US" sz="2000" kern="0" baseline="-25000" dirty="0" smtClean="0">
              <a:solidFill>
                <a:schemeClr val="accent6"/>
              </a:solidFill>
            </a:endParaRPr>
          </a:p>
        </p:txBody>
      </p:sp>
      <p:sp>
        <p:nvSpPr>
          <p:cNvPr id="31" name="テキスト ボックス 65"/>
          <p:cNvSpPr txBox="1">
            <a:spLocks noChangeArrowheads="1"/>
          </p:cNvSpPr>
          <p:nvPr/>
        </p:nvSpPr>
        <p:spPr bwMode="auto">
          <a:xfrm>
            <a:off x="2778999" y="1903413"/>
            <a:ext cx="9890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</a:t>
            </a:r>
            <a:r>
              <a:rPr lang="en-US" altLang="ja-JP" sz="2800" baseline="-25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r>
              <a:rPr lang="en-US" altLang="ja-JP" sz="2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</a:t>
            </a:r>
            <a:r>
              <a:rPr lang="en-US" altLang="ja-JP" sz="2800" baseline="-25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endParaRPr lang="ja-JP" altLang="en-US" sz="2800" baseline="-25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" name="上下矢印 2"/>
          <p:cNvSpPr/>
          <p:nvPr/>
        </p:nvSpPr>
        <p:spPr bwMode="auto">
          <a:xfrm>
            <a:off x="6657331" y="4298071"/>
            <a:ext cx="496904" cy="648000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ja-JP" alt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8" grpId="0"/>
      <p:bldP spid="19" grpId="0" animBg="1"/>
      <p:bldP spid="21" grpId="0"/>
      <p:bldP spid="22" grpId="0" animBg="1"/>
      <p:bldP spid="23" grpId="0"/>
      <p:bldP spid="24" grpId="0" animBg="1"/>
      <p:bldP spid="25" grpId="0" animBg="1"/>
      <p:bldP spid="28" grpId="0"/>
      <p:bldP spid="2" grpId="0"/>
      <p:bldP spid="30" grpId="0"/>
      <p:bldP spid="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図 2" descr="9. SC-Ura_Gal_0.5H2O2_PIP2s-1_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4044950"/>
            <a:ext cx="21796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テキスト ボックス 3"/>
          <p:cNvSpPr txBox="1">
            <a:spLocks noChangeArrowheads="1"/>
          </p:cNvSpPr>
          <p:nvPr/>
        </p:nvSpPr>
        <p:spPr bwMode="auto">
          <a:xfrm>
            <a:off x="777875" y="1003300"/>
            <a:ext cx="1500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00"/>
                </a:solidFill>
                <a:latin typeface="Arial" panose="020B0604020202020204" pitchFamily="34" charset="0"/>
              </a:rPr>
              <a:t>0 mM H</a:t>
            </a:r>
            <a:r>
              <a:rPr lang="en-US" altLang="ja-JP" sz="1600" b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1600" b="1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US" altLang="ja-JP" sz="1600" b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ja-JP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8244" name="テキスト ボックス 5"/>
          <p:cNvSpPr txBox="1">
            <a:spLocks noChangeArrowheads="1"/>
          </p:cNvSpPr>
          <p:nvPr/>
        </p:nvSpPr>
        <p:spPr bwMode="auto">
          <a:xfrm>
            <a:off x="2932113" y="1011238"/>
            <a:ext cx="1785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00"/>
                </a:solidFill>
                <a:latin typeface="Arial" panose="020B0604020202020204" pitchFamily="34" charset="0"/>
              </a:rPr>
              <a:t>0.25 mM H</a:t>
            </a:r>
            <a:r>
              <a:rPr lang="en-US" altLang="ja-JP" sz="1600" b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1600" b="1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US" altLang="ja-JP" sz="1600" b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ja-JP" altLang="en-US" sz="1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8245" name="テキスト ボックス 6"/>
          <p:cNvSpPr txBox="1">
            <a:spLocks noChangeArrowheads="1"/>
          </p:cNvSpPr>
          <p:nvPr/>
        </p:nvSpPr>
        <p:spPr bwMode="auto">
          <a:xfrm>
            <a:off x="684213" y="3725863"/>
            <a:ext cx="1785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FF0000"/>
                </a:solidFill>
                <a:latin typeface="Arial" panose="020B0604020202020204" pitchFamily="34" charset="0"/>
              </a:rPr>
              <a:t>0.5 mM </a:t>
            </a:r>
            <a:r>
              <a:rPr lang="en-US" altLang="ja-JP" sz="1600" b="1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en-US" altLang="ja-JP" sz="16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1600" b="1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en-US" altLang="ja-JP" sz="16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14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ja-JP" altLang="en-US" sz="1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8246" name="テキスト ボックス 7"/>
          <p:cNvSpPr txBox="1">
            <a:spLocks noChangeArrowheads="1"/>
          </p:cNvSpPr>
          <p:nvPr/>
        </p:nvSpPr>
        <p:spPr bwMode="auto">
          <a:xfrm>
            <a:off x="2965450" y="3713163"/>
            <a:ext cx="1785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000000"/>
                </a:solidFill>
                <a:latin typeface="Arial" panose="020B0604020202020204" pitchFamily="34" charset="0"/>
              </a:rPr>
              <a:t>0.75 </a:t>
            </a:r>
            <a:r>
              <a:rPr lang="en-US" altLang="ja-JP" sz="1600" b="1">
                <a:solidFill>
                  <a:srgbClr val="000000"/>
                </a:solidFill>
                <a:latin typeface="Arial" panose="020B0604020202020204" pitchFamily="34" charset="0"/>
              </a:rPr>
              <a:t>mM</a:t>
            </a:r>
            <a:r>
              <a:rPr lang="en-US" altLang="ja-JP" sz="1400" b="1">
                <a:solidFill>
                  <a:srgbClr val="000000"/>
                </a:solidFill>
                <a:latin typeface="Arial" panose="020B0604020202020204" pitchFamily="34" charset="0"/>
              </a:rPr>
              <a:t> H</a:t>
            </a:r>
            <a:r>
              <a:rPr lang="en-US" altLang="ja-JP" sz="1400" b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1400" b="1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US" altLang="ja-JP" sz="1400" b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14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ja-JP" altLang="en-US" sz="1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38247" name="図 18" descr="10. SC-Ura_Gal_0.75H2O2_PIP2s-1_P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4032250"/>
            <a:ext cx="22034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図 19" descr="8. SC-Ura_Gal_0.25H2O2_PIP2s-1_P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1341438"/>
            <a:ext cx="21574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9" name="図 20" descr="6. SC-Ura_Gal_PIP2s-1_P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323975"/>
            <a:ext cx="21685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250" name="グループ化 24"/>
          <p:cNvGrpSpPr>
            <a:grpSpLocks/>
          </p:cNvGrpSpPr>
          <p:nvPr/>
        </p:nvGrpSpPr>
        <p:grpSpPr bwMode="auto">
          <a:xfrm>
            <a:off x="5076825" y="1052513"/>
            <a:ext cx="3578225" cy="2995612"/>
            <a:chOff x="5532114" y="3513154"/>
            <a:chExt cx="2876530" cy="2596805"/>
          </a:xfrm>
        </p:grpSpPr>
        <p:cxnSp>
          <p:nvCxnSpPr>
            <p:cNvPr id="10" name="直線コネクタ 9"/>
            <p:cNvCxnSpPr/>
            <p:nvPr/>
          </p:nvCxnSpPr>
          <p:spPr bwMode="auto">
            <a:xfrm rot="17100000" flipH="1">
              <a:off x="5843528" y="3856982"/>
              <a:ext cx="2142674" cy="18568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 bwMode="auto">
            <a:xfrm rot="20400000">
              <a:off x="5704400" y="4784722"/>
              <a:ext cx="2428587" cy="1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257" name="テキスト ボックス 12"/>
            <p:cNvSpPr txBox="1">
              <a:spLocks noChangeArrowheads="1"/>
            </p:cNvSpPr>
            <p:nvPr/>
          </p:nvSpPr>
          <p:spPr bwMode="auto">
            <a:xfrm>
              <a:off x="6527999" y="5549617"/>
              <a:ext cx="1142858" cy="560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pYES2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(Vector)</a:t>
              </a:r>
              <a:endParaRPr lang="ja-JP" altLang="en-US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258" name="テキスト ボックス 13"/>
            <p:cNvSpPr txBox="1">
              <a:spLocks noChangeArrowheads="1"/>
            </p:cNvSpPr>
            <p:nvPr/>
          </p:nvSpPr>
          <p:spPr bwMode="auto">
            <a:xfrm>
              <a:off x="5589996" y="5198709"/>
              <a:ext cx="1052967" cy="320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HvPIP2;1</a:t>
              </a:r>
              <a:endParaRPr lang="ja-JP" altLang="en-US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259" name="テキスト ボックス 14"/>
            <p:cNvSpPr txBox="1">
              <a:spLocks noChangeArrowheads="1"/>
            </p:cNvSpPr>
            <p:nvPr/>
          </p:nvSpPr>
          <p:spPr bwMode="auto">
            <a:xfrm>
              <a:off x="5545882" y="3827597"/>
              <a:ext cx="1039900" cy="320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HvPIP2;3</a:t>
              </a:r>
              <a:endParaRPr lang="ja-JP" altLang="en-US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260" name="テキスト ボックス 15"/>
            <p:cNvSpPr txBox="1">
              <a:spLocks noChangeArrowheads="1"/>
            </p:cNvSpPr>
            <p:nvPr/>
          </p:nvSpPr>
          <p:spPr bwMode="auto">
            <a:xfrm>
              <a:off x="6400340" y="3513154"/>
              <a:ext cx="1075045" cy="320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HvPIP2;4</a:t>
              </a:r>
              <a:endParaRPr lang="ja-JP" altLang="en-US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261" name="テキスト ボックス 16"/>
            <p:cNvSpPr txBox="1">
              <a:spLocks noChangeArrowheads="1"/>
            </p:cNvSpPr>
            <p:nvPr/>
          </p:nvSpPr>
          <p:spPr bwMode="auto">
            <a:xfrm>
              <a:off x="7214992" y="3953578"/>
              <a:ext cx="1067193" cy="320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HvPIP2;5</a:t>
              </a:r>
              <a:endParaRPr lang="ja-JP" altLang="en-US" sz="18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262" name="テキスト ボックス 17"/>
            <p:cNvSpPr txBox="1">
              <a:spLocks noChangeArrowheads="1"/>
            </p:cNvSpPr>
            <p:nvPr/>
          </p:nvSpPr>
          <p:spPr bwMode="auto">
            <a:xfrm>
              <a:off x="7442211" y="4636857"/>
              <a:ext cx="966433" cy="320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HvTIP2;2</a:t>
              </a:r>
              <a:endParaRPr lang="ja-JP" altLang="en-US" sz="18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3" name="直線コネクタ 22"/>
            <p:cNvCxnSpPr/>
            <p:nvPr/>
          </p:nvCxnSpPr>
          <p:spPr bwMode="auto">
            <a:xfrm rot="4500000">
              <a:off x="5865861" y="3832949"/>
              <a:ext cx="2142675" cy="18581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 bwMode="auto">
            <a:xfrm rot="1200000" flipH="1">
              <a:off x="5743961" y="4801236"/>
              <a:ext cx="2428588" cy="2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265" name="テキスト ボックス 24"/>
            <p:cNvSpPr txBox="1">
              <a:spLocks noChangeArrowheads="1"/>
            </p:cNvSpPr>
            <p:nvPr/>
          </p:nvSpPr>
          <p:spPr bwMode="auto">
            <a:xfrm>
              <a:off x="5532114" y="4636857"/>
              <a:ext cx="954825" cy="320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HvPIP2;2</a:t>
              </a:r>
              <a:endParaRPr lang="ja-JP" altLang="en-US" sz="1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8251" name="テキスト ボックス 24"/>
          <p:cNvSpPr txBox="1">
            <a:spLocks noChangeArrowheads="1"/>
          </p:cNvSpPr>
          <p:nvPr/>
        </p:nvSpPr>
        <p:spPr bwMode="auto">
          <a:xfrm>
            <a:off x="5003800" y="4491038"/>
            <a:ext cx="3975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0000"/>
                </a:solidFill>
                <a:latin typeface="Arial" panose="020B0604020202020204" pitchFamily="34" charset="0"/>
              </a:rPr>
              <a:t>HvPIP2;5</a:t>
            </a:r>
            <a:r>
              <a:rPr lang="en-US" altLang="ja-JP" sz="280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en-US" altLang="ja-JP" sz="2800">
                <a:solidFill>
                  <a:srgbClr val="FF0000"/>
                </a:solidFill>
                <a:latin typeface="Arial" panose="020B0604020202020204" pitchFamily="34" charset="0"/>
              </a:rPr>
              <a:t>HvTIP2;2 are H</a:t>
            </a:r>
            <a:r>
              <a:rPr lang="en-US" altLang="ja-JP" sz="280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280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en-US" altLang="ja-JP" sz="280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2800">
                <a:solidFill>
                  <a:srgbClr val="FF0000"/>
                </a:solidFill>
                <a:latin typeface="Arial" panose="020B0604020202020204" pitchFamily="34" charset="0"/>
              </a:rPr>
              <a:t>-transporting Aquaporins</a:t>
            </a:r>
            <a:r>
              <a:rPr lang="en-US" altLang="ja-JP" sz="2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" name="下矢印 24"/>
          <p:cNvSpPr/>
          <p:nvPr/>
        </p:nvSpPr>
        <p:spPr>
          <a:xfrm rot="2189089">
            <a:off x="2152650" y="3832225"/>
            <a:ext cx="287338" cy="4318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26" name="下矢印 25"/>
          <p:cNvSpPr/>
          <p:nvPr/>
        </p:nvSpPr>
        <p:spPr>
          <a:xfrm rot="2189089">
            <a:off x="2439988" y="4408488"/>
            <a:ext cx="287337" cy="4318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テキスト ボックス 5"/>
          <p:cNvSpPr txBox="1">
            <a:spLocks noChangeArrowheads="1"/>
          </p:cNvSpPr>
          <p:nvPr/>
        </p:nvSpPr>
        <p:spPr bwMode="auto">
          <a:xfrm>
            <a:off x="1042988" y="1595438"/>
            <a:ext cx="17272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pYES2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HvNIP1;1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HvNIP1;2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HvNIP2;1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HvNIP2;2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AtNIP1;1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AtNIP5;1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OsNIP1;1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OsNIP2;1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OsNIP2;2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OsNIP3;1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OsNIP3;2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OsNIP3;3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OsNIP4;1</a:t>
            </a: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0291" name="テキスト ボックス 7"/>
          <p:cNvSpPr txBox="1">
            <a:spLocks noChangeArrowheads="1"/>
          </p:cNvSpPr>
          <p:nvPr/>
        </p:nvSpPr>
        <p:spPr bwMode="auto">
          <a:xfrm>
            <a:off x="2897188" y="874713"/>
            <a:ext cx="1081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00"/>
                </a:solidFill>
              </a:rPr>
              <a:t>No As</a:t>
            </a:r>
            <a:endParaRPr lang="ja-JP" altLang="en-US" sz="1800" b="1">
              <a:solidFill>
                <a:srgbClr val="000000"/>
              </a:solidFill>
            </a:endParaRPr>
          </a:p>
        </p:txBody>
      </p:sp>
      <p:sp>
        <p:nvSpPr>
          <p:cNvPr id="140292" name="テキスト ボックス 10"/>
          <p:cNvSpPr txBox="1">
            <a:spLocks noChangeArrowheads="1"/>
          </p:cNvSpPr>
          <p:nvPr/>
        </p:nvSpPr>
        <p:spPr bwMode="auto">
          <a:xfrm>
            <a:off x="4541838" y="87471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00"/>
                </a:solidFill>
              </a:rPr>
              <a:t> 5</a:t>
            </a:r>
            <a:r>
              <a:rPr lang="el-GR" altLang="ja-JP" sz="1800" b="1">
                <a:solidFill>
                  <a:srgbClr val="000000"/>
                </a:solidFill>
              </a:rPr>
              <a:t>μ</a:t>
            </a:r>
            <a:r>
              <a:rPr lang="en-US" altLang="ja-JP" sz="1800" b="1">
                <a:solidFill>
                  <a:srgbClr val="000000"/>
                </a:solidFill>
              </a:rPr>
              <a:t>M-As</a:t>
            </a:r>
            <a:endParaRPr lang="ja-JP" altLang="en-US" sz="1800" b="1">
              <a:solidFill>
                <a:srgbClr val="000000"/>
              </a:solidFill>
            </a:endParaRPr>
          </a:p>
        </p:txBody>
      </p:sp>
      <p:pic>
        <p:nvPicPr>
          <p:cNvPr id="140293" name="図 9" descr="As0-re4bw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666875"/>
            <a:ext cx="130651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直角三角形 11"/>
          <p:cNvSpPr/>
          <p:nvPr/>
        </p:nvSpPr>
        <p:spPr>
          <a:xfrm>
            <a:off x="2638425" y="1166813"/>
            <a:ext cx="1298575" cy="346075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>
              <a:solidFill>
                <a:prstClr val="white"/>
              </a:solidFill>
            </a:endParaRPr>
          </a:p>
        </p:txBody>
      </p:sp>
      <p:pic>
        <p:nvPicPr>
          <p:cNvPr id="140295" name="図 13" descr="As5-re4bw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1658938"/>
            <a:ext cx="1303338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直角三角形 14"/>
          <p:cNvSpPr/>
          <p:nvPr/>
        </p:nvSpPr>
        <p:spPr>
          <a:xfrm>
            <a:off x="4438650" y="1179513"/>
            <a:ext cx="1298575" cy="346075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140297" name="テキスト ボックス 24"/>
          <p:cNvSpPr txBox="1">
            <a:spLocks noChangeArrowheads="1"/>
          </p:cNvSpPr>
          <p:nvPr/>
        </p:nvSpPr>
        <p:spPr bwMode="auto">
          <a:xfrm>
            <a:off x="250825" y="333375"/>
            <a:ext cx="7902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As(OH)</a:t>
            </a:r>
            <a:r>
              <a:rPr lang="en-US" altLang="ja-JP" sz="3600" baseline="-2500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</a:t>
            </a:r>
            <a:r>
              <a:rPr lang="en-US" altLang="ja-JP" sz="36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ja-JP" altLang="en-US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右矢印 10"/>
          <p:cNvSpPr/>
          <p:nvPr/>
        </p:nvSpPr>
        <p:spPr>
          <a:xfrm flipH="1">
            <a:off x="5867400" y="2492375"/>
            <a:ext cx="288925" cy="2159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14" name="右矢印 13"/>
          <p:cNvSpPr/>
          <p:nvPr/>
        </p:nvSpPr>
        <p:spPr>
          <a:xfrm flipH="1">
            <a:off x="5867400" y="4652963"/>
            <a:ext cx="288925" cy="2159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16" name="右矢印 15"/>
          <p:cNvSpPr/>
          <p:nvPr/>
        </p:nvSpPr>
        <p:spPr>
          <a:xfrm flipH="1">
            <a:off x="5867400" y="5732463"/>
            <a:ext cx="288925" cy="21748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17" name="右矢印 16"/>
          <p:cNvSpPr/>
          <p:nvPr/>
        </p:nvSpPr>
        <p:spPr>
          <a:xfrm flipH="1">
            <a:off x="5867400" y="6092825"/>
            <a:ext cx="288925" cy="2159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18" name="右矢印 17"/>
          <p:cNvSpPr/>
          <p:nvPr/>
        </p:nvSpPr>
        <p:spPr>
          <a:xfrm flipH="1">
            <a:off x="5867400" y="2852738"/>
            <a:ext cx="288925" cy="2159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5867400" y="3213100"/>
            <a:ext cx="288925" cy="2159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140304" name="テキスト ボックス 22"/>
          <p:cNvSpPr txBox="1">
            <a:spLocks noChangeArrowheads="1"/>
          </p:cNvSpPr>
          <p:nvPr/>
        </p:nvSpPr>
        <p:spPr bwMode="auto">
          <a:xfrm>
            <a:off x="6267450" y="3127375"/>
            <a:ext cx="145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9933"/>
                </a:solidFill>
                <a:latin typeface="Arial" panose="020B0604020202020204" pitchFamily="34" charset="0"/>
              </a:rPr>
              <a:t>intermediate</a:t>
            </a:r>
            <a:endParaRPr lang="ja-JP" altLang="en-US" sz="1800">
              <a:solidFill>
                <a:srgbClr val="FF9933"/>
              </a:solidFill>
              <a:latin typeface="Arial" panose="020B0604020202020204" pitchFamily="34" charset="0"/>
            </a:endParaRPr>
          </a:p>
        </p:txBody>
      </p:sp>
      <p:sp>
        <p:nvSpPr>
          <p:cNvPr id="140305" name="テキスト ボックス 22"/>
          <p:cNvSpPr txBox="1">
            <a:spLocks noChangeArrowheads="1"/>
          </p:cNvSpPr>
          <p:nvPr/>
        </p:nvSpPr>
        <p:spPr bwMode="auto">
          <a:xfrm>
            <a:off x="6267450" y="2765425"/>
            <a:ext cx="145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9933"/>
                </a:solidFill>
                <a:latin typeface="Arial" panose="020B0604020202020204" pitchFamily="34" charset="0"/>
              </a:rPr>
              <a:t>intermediate</a:t>
            </a:r>
            <a:endParaRPr lang="ja-JP" altLang="en-US" sz="1800">
              <a:solidFill>
                <a:srgbClr val="FF9933"/>
              </a:solidFill>
              <a:latin typeface="Arial" panose="020B0604020202020204" pitchFamily="34" charset="0"/>
            </a:endParaRPr>
          </a:p>
        </p:txBody>
      </p:sp>
      <p:sp>
        <p:nvSpPr>
          <p:cNvPr id="140306" name="正方形/長方形 1"/>
          <p:cNvSpPr>
            <a:spLocks noChangeArrowheads="1"/>
          </p:cNvSpPr>
          <p:nvPr/>
        </p:nvSpPr>
        <p:spPr bwMode="auto">
          <a:xfrm>
            <a:off x="2938463" y="48418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>
                <a:latin typeface="Times New Roman" panose="02020603050405020304" pitchFamily="18" charset="0"/>
              </a:rPr>
              <a:t>Toxic,   chemical homology to </a:t>
            </a:r>
            <a:r>
              <a:rPr lang="ja-JP" altLang="ja-JP" sz="2000">
                <a:latin typeface="Times New Roman" panose="02020603050405020304" pitchFamily="18" charset="0"/>
              </a:rPr>
              <a:t>silicic acid</a:t>
            </a:r>
            <a:endParaRPr lang="ja-JP" altLang="en-US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テキスト ボックス 1"/>
          <p:cNvSpPr txBox="1">
            <a:spLocks noChangeArrowheads="1"/>
          </p:cNvSpPr>
          <p:nvPr/>
        </p:nvSpPr>
        <p:spPr bwMode="auto">
          <a:xfrm>
            <a:off x="4572000" y="828675"/>
            <a:ext cx="4351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00"/>
                </a:solidFill>
                <a:latin typeface="Arial" panose="020B0604020202020204" pitchFamily="34" charset="0"/>
              </a:rPr>
              <a:t>3 aquaporins in barely</a:t>
            </a:r>
          </a:p>
        </p:txBody>
      </p:sp>
      <p:sp>
        <p:nvSpPr>
          <p:cNvPr id="142339" name="テキスト ボックス 2"/>
          <p:cNvSpPr txBox="1">
            <a:spLocks noChangeArrowheads="1"/>
          </p:cNvSpPr>
          <p:nvPr/>
        </p:nvSpPr>
        <p:spPr bwMode="auto">
          <a:xfrm>
            <a:off x="4427538" y="1547813"/>
            <a:ext cx="16208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00"/>
                </a:solidFill>
                <a:latin typeface="Arial" panose="020B0604020202020204" pitchFamily="34" charset="0"/>
              </a:rPr>
              <a:t>10 PIPs</a:t>
            </a:r>
          </a:p>
        </p:txBody>
      </p:sp>
      <p:sp>
        <p:nvSpPr>
          <p:cNvPr id="142340" name="正方形/長方形 3"/>
          <p:cNvSpPr>
            <a:spLocks noChangeArrowheads="1"/>
          </p:cNvSpPr>
          <p:nvPr/>
        </p:nvSpPr>
        <p:spPr bwMode="auto">
          <a:xfrm>
            <a:off x="4572000" y="2182813"/>
            <a:ext cx="127793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HvPIP1;1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HvPIP1;2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HvPIP1;3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HvPIP1;4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HvPIP1;5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HvPIP2;1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HvPIP2;2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HvPIP2;3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HvPIP2;4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HvPIP2;5</a:t>
            </a:r>
            <a:endParaRPr lang="ja-JP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2341" name="正方形/長方形 4"/>
          <p:cNvSpPr>
            <a:spLocks noChangeArrowheads="1"/>
          </p:cNvSpPr>
          <p:nvPr/>
        </p:nvSpPr>
        <p:spPr bwMode="auto">
          <a:xfrm>
            <a:off x="6011863" y="2182813"/>
            <a:ext cx="13684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HvTIP1;1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HvTIP1;2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HvTIP2;1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HvTIP2;2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HvTIP2;3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HvTIP3;1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HvTIP4;1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HvTIP5;1</a:t>
            </a:r>
            <a:endParaRPr lang="ja-JP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2342" name="テキスト ボックス 5"/>
          <p:cNvSpPr txBox="1">
            <a:spLocks noChangeArrowheads="1"/>
          </p:cNvSpPr>
          <p:nvPr/>
        </p:nvSpPr>
        <p:spPr bwMode="auto">
          <a:xfrm>
            <a:off x="5986463" y="1547813"/>
            <a:ext cx="1362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00"/>
                </a:solidFill>
                <a:latin typeface="Arial" panose="020B0604020202020204" pitchFamily="34" charset="0"/>
              </a:rPr>
              <a:t>8 TIPs</a:t>
            </a:r>
          </a:p>
        </p:txBody>
      </p:sp>
      <p:sp>
        <p:nvSpPr>
          <p:cNvPr id="142343" name="テキスト ボックス 6"/>
          <p:cNvSpPr txBox="1">
            <a:spLocks noChangeArrowheads="1"/>
          </p:cNvSpPr>
          <p:nvPr/>
        </p:nvSpPr>
        <p:spPr bwMode="auto">
          <a:xfrm>
            <a:off x="7451725" y="1547813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00"/>
                </a:solidFill>
                <a:latin typeface="Arial" panose="020B0604020202020204" pitchFamily="34" charset="0"/>
              </a:rPr>
              <a:t>4 NIPs</a:t>
            </a:r>
          </a:p>
        </p:txBody>
      </p:sp>
      <p:sp>
        <p:nvSpPr>
          <p:cNvPr id="142344" name="正方形/長方形 7"/>
          <p:cNvSpPr>
            <a:spLocks noChangeArrowheads="1"/>
          </p:cNvSpPr>
          <p:nvPr/>
        </p:nvSpPr>
        <p:spPr bwMode="auto">
          <a:xfrm>
            <a:off x="7451725" y="2182813"/>
            <a:ext cx="15128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HvNIP1;1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u="sng">
                <a:solidFill>
                  <a:srgbClr val="FF0000"/>
                </a:solidFill>
                <a:latin typeface="Arial" panose="020B0604020202020204" pitchFamily="34" charset="0"/>
              </a:rPr>
              <a:t>HvNIP1;2</a:t>
            </a:r>
            <a:endParaRPr lang="en-US" altLang="ja-JP" sz="2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u="sng">
                <a:solidFill>
                  <a:srgbClr val="F79646"/>
                </a:solidFill>
                <a:latin typeface="Arial" panose="020B0604020202020204" pitchFamily="34" charset="0"/>
              </a:rPr>
              <a:t>HvNIP2;1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u="sng">
                <a:solidFill>
                  <a:srgbClr val="F79646"/>
                </a:solidFill>
                <a:latin typeface="Arial" panose="020B0604020202020204" pitchFamily="34" charset="0"/>
              </a:rPr>
              <a:t>HvNIP2;2</a:t>
            </a:r>
            <a:endParaRPr lang="ja-JP" altLang="en-US" sz="2000" u="sng">
              <a:solidFill>
                <a:srgbClr val="F79646"/>
              </a:solidFill>
              <a:latin typeface="Arial" panose="020B0604020202020204" pitchFamily="34" charset="0"/>
            </a:endParaRPr>
          </a:p>
        </p:txBody>
      </p:sp>
      <p:sp>
        <p:nvSpPr>
          <p:cNvPr id="142345" name="正方形/長方形 8"/>
          <p:cNvSpPr>
            <a:spLocks noChangeArrowheads="1"/>
          </p:cNvSpPr>
          <p:nvPr/>
        </p:nvSpPr>
        <p:spPr bwMode="auto">
          <a:xfrm>
            <a:off x="250825" y="2182813"/>
            <a:ext cx="1277938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OsPIP1;1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OsPIP1;2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OsPIP1;3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OsPIP2;1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OsPIP2;2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OsPIP2;3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OsPIP2;4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OsPIP2;5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OsPIP2;6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OsPIP2;7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</a:rPr>
              <a:t>OsPIP2;8</a:t>
            </a:r>
            <a:endParaRPr lang="ja-JP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2346" name="正方形/長方形 9"/>
          <p:cNvSpPr>
            <a:spLocks noChangeArrowheads="1"/>
          </p:cNvSpPr>
          <p:nvPr/>
        </p:nvSpPr>
        <p:spPr bwMode="auto">
          <a:xfrm>
            <a:off x="1692275" y="2182813"/>
            <a:ext cx="136683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2000">
                <a:solidFill>
                  <a:srgbClr val="000000"/>
                </a:solidFill>
                <a:latin typeface="Arial" panose="020B0604020202020204" pitchFamily="34" charset="0"/>
              </a:rPr>
              <a:t>OsTIP1;1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2000">
                <a:solidFill>
                  <a:srgbClr val="000000"/>
                </a:solidFill>
                <a:latin typeface="Arial" panose="020B0604020202020204" pitchFamily="34" charset="0"/>
              </a:rPr>
              <a:t>OsTIP1;2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2000">
                <a:solidFill>
                  <a:srgbClr val="000000"/>
                </a:solidFill>
                <a:latin typeface="Arial" panose="020B0604020202020204" pitchFamily="34" charset="0"/>
              </a:rPr>
              <a:t>OsTIP2;1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2000">
                <a:solidFill>
                  <a:srgbClr val="000000"/>
                </a:solidFill>
                <a:latin typeface="Arial" panose="020B0604020202020204" pitchFamily="34" charset="0"/>
              </a:rPr>
              <a:t>OsTIP2;2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2000">
                <a:solidFill>
                  <a:srgbClr val="000000"/>
                </a:solidFill>
                <a:latin typeface="Arial" panose="020B0604020202020204" pitchFamily="34" charset="0"/>
              </a:rPr>
              <a:t>OsTIP3;1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2000">
                <a:solidFill>
                  <a:srgbClr val="000000"/>
                </a:solidFill>
                <a:latin typeface="Arial" panose="020B0604020202020204" pitchFamily="34" charset="0"/>
              </a:rPr>
              <a:t>OsTIP4;2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ja-JP" sz="2000">
                <a:solidFill>
                  <a:srgbClr val="000000"/>
                </a:solidFill>
                <a:latin typeface="Arial" panose="020B0604020202020204" pitchFamily="34" charset="0"/>
              </a:rPr>
              <a:t>OsTIP5;1</a:t>
            </a:r>
            <a:endParaRPr lang="ja-JP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2347" name="正方形/長方形 10"/>
          <p:cNvSpPr>
            <a:spLocks noChangeArrowheads="1"/>
          </p:cNvSpPr>
          <p:nvPr/>
        </p:nvSpPr>
        <p:spPr bwMode="auto">
          <a:xfrm>
            <a:off x="3132138" y="2182813"/>
            <a:ext cx="14398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ja-JP" sz="2000">
                <a:solidFill>
                  <a:srgbClr val="000000"/>
                </a:solidFill>
                <a:latin typeface="Arial" panose="020B0604020202020204" pitchFamily="34" charset="0"/>
              </a:rPr>
              <a:t>OsNIP1;1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ja-JP" sz="2000" u="sng">
                <a:solidFill>
                  <a:srgbClr val="FF0000"/>
                </a:solidFill>
                <a:latin typeface="Arial" panose="020B0604020202020204" pitchFamily="34" charset="0"/>
              </a:rPr>
              <a:t>OsNIP2;1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ja-JP" sz="2000">
                <a:solidFill>
                  <a:srgbClr val="000000"/>
                </a:solidFill>
                <a:latin typeface="Arial" panose="020B0604020202020204" pitchFamily="34" charset="0"/>
              </a:rPr>
              <a:t>OsNIP2;2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ja-JP" sz="2000">
                <a:solidFill>
                  <a:srgbClr val="000000"/>
                </a:solidFill>
                <a:latin typeface="Arial" panose="020B0604020202020204" pitchFamily="34" charset="0"/>
              </a:rPr>
              <a:t>OsNIP3;1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ja-JP" sz="2000" u="sng">
                <a:solidFill>
                  <a:srgbClr val="FF0000"/>
                </a:solidFill>
                <a:latin typeface="Arial" panose="020B0604020202020204" pitchFamily="34" charset="0"/>
              </a:rPr>
              <a:t>OsNIP3;2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ja-JP" sz="2000" u="sng">
                <a:solidFill>
                  <a:srgbClr val="FF0000"/>
                </a:solidFill>
                <a:latin typeface="Arial" panose="020B0604020202020204" pitchFamily="34" charset="0"/>
              </a:rPr>
              <a:t>OsNIP3;3</a:t>
            </a:r>
            <a:endParaRPr lang="sv-SE" altLang="ja-JP" sz="2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ja-JP" sz="2000">
                <a:solidFill>
                  <a:srgbClr val="000000"/>
                </a:solidFill>
                <a:latin typeface="Arial" panose="020B0604020202020204" pitchFamily="34" charset="0"/>
              </a:rPr>
              <a:t>OsNIP4;1</a:t>
            </a:r>
            <a:endParaRPr lang="ja-JP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2348" name="テキスト ボックス 11"/>
          <p:cNvSpPr txBox="1">
            <a:spLocks noChangeArrowheads="1"/>
          </p:cNvSpPr>
          <p:nvPr/>
        </p:nvSpPr>
        <p:spPr bwMode="auto">
          <a:xfrm>
            <a:off x="179388" y="1547813"/>
            <a:ext cx="15906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00"/>
                </a:solidFill>
                <a:latin typeface="Arial" panose="020B0604020202020204" pitchFamily="34" charset="0"/>
              </a:rPr>
              <a:t>11 PIPs</a:t>
            </a:r>
          </a:p>
        </p:txBody>
      </p:sp>
      <p:sp>
        <p:nvSpPr>
          <p:cNvPr id="142349" name="テキスト ボックス 12"/>
          <p:cNvSpPr txBox="1">
            <a:spLocks noChangeArrowheads="1"/>
          </p:cNvSpPr>
          <p:nvPr/>
        </p:nvSpPr>
        <p:spPr bwMode="auto">
          <a:xfrm>
            <a:off x="1692275" y="1547813"/>
            <a:ext cx="1362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00"/>
                </a:solidFill>
                <a:latin typeface="Arial" panose="020B0604020202020204" pitchFamily="34" charset="0"/>
              </a:rPr>
              <a:t>7 TIPs</a:t>
            </a:r>
          </a:p>
        </p:txBody>
      </p:sp>
      <p:sp>
        <p:nvSpPr>
          <p:cNvPr id="142350" name="テキスト ボックス 13"/>
          <p:cNvSpPr txBox="1">
            <a:spLocks noChangeArrowheads="1"/>
          </p:cNvSpPr>
          <p:nvPr/>
        </p:nvSpPr>
        <p:spPr bwMode="auto">
          <a:xfrm>
            <a:off x="3132138" y="1547813"/>
            <a:ext cx="1416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00"/>
                </a:solidFill>
                <a:latin typeface="Arial" panose="020B0604020202020204" pitchFamily="34" charset="0"/>
              </a:rPr>
              <a:t>7 NIPs</a:t>
            </a:r>
          </a:p>
        </p:txBody>
      </p:sp>
      <p:sp>
        <p:nvSpPr>
          <p:cNvPr id="18447" name="テキスト ボックス 14"/>
          <p:cNvSpPr txBox="1">
            <a:spLocks noChangeArrowheads="1"/>
          </p:cNvSpPr>
          <p:nvPr/>
        </p:nvSpPr>
        <p:spPr bwMode="auto">
          <a:xfrm>
            <a:off x="250825" y="188913"/>
            <a:ext cx="890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As(OH)</a:t>
            </a:r>
            <a:r>
              <a:rPr lang="en-US" altLang="ja-JP" sz="3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3</a:t>
            </a:r>
            <a:r>
              <a:rPr lang="en-US" altLang="ja-JP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 permeable rice and barley aquaporins </a:t>
            </a:r>
          </a:p>
        </p:txBody>
      </p:sp>
      <p:sp>
        <p:nvSpPr>
          <p:cNvPr id="142352" name="テキスト ボックス 15"/>
          <p:cNvSpPr txBox="1">
            <a:spLocks noChangeArrowheads="1"/>
          </p:cNvSpPr>
          <p:nvPr/>
        </p:nvSpPr>
        <p:spPr bwMode="auto">
          <a:xfrm>
            <a:off x="250825" y="836613"/>
            <a:ext cx="3895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00"/>
                </a:solidFill>
                <a:latin typeface="Arial" panose="020B0604020202020204" pitchFamily="34" charset="0"/>
              </a:rPr>
              <a:t>3 aquaporins in rice</a:t>
            </a:r>
          </a:p>
        </p:txBody>
      </p:sp>
      <p:sp>
        <p:nvSpPr>
          <p:cNvPr id="142353" name="テキスト ボックス 17"/>
          <p:cNvSpPr txBox="1">
            <a:spLocks noChangeArrowheads="1"/>
          </p:cNvSpPr>
          <p:nvPr/>
        </p:nvSpPr>
        <p:spPr bwMode="auto">
          <a:xfrm>
            <a:off x="6372225" y="5661025"/>
            <a:ext cx="160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79646"/>
                </a:solidFill>
                <a:latin typeface="Arial" panose="020B0604020202020204" pitchFamily="34" charset="0"/>
              </a:rPr>
              <a:t>(intermediate)</a:t>
            </a:r>
            <a:endParaRPr lang="ja-JP" altLang="en-US" sz="1800">
              <a:solidFill>
                <a:srgbClr val="F79646"/>
              </a:solidFill>
              <a:latin typeface="Arial" panose="020B0604020202020204" pitchFamily="34" charset="0"/>
            </a:endParaRPr>
          </a:p>
        </p:txBody>
      </p:sp>
      <p:sp>
        <p:nvSpPr>
          <p:cNvPr id="142354" name="正方形/長方形 1"/>
          <p:cNvSpPr>
            <a:spLocks noChangeArrowheads="1"/>
          </p:cNvSpPr>
          <p:nvPr/>
        </p:nvSpPr>
        <p:spPr bwMode="auto">
          <a:xfrm>
            <a:off x="1019175" y="6094413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latin typeface="Times New Roman" panose="02020603050405020304" pitchFamily="18" charset="0"/>
              </a:rPr>
              <a:t>Plant Biotechnology 31:213 (2014)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>
                <a:latin typeface="Times New Roman" panose="02020603050405020304" pitchFamily="18" charset="0"/>
              </a:rPr>
              <a:t>Physiologia Plantarum 159:120 (2017)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テキスト ボックス 1"/>
          <p:cNvSpPr txBox="1">
            <a:spLocks noChangeArrowheads="1"/>
          </p:cNvSpPr>
          <p:nvPr/>
        </p:nvSpPr>
        <p:spPr bwMode="auto">
          <a:xfrm>
            <a:off x="900113" y="914400"/>
            <a:ext cx="336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OsPIP2;4Over-expressor</a:t>
            </a:r>
            <a:r>
              <a:rPr lang="ja-JP" altLang="en-US" sz="1800">
                <a:solidFill>
                  <a:srgbClr val="000000"/>
                </a:solidFill>
              </a:rPr>
              <a:t>　</a:t>
            </a:r>
            <a:r>
              <a:rPr lang="en-US" altLang="ja-JP" sz="1800">
                <a:solidFill>
                  <a:srgbClr val="000000"/>
                </a:solidFill>
              </a:rPr>
              <a:t>(Ox)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82947" name="テキスト ボックス 2"/>
          <p:cNvSpPr txBox="1">
            <a:spLocks noChangeArrowheads="1"/>
          </p:cNvSpPr>
          <p:nvPr/>
        </p:nvSpPr>
        <p:spPr bwMode="auto">
          <a:xfrm>
            <a:off x="5292725" y="914400"/>
            <a:ext cx="330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OsPIP2;4 Repressor</a:t>
            </a:r>
            <a:r>
              <a:rPr lang="ja-JP" altLang="en-US" sz="1800">
                <a:solidFill>
                  <a:srgbClr val="000000"/>
                </a:solidFill>
              </a:rPr>
              <a:t>　</a:t>
            </a:r>
            <a:r>
              <a:rPr lang="en-US" altLang="ja-JP" sz="1800">
                <a:solidFill>
                  <a:srgbClr val="000000"/>
                </a:solidFill>
              </a:rPr>
              <a:t>(T-DNA)</a:t>
            </a:r>
            <a:endParaRPr lang="ja-JP" altLang="en-US" sz="1800">
              <a:solidFill>
                <a:srgbClr val="000000"/>
              </a:solidFill>
            </a:endParaRPr>
          </a:p>
        </p:txBody>
      </p:sp>
      <p:pic>
        <p:nvPicPr>
          <p:cNvPr id="82948" name="図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1727200"/>
            <a:ext cx="4491037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592138" y="1498600"/>
            <a:ext cx="3602037" cy="2917825"/>
            <a:chOff x="592138" y="1498600"/>
            <a:chExt cx="3602037" cy="2917825"/>
          </a:xfrm>
        </p:grpSpPr>
        <p:pic>
          <p:nvPicPr>
            <p:cNvPr id="82952" name="図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38" y="1498600"/>
              <a:ext cx="3602037" cy="291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53" name="テキスト ボックス 33"/>
            <p:cNvSpPr txBox="1">
              <a:spLocks noChangeArrowheads="1"/>
            </p:cNvSpPr>
            <p:nvPr/>
          </p:nvSpPr>
          <p:spPr bwMode="auto">
            <a:xfrm rot="16200000">
              <a:off x="554832" y="3482181"/>
              <a:ext cx="4968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200" b="1">
                  <a:solidFill>
                    <a:srgbClr val="000000"/>
                  </a:solidFill>
                </a:rPr>
                <a:t>x10</a:t>
              </a:r>
              <a:r>
                <a:rPr lang="en-US" altLang="ja-JP" sz="1200" b="1" baseline="30000">
                  <a:solidFill>
                    <a:srgbClr val="000000"/>
                  </a:solidFill>
                </a:rPr>
                <a:t>8</a:t>
              </a:r>
              <a:endParaRPr lang="ja-JP" altLang="en-US" sz="1200" b="1" baseline="30000">
                <a:solidFill>
                  <a:srgbClr val="000000"/>
                </a:solidFill>
              </a:endParaRPr>
            </a:p>
          </p:txBody>
        </p:sp>
      </p:grpSp>
      <p:sp>
        <p:nvSpPr>
          <p:cNvPr id="82950" name="テキスト ボックス 2"/>
          <p:cNvSpPr txBox="1">
            <a:spLocks noChangeArrowheads="1"/>
          </p:cNvSpPr>
          <p:nvPr/>
        </p:nvSpPr>
        <p:spPr bwMode="auto">
          <a:xfrm>
            <a:off x="1835150" y="5629275"/>
            <a:ext cx="28876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dirty="0">
                <a:latin typeface="Times New Roman" panose="02020603050405020304" pitchFamily="18" charset="0"/>
              </a:rPr>
              <a:t>Presser chamber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Times New Roman" panose="02020603050405020304" pitchFamily="18" charset="0"/>
              </a:rPr>
              <a:t>(previously in last class)</a:t>
            </a:r>
            <a:endParaRPr lang="ja-JP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857" y="3914002"/>
            <a:ext cx="2951807" cy="29439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5"/>
          <p:cNvSpPr txBox="1">
            <a:spLocks noChangeArrowheads="1"/>
          </p:cNvSpPr>
          <p:nvPr/>
        </p:nvSpPr>
        <p:spPr bwMode="auto">
          <a:xfrm>
            <a:off x="0" y="32385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FF0000"/>
                </a:solidFill>
              </a:rPr>
              <a:t>光合成の</a:t>
            </a:r>
            <a:r>
              <a:rPr lang="en-US" altLang="ja-JP" sz="2800">
                <a:solidFill>
                  <a:srgbClr val="FF0000"/>
                </a:solidFill>
              </a:rPr>
              <a:t>3</a:t>
            </a:r>
            <a:r>
              <a:rPr lang="ja-JP" altLang="en-US" sz="2800">
                <a:solidFill>
                  <a:srgbClr val="FF0000"/>
                </a:solidFill>
              </a:rPr>
              <a:t>つの律速段階と</a:t>
            </a:r>
            <a:r>
              <a:rPr lang="en-US" altLang="ja-JP" sz="2800">
                <a:solidFill>
                  <a:srgbClr val="FF0000"/>
                </a:solidFill>
              </a:rPr>
              <a:t>CO</a:t>
            </a:r>
            <a:r>
              <a:rPr lang="en-US" altLang="ja-JP" sz="2800" baseline="-25000">
                <a:solidFill>
                  <a:srgbClr val="FF0000"/>
                </a:solidFill>
              </a:rPr>
              <a:t>2</a:t>
            </a:r>
            <a:r>
              <a:rPr lang="ja-JP" altLang="en-US" sz="2800">
                <a:solidFill>
                  <a:srgbClr val="FF0000"/>
                </a:solidFill>
              </a:rPr>
              <a:t>透過性アクアポリンの関係</a:t>
            </a:r>
            <a:r>
              <a:rPr lang="en-US" altLang="ja-JP" sz="2800">
                <a:solidFill>
                  <a:srgbClr val="FF0000"/>
                </a:solidFill>
              </a:rPr>
              <a:t/>
            </a:r>
            <a:br>
              <a:rPr lang="en-US" altLang="ja-JP" sz="2800">
                <a:solidFill>
                  <a:srgbClr val="FF0000"/>
                </a:solidFill>
              </a:rPr>
            </a:br>
            <a:r>
              <a:rPr lang="en-US" altLang="ja-JP" sz="2800">
                <a:solidFill>
                  <a:srgbClr val="FF0000"/>
                </a:solidFill>
              </a:rPr>
              <a:t>(photosynthesis and CO</a:t>
            </a:r>
            <a:r>
              <a:rPr lang="en-US" altLang="ja-JP" sz="2800" baseline="-25000">
                <a:solidFill>
                  <a:srgbClr val="FF0000"/>
                </a:solidFill>
              </a:rPr>
              <a:t>2</a:t>
            </a:r>
            <a:r>
              <a:rPr lang="en-US" altLang="ja-JP" sz="2800">
                <a:solidFill>
                  <a:srgbClr val="FF0000"/>
                </a:solidFill>
              </a:rPr>
              <a:t>-permeablr aquaporins)</a:t>
            </a:r>
            <a:endParaRPr lang="ja-JP" altLang="en-US" sz="2800">
              <a:solidFill>
                <a:srgbClr val="FF0000"/>
              </a:solidFill>
              <a:ea typeface="HGP創英角ﾎﾟｯﾌﾟ体" panose="040B0A00000000000000" pitchFamily="50" charset="-128"/>
            </a:endParaRPr>
          </a:p>
        </p:txBody>
      </p:sp>
      <p:sp>
        <p:nvSpPr>
          <p:cNvPr id="143363" name="テキスト ボックス 10"/>
          <p:cNvSpPr txBox="1">
            <a:spLocks noChangeArrowheads="1"/>
          </p:cNvSpPr>
          <p:nvPr/>
        </p:nvSpPr>
        <p:spPr bwMode="auto">
          <a:xfrm>
            <a:off x="2032000" y="2863850"/>
            <a:ext cx="2066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Intercellular space</a:t>
            </a:r>
            <a:endParaRPr lang="ja-JP" altLang="en-US" sz="2800"/>
          </a:p>
        </p:txBody>
      </p:sp>
      <p:sp>
        <p:nvSpPr>
          <p:cNvPr id="185355" name="テキスト ボックス 14"/>
          <p:cNvSpPr txBox="1">
            <a:spLocks noChangeArrowheads="1"/>
          </p:cNvSpPr>
          <p:nvPr/>
        </p:nvSpPr>
        <p:spPr bwMode="auto">
          <a:xfrm>
            <a:off x="4451350" y="2506663"/>
            <a:ext cx="3800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  <a:defRPr/>
            </a:pPr>
            <a:r>
              <a:rPr lang="en-US" altLang="ja-JP" sz="2800" dirty="0" smtClean="0">
                <a:solidFill>
                  <a:schemeClr val="bg1">
                    <a:lumMod val="50000"/>
                  </a:schemeClr>
                </a:solidFill>
              </a:rPr>
              <a:t>Stomatal conductance</a:t>
            </a:r>
            <a:endParaRPr lang="ja-JP" altLang="en-US" sz="3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3365" name="テキスト ボックス 15"/>
          <p:cNvSpPr txBox="1">
            <a:spLocks noChangeArrowheads="1"/>
          </p:cNvSpPr>
          <p:nvPr/>
        </p:nvSpPr>
        <p:spPr bwMode="auto">
          <a:xfrm>
            <a:off x="4451350" y="3416300"/>
            <a:ext cx="45418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800">
                <a:solidFill>
                  <a:srgbClr val="FF0000"/>
                </a:solidFill>
              </a:rPr>
              <a:t>Mesophyll conductance:</a:t>
            </a:r>
            <a:br>
              <a:rPr lang="en-US" altLang="ja-JP" sz="2800">
                <a:solidFill>
                  <a:srgbClr val="FF0000"/>
                </a:solidFill>
              </a:rPr>
            </a:br>
            <a:r>
              <a:rPr lang="en-US" altLang="ja-JP" sz="2800">
                <a:solidFill>
                  <a:srgbClr val="FF0000"/>
                </a:solidFill>
              </a:rPr>
              <a:t> CO</a:t>
            </a:r>
            <a:r>
              <a:rPr lang="en-US" altLang="ja-JP" sz="2800" baseline="-25000">
                <a:solidFill>
                  <a:srgbClr val="FF0000"/>
                </a:solidFill>
              </a:rPr>
              <a:t>2 </a:t>
            </a:r>
            <a:r>
              <a:rPr lang="en-US" altLang="ja-JP" sz="2800">
                <a:solidFill>
                  <a:srgbClr val="FF0000"/>
                </a:solidFill>
              </a:rPr>
              <a:t>permeability via AQP</a:t>
            </a:r>
            <a:endParaRPr lang="ja-JP" altLang="en-US" sz="3600">
              <a:solidFill>
                <a:srgbClr val="FF0000"/>
              </a:solidFill>
            </a:endParaRPr>
          </a:p>
        </p:txBody>
      </p:sp>
      <p:sp>
        <p:nvSpPr>
          <p:cNvPr id="31" name="円/楕円 39"/>
          <p:cNvSpPr/>
          <p:nvPr/>
        </p:nvSpPr>
        <p:spPr bwMode="auto">
          <a:xfrm>
            <a:off x="1584325" y="4210050"/>
            <a:ext cx="1698625" cy="1111250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2" name="円/楕円 40"/>
          <p:cNvSpPr/>
          <p:nvPr/>
        </p:nvSpPr>
        <p:spPr bwMode="auto">
          <a:xfrm>
            <a:off x="733425" y="3552825"/>
            <a:ext cx="3130550" cy="2301875"/>
          </a:xfrm>
          <a:prstGeom prst="ellipse">
            <a:avLst/>
          </a:prstGeom>
          <a:noFill/>
          <a:ln w="381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 bwMode="auto">
          <a:xfrm>
            <a:off x="1947863" y="4559300"/>
            <a:ext cx="1001712" cy="5540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eaLnBrk="1" hangingPunct="1">
              <a:defRPr/>
            </a:pPr>
            <a:r>
              <a:rPr lang="en-US" altLang="ja-JP" sz="1400" dirty="0" err="1">
                <a:solidFill>
                  <a:srgbClr val="000000"/>
                </a:solidFill>
              </a:rPr>
              <a:t>RubisCO</a:t>
            </a:r>
            <a:endParaRPr lang="en-US" altLang="ja-JP" sz="1400" dirty="0">
              <a:solidFill>
                <a:srgbClr val="000000"/>
              </a:solidFill>
            </a:endParaRPr>
          </a:p>
        </p:txBody>
      </p:sp>
      <p:sp>
        <p:nvSpPr>
          <p:cNvPr id="34" name="角丸四角形 33"/>
          <p:cNvSpPr/>
          <p:nvPr/>
        </p:nvSpPr>
        <p:spPr bwMode="auto">
          <a:xfrm>
            <a:off x="366713" y="2667000"/>
            <a:ext cx="733425" cy="10318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5" name="角丸四角形 34"/>
          <p:cNvSpPr/>
          <p:nvPr/>
        </p:nvSpPr>
        <p:spPr bwMode="auto">
          <a:xfrm>
            <a:off x="1649413" y="2667000"/>
            <a:ext cx="2381250" cy="12382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3371" name="テキスト ボックス 45"/>
          <p:cNvSpPr txBox="1">
            <a:spLocks noChangeArrowheads="1"/>
          </p:cNvSpPr>
          <p:nvPr/>
        </p:nvSpPr>
        <p:spPr bwMode="auto">
          <a:xfrm>
            <a:off x="736600" y="1535113"/>
            <a:ext cx="881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66FF"/>
                </a:solidFill>
                <a:latin typeface="Arial" panose="020B0604020202020204" pitchFamily="34" charset="0"/>
              </a:rPr>
              <a:t>CO</a:t>
            </a:r>
            <a:r>
              <a:rPr lang="en-US" altLang="ja-JP" sz="2400" baseline="-25000">
                <a:solidFill>
                  <a:srgbClr val="0066FF"/>
                </a:solidFill>
                <a:latin typeface="Arial" panose="020B0604020202020204" pitchFamily="34" charset="0"/>
              </a:rPr>
              <a:t>2</a:t>
            </a:r>
            <a:endParaRPr lang="ja-JP" altLang="en-US" sz="180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cxnSp>
        <p:nvCxnSpPr>
          <p:cNvPr id="37" name="直線矢印コネクタ 36"/>
          <p:cNvCxnSpPr>
            <a:endCxn id="33" idx="0"/>
          </p:cNvCxnSpPr>
          <p:nvPr/>
        </p:nvCxnSpPr>
        <p:spPr bwMode="auto">
          <a:xfrm>
            <a:off x="1282700" y="2357438"/>
            <a:ext cx="1166813" cy="220186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73" name="テキスト ボックス 22"/>
          <p:cNvSpPr txBox="1">
            <a:spLocks noChangeArrowheads="1"/>
          </p:cNvSpPr>
          <p:nvPr/>
        </p:nvSpPr>
        <p:spPr bwMode="auto">
          <a:xfrm>
            <a:off x="301625" y="2751138"/>
            <a:ext cx="94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7F7F7F"/>
                </a:solidFill>
                <a:latin typeface="Arial" panose="020B0604020202020204" pitchFamily="34" charset="0"/>
              </a:rPr>
              <a:t>気孔</a:t>
            </a:r>
            <a:endParaRPr lang="en-US" altLang="ja-JP" sz="1600">
              <a:solidFill>
                <a:srgbClr val="7F7F7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7F7F7F"/>
                </a:solidFill>
                <a:latin typeface="Arial" panose="020B0604020202020204" pitchFamily="34" charset="0"/>
              </a:rPr>
              <a:t>Stomata</a:t>
            </a:r>
            <a:endParaRPr lang="ja-JP" altLang="en-US" sz="16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43374" name="テキスト ボックス 41"/>
          <p:cNvSpPr txBox="1">
            <a:spLocks noChangeArrowheads="1"/>
          </p:cNvSpPr>
          <p:nvPr/>
        </p:nvSpPr>
        <p:spPr bwMode="auto">
          <a:xfrm>
            <a:off x="323850" y="5629275"/>
            <a:ext cx="1470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663300"/>
                </a:solidFill>
                <a:latin typeface="Arial" panose="020B0604020202020204" pitchFamily="34" charset="0"/>
              </a:rPr>
              <a:t>葉肉細胞</a:t>
            </a:r>
            <a:endParaRPr lang="en-US" altLang="ja-JP" sz="1600">
              <a:solidFill>
                <a:srgbClr val="6633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663300"/>
                </a:solidFill>
                <a:latin typeface="Arial" panose="020B0604020202020204" pitchFamily="34" charset="0"/>
              </a:rPr>
              <a:t>Mesophyll cell</a:t>
            </a:r>
            <a:endParaRPr lang="ja-JP" altLang="en-US" sz="160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  <p:grpSp>
        <p:nvGrpSpPr>
          <p:cNvPr id="40" name="グループ化 39"/>
          <p:cNvGrpSpPr>
            <a:grpSpLocks/>
          </p:cNvGrpSpPr>
          <p:nvPr/>
        </p:nvGrpSpPr>
        <p:grpSpPr bwMode="auto">
          <a:xfrm>
            <a:off x="1766888" y="3468688"/>
            <a:ext cx="7194550" cy="2435225"/>
            <a:chOff x="2841625" y="3649507"/>
            <a:chExt cx="7195072" cy="2434245"/>
          </a:xfrm>
        </p:grpSpPr>
        <p:sp>
          <p:nvSpPr>
            <p:cNvPr id="41" name="円/楕円 46"/>
            <p:cNvSpPr/>
            <p:nvPr/>
          </p:nvSpPr>
          <p:spPr bwMode="auto">
            <a:xfrm>
              <a:off x="3175024" y="4266795"/>
              <a:ext cx="331811" cy="2888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円/楕円 47"/>
            <p:cNvSpPr/>
            <p:nvPr/>
          </p:nvSpPr>
          <p:spPr bwMode="auto">
            <a:xfrm>
              <a:off x="2841625" y="3649507"/>
              <a:ext cx="333399" cy="2888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cxnSp>
          <p:nvCxnSpPr>
            <p:cNvPr id="43" name="直線コネクタ 42"/>
            <p:cNvCxnSpPr/>
            <p:nvPr/>
          </p:nvCxnSpPr>
          <p:spPr bwMode="auto">
            <a:xfrm>
              <a:off x="3379826" y="3889123"/>
              <a:ext cx="2176621" cy="178997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 bwMode="auto">
            <a:xfrm>
              <a:off x="3676711" y="4457219"/>
              <a:ext cx="1816232" cy="126155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384" name="正方形/長方形 26"/>
            <p:cNvSpPr>
              <a:spLocks noChangeArrowheads="1"/>
            </p:cNvSpPr>
            <p:nvPr/>
          </p:nvSpPr>
          <p:spPr bwMode="auto">
            <a:xfrm>
              <a:off x="5729810" y="5437640"/>
              <a:ext cx="4306887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73050" indent="-27305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3600" b="1">
                  <a:solidFill>
                    <a:srgbClr val="FF0000"/>
                  </a:solidFill>
                  <a:latin typeface="ＭＳ Ｐゴシック" panose="020B0600070205080204" pitchFamily="50" charset="-128"/>
                </a:rPr>
                <a:t>Some aquaporins</a:t>
              </a:r>
            </a:p>
          </p:txBody>
        </p:sp>
      </p:grpSp>
      <p:sp>
        <p:nvSpPr>
          <p:cNvPr id="143376" name="テキスト ボックス 41"/>
          <p:cNvSpPr txBox="1">
            <a:spLocks noChangeArrowheads="1"/>
          </p:cNvSpPr>
          <p:nvPr/>
        </p:nvSpPr>
        <p:spPr bwMode="auto">
          <a:xfrm>
            <a:off x="1200150" y="5095875"/>
            <a:ext cx="1220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9900"/>
                </a:solidFill>
                <a:latin typeface="Arial" panose="020B0604020202020204" pitchFamily="34" charset="0"/>
              </a:rPr>
              <a:t>葉緑体</a:t>
            </a:r>
            <a:endParaRPr lang="en-US" altLang="ja-JP" sz="1600">
              <a:solidFill>
                <a:srgbClr val="0099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009900"/>
                </a:solidFill>
                <a:latin typeface="Arial" panose="020B0604020202020204" pitchFamily="34" charset="0"/>
              </a:rPr>
              <a:t>Chloroplast</a:t>
            </a:r>
            <a:endParaRPr lang="ja-JP" altLang="en-US" sz="160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143377" name="テキスト ボックス 14"/>
          <p:cNvSpPr txBox="1">
            <a:spLocks noChangeArrowheads="1"/>
          </p:cNvSpPr>
          <p:nvPr/>
        </p:nvSpPr>
        <p:spPr bwMode="auto">
          <a:xfrm>
            <a:off x="4486275" y="4449763"/>
            <a:ext cx="4514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800">
                <a:solidFill>
                  <a:srgbClr val="0070C0"/>
                </a:solidFill>
              </a:rPr>
              <a:t>RubisCO activity</a:t>
            </a:r>
            <a:endParaRPr lang="ja-JP" altLang="en-US" sz="3600">
              <a:solidFill>
                <a:srgbClr val="0070C0"/>
              </a:solidFill>
            </a:endParaRPr>
          </a:p>
        </p:txBody>
      </p:sp>
      <p:sp>
        <p:nvSpPr>
          <p:cNvPr id="143378" name="右中かっこ 1"/>
          <p:cNvSpPr>
            <a:spLocks/>
          </p:cNvSpPr>
          <p:nvPr/>
        </p:nvSpPr>
        <p:spPr bwMode="auto">
          <a:xfrm>
            <a:off x="3954463" y="2924175"/>
            <a:ext cx="436562" cy="1531938"/>
          </a:xfrm>
          <a:prstGeom prst="rightBrace">
            <a:avLst>
              <a:gd name="adj1" fmla="val 8350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chemeClr val="bg1"/>
              </a:solidFill>
            </a:endParaRPr>
          </a:p>
        </p:txBody>
      </p:sp>
      <p:sp>
        <p:nvSpPr>
          <p:cNvPr id="143379" name="テキスト ボックス 9"/>
          <p:cNvSpPr txBox="1">
            <a:spLocks noChangeArrowheads="1"/>
          </p:cNvSpPr>
          <p:nvPr/>
        </p:nvSpPr>
        <p:spPr bwMode="auto">
          <a:xfrm>
            <a:off x="4906963" y="1725613"/>
            <a:ext cx="3146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600"/>
              <a:t>3 limiting steps</a:t>
            </a:r>
            <a:endParaRPr lang="ja-JP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0" name="グループ化 48"/>
          <p:cNvGrpSpPr>
            <a:grpSpLocks/>
          </p:cNvGrpSpPr>
          <p:nvPr/>
        </p:nvGrpSpPr>
        <p:grpSpPr bwMode="auto">
          <a:xfrm>
            <a:off x="0" y="1346200"/>
            <a:ext cx="6940550" cy="5292725"/>
            <a:chOff x="119268" y="1556792"/>
            <a:chExt cx="6588368" cy="4784291"/>
          </a:xfrm>
        </p:grpSpPr>
        <p:pic>
          <p:nvPicPr>
            <p:cNvPr id="145416" name="Picture 18" descr="egg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68" y="1916832"/>
              <a:ext cx="2641600" cy="1220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5417" name="Group 11"/>
            <p:cNvGrpSpPr>
              <a:grpSpLocks/>
            </p:cNvGrpSpPr>
            <p:nvPr/>
          </p:nvGrpSpPr>
          <p:grpSpPr bwMode="auto">
            <a:xfrm>
              <a:off x="1098756" y="4456237"/>
              <a:ext cx="1531937" cy="1354137"/>
              <a:chOff x="793" y="2976"/>
              <a:chExt cx="1043" cy="1043"/>
            </a:xfrm>
          </p:grpSpPr>
          <p:pic>
            <p:nvPicPr>
              <p:cNvPr id="145440" name="Picture 9" descr="egg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" y="2976"/>
                <a:ext cx="1043" cy="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5441" name="Text Box 10"/>
              <p:cNvSpPr txBox="1">
                <a:spLocks noChangeArrowheads="1"/>
              </p:cNvSpPr>
              <p:nvPr/>
            </p:nvSpPr>
            <p:spPr bwMode="auto">
              <a:xfrm>
                <a:off x="793" y="3702"/>
                <a:ext cx="420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rgbClr val="996633"/>
                    </a:solidFill>
                    <a:latin typeface="Arial" panose="020B0604020202020204" pitchFamily="34" charset="0"/>
                  </a:rPr>
                  <a:t>CO</a:t>
                </a:r>
                <a:r>
                  <a:rPr lang="en-US" altLang="ja-JP" sz="1600" baseline="-25000">
                    <a:solidFill>
                      <a:srgbClr val="996633"/>
                    </a:solidFill>
                    <a:latin typeface="Arial" panose="020B0604020202020204" pitchFamily="34" charset="0"/>
                  </a:rPr>
                  <a:t>2</a:t>
                </a:r>
                <a:endParaRPr lang="en-US" altLang="ja-JP" sz="1600">
                  <a:solidFill>
                    <a:srgbClr val="996633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5418" name="Group 15"/>
            <p:cNvGrpSpPr>
              <a:grpSpLocks/>
            </p:cNvGrpSpPr>
            <p:nvPr/>
          </p:nvGrpSpPr>
          <p:grpSpPr bwMode="auto">
            <a:xfrm>
              <a:off x="281193" y="3341812"/>
              <a:ext cx="1589088" cy="1149350"/>
              <a:chOff x="521" y="2341"/>
              <a:chExt cx="1229" cy="800"/>
            </a:xfrm>
          </p:grpSpPr>
          <p:pic>
            <p:nvPicPr>
              <p:cNvPr id="145438" name="Picture 13" descr="egg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" y="2341"/>
                <a:ext cx="1138" cy="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5439" name="Text Box 14"/>
              <p:cNvSpPr txBox="1">
                <a:spLocks noChangeArrowheads="1"/>
              </p:cNvSpPr>
              <p:nvPr/>
            </p:nvSpPr>
            <p:spPr bwMode="auto">
              <a:xfrm>
                <a:off x="521" y="2886"/>
                <a:ext cx="998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Aquaporin</a:t>
                </a:r>
                <a:endParaRPr lang="ja-JP" altLang="en-US" sz="1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5419" name="Text Box 19"/>
            <p:cNvSpPr txBox="1">
              <a:spLocks noChangeArrowheads="1"/>
            </p:cNvSpPr>
            <p:nvPr/>
          </p:nvSpPr>
          <p:spPr bwMode="auto">
            <a:xfrm>
              <a:off x="2242997" y="2420888"/>
              <a:ext cx="1224136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Arial" panose="020B0604020202020204" pitchFamily="34" charset="0"/>
                </a:rPr>
                <a:t>Micropipette</a:t>
              </a:r>
              <a:endParaRPr lang="ja-JP" altLang="en-US" sz="1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420" name="Text Box 20"/>
            <p:cNvSpPr txBox="1">
              <a:spLocks noChangeArrowheads="1"/>
            </p:cNvSpPr>
            <p:nvPr/>
          </p:nvSpPr>
          <p:spPr bwMode="auto">
            <a:xfrm>
              <a:off x="1738940" y="1556792"/>
              <a:ext cx="102870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Arial" panose="020B0604020202020204" pitchFamily="34" charset="0"/>
                </a:rPr>
                <a:t>PIP cRNA</a:t>
              </a:r>
            </a:p>
          </p:txBody>
        </p:sp>
        <p:sp>
          <p:nvSpPr>
            <p:cNvPr id="145421" name="Text Box 20"/>
            <p:cNvSpPr txBox="1">
              <a:spLocks noChangeArrowheads="1"/>
            </p:cNvSpPr>
            <p:nvPr/>
          </p:nvSpPr>
          <p:spPr bwMode="auto">
            <a:xfrm>
              <a:off x="1306892" y="2780928"/>
              <a:ext cx="1800200" cy="472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dirty="0">
                  <a:solidFill>
                    <a:srgbClr val="FF0000"/>
                  </a:solidFill>
                  <a:latin typeface="Arial" panose="020B0604020202020204" pitchFamily="34" charset="0"/>
                </a:rPr>
                <a:t>Carbonic-anhydrase (CA)</a:t>
              </a:r>
            </a:p>
          </p:txBody>
        </p:sp>
        <p:grpSp>
          <p:nvGrpSpPr>
            <p:cNvPr id="145422" name="グループ化 29"/>
            <p:cNvGrpSpPr>
              <a:grpSpLocks/>
            </p:cNvGrpSpPr>
            <p:nvPr/>
          </p:nvGrpSpPr>
          <p:grpSpPr bwMode="auto">
            <a:xfrm rot="-942793">
              <a:off x="2117931" y="4351462"/>
              <a:ext cx="757237" cy="414337"/>
              <a:chOff x="5072332" y="3295290"/>
              <a:chExt cx="1440484" cy="799467"/>
            </a:xfrm>
          </p:grpSpPr>
          <p:cxnSp>
            <p:nvCxnSpPr>
              <p:cNvPr id="17" name="直線コネクタ 16"/>
              <p:cNvCxnSpPr/>
              <p:nvPr/>
            </p:nvCxnSpPr>
            <p:spPr>
              <a:xfrm flipV="1">
                <a:off x="5044008" y="3443245"/>
                <a:ext cx="1461991" cy="59253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 flipV="1">
                <a:off x="5034399" y="3275253"/>
                <a:ext cx="1367390" cy="73651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5423" name="グループ化 32"/>
            <p:cNvGrpSpPr>
              <a:grpSpLocks/>
            </p:cNvGrpSpPr>
            <p:nvPr/>
          </p:nvGrpSpPr>
          <p:grpSpPr bwMode="auto">
            <a:xfrm rot="-9689553">
              <a:off x="749506" y="4973762"/>
              <a:ext cx="844550" cy="449262"/>
              <a:chOff x="5072332" y="3295290"/>
              <a:chExt cx="1440484" cy="799467"/>
            </a:xfrm>
          </p:grpSpPr>
          <p:cxnSp>
            <p:nvCxnSpPr>
              <p:cNvPr id="20" name="直線コネクタ 19"/>
              <p:cNvCxnSpPr/>
              <p:nvPr/>
            </p:nvCxnSpPr>
            <p:spPr>
              <a:xfrm flipV="1">
                <a:off x="5088542" y="3408208"/>
                <a:ext cx="1465060" cy="62307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 flipV="1">
                <a:off x="5131457" y="3305358"/>
                <a:ext cx="1375099" cy="77629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5424" name="Text Box 20"/>
            <p:cNvSpPr txBox="1">
              <a:spLocks noChangeArrowheads="1"/>
            </p:cNvSpPr>
            <p:nvPr/>
          </p:nvSpPr>
          <p:spPr bwMode="auto">
            <a:xfrm>
              <a:off x="2242996" y="3717032"/>
              <a:ext cx="171184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Arial" panose="020B0604020202020204" pitchFamily="34" charset="0"/>
                </a:rPr>
                <a:t>Micro pH electrode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（</a:t>
              </a:r>
              <a:r>
                <a:rPr lang="en-US" altLang="ja-JP" sz="1400">
                  <a:solidFill>
                    <a:srgbClr val="000000"/>
                  </a:solidFill>
                  <a:latin typeface="Arial" panose="020B0604020202020204" pitchFamily="34" charset="0"/>
                </a:rPr>
                <a:t>pH</a:t>
              </a:r>
              <a:r>
                <a:rPr lang="ja-JP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電極）</a:t>
              </a:r>
              <a:endParaRPr lang="en-US" altLang="ja-JP" sz="1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425" name="Text Box 20"/>
            <p:cNvSpPr txBox="1">
              <a:spLocks noChangeArrowheads="1"/>
            </p:cNvSpPr>
            <p:nvPr/>
          </p:nvSpPr>
          <p:spPr bwMode="auto">
            <a:xfrm>
              <a:off x="309768" y="4640387"/>
              <a:ext cx="91440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Arial" panose="020B0604020202020204" pitchFamily="34" charset="0"/>
                </a:rPr>
                <a:t>Voltage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Arial" panose="020B0604020202020204" pitchFamily="34" charset="0"/>
                </a:rPr>
                <a:t>electrode</a:t>
              </a:r>
            </a:p>
          </p:txBody>
        </p:sp>
        <p:sp>
          <p:nvSpPr>
            <p:cNvPr id="145426" name="テキスト ボックス 23"/>
            <p:cNvSpPr txBox="1">
              <a:spLocks noChangeArrowheads="1"/>
            </p:cNvSpPr>
            <p:nvPr/>
          </p:nvSpPr>
          <p:spPr bwMode="auto">
            <a:xfrm>
              <a:off x="1703204" y="5873602"/>
              <a:ext cx="4955816" cy="46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996633"/>
                  </a:solidFill>
                  <a:latin typeface="ＭＳ Ｐゴシック" panose="020B0600070205080204" pitchFamily="50" charset="-128"/>
                </a:rPr>
                <a:t>CO</a:t>
              </a:r>
              <a:r>
                <a:rPr lang="en-US" altLang="ja-JP" sz="2400" baseline="-25000">
                  <a:solidFill>
                    <a:srgbClr val="996633"/>
                  </a:solidFill>
                  <a:latin typeface="ＭＳ Ｐゴシック" panose="020B0600070205080204" pitchFamily="50" charset="-128"/>
                </a:rPr>
                <a:t>2</a:t>
              </a:r>
              <a:r>
                <a:rPr lang="ja-JP" altLang="en-US" sz="2400">
                  <a:solidFill>
                    <a:srgbClr val="996633"/>
                  </a:solidFill>
                  <a:latin typeface="ＭＳ Ｐゴシック" panose="020B0600070205080204" pitchFamily="50" charset="-128"/>
                </a:rPr>
                <a:t>　</a:t>
              </a:r>
              <a:r>
                <a:rPr lang="ja-JP" altLang="en-US" sz="2400">
                  <a:solidFill>
                    <a:srgbClr val="000000"/>
                  </a:solidFill>
                  <a:latin typeface="ＭＳ Ｐゴシック" panose="020B0600070205080204" pitchFamily="50" charset="-128"/>
                </a:rPr>
                <a:t>→　</a:t>
              </a:r>
              <a:r>
                <a:rPr lang="en-US" altLang="ja-JP" sz="2400">
                  <a:solidFill>
                    <a:srgbClr val="000000"/>
                  </a:solidFill>
                  <a:latin typeface="ＭＳ Ｐゴシック" panose="020B0600070205080204" pitchFamily="50" charset="-128"/>
                </a:rPr>
                <a:t>HCO</a:t>
              </a:r>
              <a:r>
                <a:rPr lang="en-US" altLang="ja-JP" sz="2400" baseline="-25000">
                  <a:solidFill>
                    <a:srgbClr val="000000"/>
                  </a:solidFill>
                  <a:latin typeface="ＭＳ Ｐゴシック" panose="020B0600070205080204" pitchFamily="50" charset="-128"/>
                </a:rPr>
                <a:t>3</a:t>
              </a:r>
              <a:r>
                <a:rPr lang="en-US" altLang="ja-JP" sz="2400" baseline="30000">
                  <a:solidFill>
                    <a:srgbClr val="000000"/>
                  </a:solidFill>
                  <a:latin typeface="ＭＳ Ｐゴシック" panose="020B0600070205080204" pitchFamily="50" charset="-128"/>
                </a:rPr>
                <a:t>-</a:t>
              </a:r>
              <a:r>
                <a:rPr lang="ja-JP" altLang="en-US" sz="2400" baseline="30000">
                  <a:solidFill>
                    <a:srgbClr val="000000"/>
                  </a:solidFill>
                  <a:latin typeface="ＭＳ Ｐゴシック" panose="020B0600070205080204" pitchFamily="50" charset="-128"/>
                </a:rPr>
                <a:t>　</a:t>
              </a:r>
              <a:r>
                <a:rPr lang="en-US" altLang="ja-JP" sz="2400">
                  <a:solidFill>
                    <a:srgbClr val="000000"/>
                  </a:solidFill>
                  <a:latin typeface="ＭＳ Ｐゴシック" panose="020B0600070205080204" pitchFamily="50" charset="-128"/>
                </a:rPr>
                <a:t>+</a:t>
              </a:r>
              <a:r>
                <a:rPr lang="ja-JP" altLang="en-US" sz="2400">
                  <a:solidFill>
                    <a:srgbClr val="000000"/>
                  </a:solidFill>
                  <a:latin typeface="ＭＳ Ｐゴシック" panose="020B0600070205080204" pitchFamily="50" charset="-128"/>
                </a:rPr>
                <a:t>　</a:t>
              </a:r>
              <a:r>
                <a:rPr lang="en-US" altLang="ja-JP" sz="2400">
                  <a:solidFill>
                    <a:srgbClr val="00B050"/>
                  </a:solidFill>
                  <a:latin typeface="ＭＳ Ｐゴシック" panose="020B0600070205080204" pitchFamily="50" charset="-128"/>
                </a:rPr>
                <a:t>H</a:t>
              </a:r>
              <a:r>
                <a:rPr lang="en-US" altLang="ja-JP" sz="2400" baseline="30000">
                  <a:solidFill>
                    <a:srgbClr val="00B050"/>
                  </a:solidFill>
                  <a:latin typeface="ＭＳ Ｐゴシック" panose="020B0600070205080204" pitchFamily="50" charset="-128"/>
                </a:rPr>
                <a:t>+</a:t>
              </a:r>
              <a:r>
                <a:rPr lang="ja-JP" altLang="en-US" sz="2400" baseline="30000">
                  <a:solidFill>
                    <a:srgbClr val="000000"/>
                  </a:solidFill>
                  <a:latin typeface="ＭＳ Ｐゴシック" panose="020B0600070205080204" pitchFamily="50" charset="-128"/>
                </a:rPr>
                <a:t>　</a:t>
              </a:r>
              <a:r>
                <a:rPr lang="en-US" altLang="ja-JP" sz="2400">
                  <a:solidFill>
                    <a:srgbClr val="0070C0"/>
                  </a:solidFill>
                  <a:latin typeface="ＭＳ Ｐゴシック" panose="020B0600070205080204" pitchFamily="50" charset="-128"/>
                </a:rPr>
                <a:t>(pH</a:t>
              </a:r>
              <a:r>
                <a:rPr lang="ja-JP" altLang="en-US" sz="2400">
                  <a:solidFill>
                    <a:srgbClr val="0070C0"/>
                  </a:solidFill>
                  <a:latin typeface="ＭＳ Ｐゴシック" panose="020B0600070205080204" pitchFamily="50" charset="-128"/>
                </a:rPr>
                <a:t>変化検出</a:t>
              </a:r>
              <a:r>
                <a:rPr lang="en-US" altLang="ja-JP" sz="2400">
                  <a:solidFill>
                    <a:srgbClr val="0070C0"/>
                  </a:solidFill>
                  <a:latin typeface="ＭＳ Ｐゴシック" panose="020B0600070205080204" pitchFamily="50" charset="-128"/>
                </a:rPr>
                <a:t>)</a:t>
              </a:r>
              <a:endParaRPr lang="ja-JP" altLang="en-US" sz="2400">
                <a:solidFill>
                  <a:srgbClr val="0070C0"/>
                </a:solidFill>
                <a:latin typeface="ＭＳ Ｐゴシック" panose="020B0600070205080204" pitchFamily="50" charset="-128"/>
              </a:endParaRPr>
            </a:p>
          </p:txBody>
        </p:sp>
        <p:sp>
          <p:nvSpPr>
            <p:cNvPr id="145427" name="テキスト ボックス 38"/>
            <p:cNvSpPr txBox="1">
              <a:spLocks noChangeArrowheads="1"/>
            </p:cNvSpPr>
            <p:nvPr/>
          </p:nvSpPr>
          <p:spPr bwMode="auto">
            <a:xfrm>
              <a:off x="2368792" y="5767125"/>
              <a:ext cx="5064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FF0000"/>
                  </a:solidFill>
                  <a:latin typeface="Arial" panose="020B0604020202020204" pitchFamily="34" charset="0"/>
                </a:rPr>
                <a:t>CA</a:t>
              </a:r>
              <a:endParaRPr lang="ja-JP" altLang="en-US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428" name="Text Box 19"/>
            <p:cNvSpPr txBox="1">
              <a:spLocks noChangeArrowheads="1"/>
            </p:cNvSpPr>
            <p:nvPr/>
          </p:nvSpPr>
          <p:spPr bwMode="auto">
            <a:xfrm>
              <a:off x="119268" y="1988840"/>
              <a:ext cx="17636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000000"/>
                  </a:solidFill>
                  <a:latin typeface="Arial" panose="020B0604020202020204" pitchFamily="34" charset="0"/>
                </a:rPr>
                <a:t>Oocyte(</a:t>
              </a:r>
              <a:r>
                <a:rPr lang="ja-JP" altLang="en-US" sz="1400">
                  <a:solidFill>
                    <a:srgbClr val="000000"/>
                  </a:solidFill>
                  <a:latin typeface="Arial" panose="020B0604020202020204" pitchFamily="34" charset="0"/>
                </a:rPr>
                <a:t>卵母細胞</a:t>
              </a:r>
              <a:r>
                <a:rPr lang="en-US" altLang="ja-JP" sz="140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endParaRPr lang="ja-JP" altLang="en-US" sz="1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角丸四角形 30"/>
            <p:cNvSpPr/>
            <p:nvPr/>
          </p:nvSpPr>
          <p:spPr>
            <a:xfrm>
              <a:off x="2242555" y="2099222"/>
              <a:ext cx="144667" cy="144935"/>
            </a:xfrm>
            <a:prstGeom prst="round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US" altLang="ja-JP" sz="800" dirty="0">
                  <a:solidFill>
                    <a:srgbClr val="FF0000"/>
                  </a:solidFill>
                </a:rPr>
                <a:t>CA</a:t>
              </a:r>
              <a:endParaRPr lang="ja-JP" alt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1306741" y="3933152"/>
              <a:ext cx="144667" cy="143500"/>
            </a:xfrm>
            <a:prstGeom prst="round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US" altLang="ja-JP" sz="800" dirty="0">
                  <a:solidFill>
                    <a:srgbClr val="FF0000"/>
                  </a:solidFill>
                </a:rPr>
                <a:t>CA</a:t>
              </a:r>
              <a:endParaRPr lang="ja-JP" altLang="en-US" sz="800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直線コネクタ 33"/>
            <p:cNvCxnSpPr/>
            <p:nvPr/>
          </p:nvCxnSpPr>
          <p:spPr>
            <a:xfrm flipV="1">
              <a:off x="1954728" y="1825138"/>
              <a:ext cx="72333" cy="43193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1811569" y="2275728"/>
              <a:ext cx="503320" cy="50512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四角形吹き出し 38"/>
            <p:cNvSpPr/>
            <p:nvPr/>
          </p:nvSpPr>
          <p:spPr>
            <a:xfrm>
              <a:off x="1644297" y="5764213"/>
              <a:ext cx="5063339" cy="576870"/>
            </a:xfrm>
            <a:prstGeom prst="wedgeRectCallout">
              <a:avLst>
                <a:gd name="adj1" fmla="val -39124"/>
                <a:gd name="adj2" fmla="val -15414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45411" name="テキスト ボックス 49"/>
          <p:cNvSpPr txBox="1">
            <a:spLocks noChangeArrowheads="1"/>
          </p:cNvSpPr>
          <p:nvPr/>
        </p:nvSpPr>
        <p:spPr bwMode="auto">
          <a:xfrm>
            <a:off x="215900" y="146050"/>
            <a:ext cx="36877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</a:t>
            </a:r>
            <a:r>
              <a:rPr lang="en-US" altLang="ja-JP" sz="2800" baseline="-2500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r>
              <a:rPr lang="ja-JP" altLang="en-US" sz="280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80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transport activity using oocyte</a:t>
            </a:r>
            <a:endParaRPr lang="ja-JP" altLang="en-US" sz="2800">
              <a:solidFill>
                <a:srgbClr val="00B05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45412" name="テキスト ボックス 35"/>
          <p:cNvSpPr txBox="1">
            <a:spLocks noChangeArrowheads="1"/>
          </p:cNvSpPr>
          <p:nvPr/>
        </p:nvSpPr>
        <p:spPr bwMode="auto">
          <a:xfrm>
            <a:off x="5405438" y="874713"/>
            <a:ext cx="2633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External CO</a:t>
            </a:r>
            <a:r>
              <a:rPr lang="en-US" altLang="ja-JP" sz="1800" baseline="-25000">
                <a:solidFill>
                  <a:srgbClr val="000000"/>
                </a:solidFill>
                <a:latin typeface="ＭＳ Ｐゴシック" panose="020B0600070205080204" pitchFamily="50" charset="-128"/>
              </a:rPr>
              <a:t>2</a:t>
            </a:r>
            <a:r>
              <a:rPr lang="en-US" altLang="ja-JP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/H</a:t>
            </a:r>
            <a:r>
              <a:rPr lang="en-US" altLang="ja-JP" sz="1800" baseline="-25000">
                <a:solidFill>
                  <a:srgbClr val="000000"/>
                </a:solidFill>
                <a:latin typeface="ＭＳ Ｐゴシック" panose="020B0600070205080204" pitchFamily="50" charset="-128"/>
              </a:rPr>
              <a:t>2</a:t>
            </a:r>
            <a:r>
              <a:rPr lang="en-US" altLang="ja-JP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CO</a:t>
            </a:r>
            <a:r>
              <a:rPr lang="en-US" altLang="ja-JP" sz="1800" baseline="-25000">
                <a:solidFill>
                  <a:srgbClr val="000000"/>
                </a:solidFill>
                <a:latin typeface="ＭＳ Ｐゴシック" panose="020B0600070205080204" pitchFamily="50" charset="-128"/>
              </a:rPr>
              <a:t>3</a:t>
            </a:r>
            <a:r>
              <a:rPr lang="ja-JP" altLang="en-US" sz="1800">
                <a:solidFill>
                  <a:srgbClr val="000000"/>
                </a:solidFill>
                <a:latin typeface="ＭＳ Ｐゴシック" panose="020B0600070205080204" pitchFamily="50" charset="-128"/>
              </a:rPr>
              <a:t>濃度</a:t>
            </a:r>
          </a:p>
        </p:txBody>
      </p:sp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3327400"/>
            <a:ext cx="36893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285750"/>
            <a:ext cx="4691062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5" name="正方形/長方形 39"/>
          <p:cNvSpPr>
            <a:spLocks noChangeArrowheads="1"/>
          </p:cNvSpPr>
          <p:nvPr/>
        </p:nvSpPr>
        <p:spPr bwMode="auto">
          <a:xfrm>
            <a:off x="7197725" y="6018213"/>
            <a:ext cx="1946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latin typeface="Times New Roman" panose="02020603050405020304" pitchFamily="18" charset="0"/>
              </a:rPr>
              <a:t>(PCP 55: 251, 2014)</a:t>
            </a:r>
            <a:endParaRPr lang="ja-JP" altLang="en-US" sz="1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4173538" y="1092200"/>
            <a:ext cx="45243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HvPIP2;1</a:t>
            </a:r>
            <a:r>
              <a:rPr lang="ja-JP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を過剰発現させたイネ</a:t>
            </a:r>
            <a:endParaRPr lang="en-US" altLang="ja-JP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6435" name="Picture 5" descr="co2c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838200"/>
            <a:ext cx="3748087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6" name="Text Box 6"/>
          <p:cNvSpPr txBox="1">
            <a:spLocks noChangeArrowheads="1"/>
          </p:cNvSpPr>
          <p:nvPr/>
        </p:nvSpPr>
        <p:spPr bwMode="auto">
          <a:xfrm>
            <a:off x="1222375" y="1276350"/>
            <a:ext cx="12747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000000"/>
                </a:solidFill>
                <a:latin typeface="Times New Roman" panose="02020603050405020304" pitchFamily="18" charset="0"/>
              </a:rPr>
              <a:t>HvPIP2;1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タンパク量</a:t>
            </a:r>
            <a:endParaRPr lang="en-US" altLang="ja-JP" sz="1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6437" name="Text Box 7"/>
          <p:cNvSpPr txBox="1">
            <a:spLocks noChangeArrowheads="1"/>
          </p:cNvSpPr>
          <p:nvPr/>
        </p:nvSpPr>
        <p:spPr bwMode="auto">
          <a:xfrm>
            <a:off x="1165225" y="2549525"/>
            <a:ext cx="14224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葉内部の</a:t>
            </a:r>
            <a:endParaRPr lang="en-US" altLang="ja-JP" sz="16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CO</a:t>
            </a:r>
            <a:r>
              <a:rPr lang="en-US" altLang="ja-JP" sz="1400" baseline="-25000">
                <a:solidFill>
                  <a:srgbClr val="000000"/>
                </a:solidFill>
                <a:latin typeface="ＭＳ Ｐゴシック" panose="020B0600070205080204" pitchFamily="50" charset="-128"/>
              </a:rPr>
              <a:t>2</a:t>
            </a:r>
            <a:r>
              <a:rPr lang="en-US" altLang="ja-JP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 </a:t>
            </a:r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透過性</a:t>
            </a:r>
            <a:endParaRPr lang="en-US" altLang="ja-JP" sz="16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46438" name="Text Box 8"/>
          <p:cNvSpPr txBox="1">
            <a:spLocks noChangeArrowheads="1"/>
          </p:cNvSpPr>
          <p:nvPr/>
        </p:nvSpPr>
        <p:spPr bwMode="auto">
          <a:xfrm>
            <a:off x="1104900" y="4211638"/>
            <a:ext cx="8001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光合成</a:t>
            </a:r>
            <a:endParaRPr lang="en-US" altLang="ja-JP" sz="1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325563" y="5807075"/>
            <a:ext cx="1487487" cy="676275"/>
            <a:chOff x="835" y="3658"/>
            <a:chExt cx="937" cy="426"/>
          </a:xfrm>
        </p:grpSpPr>
        <p:sp>
          <p:nvSpPr>
            <p:cNvPr id="146444" name="AutoShape 11"/>
            <p:cNvSpPr>
              <a:spLocks noChangeArrowheads="1"/>
            </p:cNvSpPr>
            <p:nvPr/>
          </p:nvSpPr>
          <p:spPr bwMode="auto">
            <a:xfrm>
              <a:off x="835" y="3658"/>
              <a:ext cx="238" cy="418"/>
            </a:xfrm>
            <a:prstGeom prst="upArrow">
              <a:avLst>
                <a:gd name="adj1" fmla="val 50000"/>
                <a:gd name="adj2" fmla="val 43908"/>
              </a:avLst>
            </a:prstGeom>
            <a:solidFill>
              <a:srgbClr val="0000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Char char="•"/>
              </a:pPr>
              <a:endParaRPr lang="ja-JP" altLang="en-US" sz="36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6445" name="AutoShape 12"/>
            <p:cNvSpPr>
              <a:spLocks noChangeArrowheads="1"/>
            </p:cNvSpPr>
            <p:nvPr/>
          </p:nvSpPr>
          <p:spPr bwMode="auto">
            <a:xfrm>
              <a:off x="1534" y="3666"/>
              <a:ext cx="238" cy="418"/>
            </a:xfrm>
            <a:prstGeom prst="upArrow">
              <a:avLst>
                <a:gd name="adj1" fmla="val 50000"/>
                <a:gd name="adj2" fmla="val 43908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Char char="•"/>
              </a:pPr>
              <a:endParaRPr lang="ja-JP" altLang="en-US" sz="36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46440" name="図 7" descr="CO2改s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3903663"/>
            <a:ext cx="3757613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1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1617663"/>
            <a:ext cx="1576387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2" name="テキスト ボックス 1"/>
          <p:cNvSpPr txBox="1">
            <a:spLocks noChangeArrowheads="1"/>
          </p:cNvSpPr>
          <p:nvPr/>
        </p:nvSpPr>
        <p:spPr bwMode="auto">
          <a:xfrm>
            <a:off x="306388" y="307975"/>
            <a:ext cx="8837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000" b="1">
                <a:solidFill>
                  <a:srgbClr val="FF9900"/>
                </a:solidFill>
                <a:latin typeface="Times New Roman" panose="02020603050405020304" pitchFamily="18" charset="0"/>
              </a:rPr>
              <a:t>透過</a:t>
            </a:r>
            <a:r>
              <a:rPr lang="en-US" altLang="ja-JP" sz="2000" b="1">
                <a:solidFill>
                  <a:srgbClr val="FF9900"/>
                </a:solidFill>
                <a:latin typeface="Times New Roman" panose="02020603050405020304" pitchFamily="18" charset="0"/>
              </a:rPr>
              <a:t>CO</a:t>
            </a:r>
            <a:r>
              <a:rPr lang="en-US" altLang="ja-JP" sz="2000" b="1" baseline="-25000">
                <a:solidFill>
                  <a:srgbClr val="FF9900"/>
                </a:solidFill>
                <a:latin typeface="Times New Roman" panose="02020603050405020304" pitchFamily="18" charset="0"/>
              </a:rPr>
              <a:t>2</a:t>
            </a:r>
            <a:r>
              <a:rPr lang="ja-JP" altLang="en-US" sz="2000" b="1">
                <a:solidFill>
                  <a:srgbClr val="FF9900"/>
                </a:solidFill>
                <a:latin typeface="Times New Roman" panose="02020603050405020304" pitchFamily="18" charset="0"/>
              </a:rPr>
              <a:t>性</a:t>
            </a:r>
            <a:r>
              <a:rPr lang="en-US" altLang="ja-JP" sz="2000" b="1">
                <a:solidFill>
                  <a:srgbClr val="FF9900"/>
                </a:solidFill>
                <a:latin typeface="Times New Roman" panose="02020603050405020304" pitchFamily="18" charset="0"/>
              </a:rPr>
              <a:t>PIP</a:t>
            </a:r>
            <a:r>
              <a:rPr lang="ja-JP" altLang="en-US" sz="2000" b="1">
                <a:solidFill>
                  <a:srgbClr val="FF9900"/>
                </a:solidFill>
                <a:latin typeface="Times New Roman" panose="02020603050405020304" pitchFamily="18" charset="0"/>
              </a:rPr>
              <a:t>を過剰発現させたら光合成能が向上するか？</a:t>
            </a:r>
            <a:endParaRPr lang="en-US" altLang="ja-JP" sz="2000" b="1">
              <a:solidFill>
                <a:srgbClr val="FF99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9900"/>
                </a:solidFill>
                <a:latin typeface="Times New Roman" panose="02020603050405020304" pitchFamily="18" charset="0"/>
              </a:rPr>
              <a:t>Does over-expression of CO</a:t>
            </a:r>
            <a:r>
              <a:rPr lang="en-US" altLang="ja-JP" sz="2000" b="1" baseline="-25000">
                <a:solidFill>
                  <a:srgbClr val="FF99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ja-JP" sz="2000" b="1">
                <a:solidFill>
                  <a:srgbClr val="FF9900"/>
                </a:solidFill>
                <a:latin typeface="Times New Roman" panose="02020603050405020304" pitchFamily="18" charset="0"/>
              </a:rPr>
              <a:t>-permqable PIP increase photosynthetic activity?</a:t>
            </a:r>
            <a:endParaRPr lang="ja-JP" altLang="en-US" sz="2000" b="1">
              <a:solidFill>
                <a:srgbClr val="FF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6443" name="テキスト ボックス 12"/>
          <p:cNvSpPr txBox="1">
            <a:spLocks noChangeArrowheads="1"/>
          </p:cNvSpPr>
          <p:nvPr/>
        </p:nvSpPr>
        <p:spPr bwMode="auto">
          <a:xfrm>
            <a:off x="6261100" y="1636713"/>
            <a:ext cx="1978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000000"/>
                </a:solidFill>
                <a:latin typeface="Arial" panose="020B0604020202020204" pitchFamily="34" charset="0"/>
              </a:rPr>
              <a:t>PCP, 45:525 (2004)</a:t>
            </a:r>
            <a:endParaRPr lang="ja-JP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6204" y="186493"/>
            <a:ext cx="8571216" cy="1143000"/>
          </a:xfrm>
        </p:spPr>
        <p:txBody>
          <a:bodyPr/>
          <a:lstStyle/>
          <a:p>
            <a:r>
              <a:rPr kumimoji="1" lang="en-US" altLang="ja-JP" dirty="0" smtClean="0"/>
              <a:t>Aquaporins in Chloroplast envelope and/or thylakoid membrane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61" y="1631119"/>
            <a:ext cx="6265897" cy="4056117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49493" y="5755989"/>
            <a:ext cx="8108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  <a:latin typeface="+mj-lt"/>
              </a:rPr>
              <a:t>Fig.1 </a:t>
            </a:r>
            <a:r>
              <a:rPr lang="en-US" altLang="ja-JP" sz="1600" dirty="0">
                <a:solidFill>
                  <a:schemeClr val="tx1"/>
                </a:solidFill>
                <a:latin typeface="+mj-lt"/>
              </a:rPr>
              <a:t>Water transport across chloroplast membranes and its use during photosynthetic reactions.</a:t>
            </a:r>
            <a:endParaRPr lang="en-US" altLang="ja-JP" sz="16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altLang="ja-JP" sz="1600" dirty="0" smtClean="0">
                <a:solidFill>
                  <a:schemeClr val="tx1"/>
                </a:solidFill>
                <a:latin typeface="+mj-lt"/>
              </a:rPr>
              <a:t>“Assessment </a:t>
            </a:r>
            <a:r>
              <a:rPr lang="en-US" altLang="ja-JP" sz="1600" dirty="0">
                <a:solidFill>
                  <a:schemeClr val="tx1"/>
                </a:solidFill>
                <a:latin typeface="+mj-lt"/>
              </a:rPr>
              <a:t>of the requirement for aquaporins in the </a:t>
            </a:r>
            <a:r>
              <a:rPr lang="en-US" altLang="ja-JP" sz="1600" dirty="0" smtClean="0">
                <a:solidFill>
                  <a:schemeClr val="tx1"/>
                </a:solidFill>
                <a:latin typeface="+mj-lt"/>
              </a:rPr>
              <a:t>thylakoid membrane </a:t>
            </a:r>
            <a:r>
              <a:rPr lang="en-US" altLang="ja-JP" sz="1600" dirty="0">
                <a:solidFill>
                  <a:schemeClr val="tx1"/>
                </a:solidFill>
                <a:latin typeface="+mj-lt"/>
              </a:rPr>
              <a:t>of plant chloroplasts to sustain photosynthetic </a:t>
            </a:r>
            <a:r>
              <a:rPr lang="en-US" altLang="ja-JP" sz="1600" dirty="0" smtClean="0">
                <a:solidFill>
                  <a:schemeClr val="tx1"/>
                </a:solidFill>
                <a:latin typeface="+mj-lt"/>
              </a:rPr>
              <a:t>water oxidation. “    </a:t>
            </a:r>
            <a:r>
              <a:rPr lang="en-US" altLang="ja-JP" sz="1600" dirty="0" err="1" smtClean="0">
                <a:solidFill>
                  <a:schemeClr val="tx1"/>
                </a:solidFill>
                <a:latin typeface="+mj-lt"/>
              </a:rPr>
              <a:t>Beebo</a:t>
            </a:r>
            <a:r>
              <a:rPr lang="en-US" altLang="ja-JP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ja-JP" sz="1600" dirty="0">
                <a:solidFill>
                  <a:schemeClr val="tx1"/>
                </a:solidFill>
              </a:rPr>
              <a:t>FEBS Letters (2013)</a:t>
            </a:r>
            <a:endParaRPr lang="ja-JP" alt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61798" y="3321592"/>
            <a:ext cx="21075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kern="0" dirty="0" smtClean="0">
                <a:solidFill>
                  <a:srgbClr val="000000"/>
                </a:solidFill>
              </a:rPr>
              <a:t>In rice, OsTIP2;2 is </a:t>
            </a:r>
            <a:r>
              <a:rPr lang="en-US" altLang="ja-JP" sz="2000" kern="0" dirty="0">
                <a:solidFill>
                  <a:srgbClr val="000000"/>
                </a:solidFill>
              </a:rPr>
              <a:t>tentatively </a:t>
            </a:r>
            <a:r>
              <a:rPr lang="en-US" altLang="ja-JP" sz="2000" kern="0" dirty="0" smtClean="0">
                <a:solidFill>
                  <a:srgbClr val="000000"/>
                </a:solidFill>
              </a:rPr>
              <a:t>detected as a CO</a:t>
            </a:r>
            <a:r>
              <a:rPr lang="en-US" altLang="ja-JP" sz="2000" kern="0" baseline="-25000" dirty="0" smtClean="0">
                <a:solidFill>
                  <a:srgbClr val="000000"/>
                </a:solidFill>
              </a:rPr>
              <a:t>2</a:t>
            </a:r>
            <a:r>
              <a:rPr lang="en-US" altLang="ja-JP" sz="2000" kern="0" dirty="0" smtClean="0">
                <a:solidFill>
                  <a:srgbClr val="000000"/>
                </a:solidFill>
              </a:rPr>
              <a:t> transporter</a:t>
            </a:r>
          </a:p>
          <a:p>
            <a:r>
              <a:rPr lang="en-US" altLang="ja-JP" sz="2000" kern="0" dirty="0" smtClean="0">
                <a:solidFill>
                  <a:srgbClr val="000000"/>
                </a:solidFill>
              </a:rPr>
              <a:t>(Katsuhara lab).</a:t>
            </a:r>
          </a:p>
          <a:p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210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55650" y="254000"/>
            <a:ext cx="7772400" cy="9413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>
              <a:defRPr/>
            </a:pPr>
            <a:r>
              <a:rPr lang="en-US" altLang="ja-JP" sz="3200" kern="0" dirty="0" smtClean="0">
                <a:solidFill>
                  <a:srgbClr val="000000"/>
                </a:solidFill>
              </a:rPr>
              <a:t>sfGFP-OsTIP2;2 transgenic rice</a:t>
            </a:r>
            <a:r>
              <a:rPr lang="ja-JP" altLang="en-US" sz="3200" kern="0" dirty="0" smtClean="0">
                <a:solidFill>
                  <a:srgbClr val="000000"/>
                </a:solidFill>
              </a:rPr>
              <a:t>（</a:t>
            </a:r>
            <a:r>
              <a:rPr lang="en-US" altLang="ja-JP" sz="3200" kern="0" dirty="0" smtClean="0">
                <a:solidFill>
                  <a:srgbClr val="000000"/>
                </a:solidFill>
              </a:rPr>
              <a:t>Ox)</a:t>
            </a:r>
            <a:br>
              <a:rPr lang="en-US" altLang="ja-JP" sz="3200" kern="0" dirty="0" smtClean="0">
                <a:solidFill>
                  <a:srgbClr val="000000"/>
                </a:solidFill>
              </a:rPr>
            </a:br>
            <a:r>
              <a:rPr lang="ja-JP" altLang="en-US" sz="2400" kern="0" dirty="0" smtClean="0">
                <a:solidFill>
                  <a:srgbClr val="000000"/>
                </a:solidFill>
              </a:rPr>
              <a:t>＜</a:t>
            </a:r>
            <a:r>
              <a:rPr lang="en-US" altLang="ja-JP" sz="2400" kern="0" dirty="0" err="1" smtClean="0">
                <a:solidFill>
                  <a:srgbClr val="000000"/>
                </a:solidFill>
              </a:rPr>
              <a:t>RubAc</a:t>
            </a:r>
            <a:r>
              <a:rPr lang="en-US" altLang="ja-JP" sz="2400" kern="0" dirty="0" smtClean="0">
                <a:solidFill>
                  <a:srgbClr val="000000"/>
                </a:solidFill>
              </a:rPr>
              <a:t>-promoter</a:t>
            </a:r>
            <a:r>
              <a:rPr lang="ja-JP" altLang="en-US" sz="2400" kern="0" dirty="0" smtClean="0">
                <a:solidFill>
                  <a:srgbClr val="000000"/>
                </a:solidFill>
              </a:rPr>
              <a:t>＞</a:t>
            </a:r>
            <a:endParaRPr lang="ja-JP" altLang="en-US" sz="2400" kern="0" dirty="0">
              <a:solidFill>
                <a:srgbClr val="000000"/>
              </a:solidFill>
            </a:endParaRPr>
          </a:p>
        </p:txBody>
      </p:sp>
      <p:pic>
        <p:nvPicPr>
          <p:cNvPr id="147459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1209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0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214312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1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141538"/>
            <a:ext cx="18002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2" name="テキスト ボックス 8"/>
          <p:cNvSpPr txBox="1">
            <a:spLocks noChangeArrowheads="1"/>
          </p:cNvSpPr>
          <p:nvPr/>
        </p:nvSpPr>
        <p:spPr bwMode="auto">
          <a:xfrm>
            <a:off x="1249363" y="1608138"/>
            <a:ext cx="1339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Chlorophyll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47463" name="テキスト ボックス 9"/>
          <p:cNvSpPr txBox="1">
            <a:spLocks noChangeArrowheads="1"/>
          </p:cNvSpPr>
          <p:nvPr/>
        </p:nvSpPr>
        <p:spPr bwMode="auto">
          <a:xfrm>
            <a:off x="3382963" y="1597025"/>
            <a:ext cx="1139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Chl+GFP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47464" name="テキスト ボックス 10"/>
          <p:cNvSpPr txBox="1">
            <a:spLocks noChangeArrowheads="1"/>
          </p:cNvSpPr>
          <p:nvPr/>
        </p:nvSpPr>
        <p:spPr bwMode="auto">
          <a:xfrm>
            <a:off x="966788" y="5218113"/>
            <a:ext cx="1403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chemeClr val="bg1"/>
                </a:solidFill>
              </a:rPr>
              <a:t>Bright field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chemeClr val="bg1"/>
                </a:solidFill>
              </a:rPr>
              <a:t>（明視野）</a:t>
            </a:r>
            <a:endParaRPr lang="en-US" altLang="ja-JP" sz="1800" b="1">
              <a:solidFill>
                <a:schemeClr val="bg1"/>
              </a:solidFill>
            </a:endParaRPr>
          </a:p>
        </p:txBody>
      </p:sp>
      <p:sp>
        <p:nvSpPr>
          <p:cNvPr id="147465" name="テキスト ボックス 13"/>
          <p:cNvSpPr txBox="1">
            <a:spLocks noChangeArrowheads="1"/>
          </p:cNvSpPr>
          <p:nvPr/>
        </p:nvSpPr>
        <p:spPr bwMode="auto">
          <a:xfrm>
            <a:off x="5537200" y="901700"/>
            <a:ext cx="360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0000"/>
                </a:solidFill>
              </a:rPr>
              <a:t>（</a:t>
            </a:r>
            <a:r>
              <a:rPr lang="en-US" altLang="ja-JP" sz="1600">
                <a:solidFill>
                  <a:srgbClr val="000000"/>
                </a:solidFill>
              </a:rPr>
              <a:t>Nakahara, Katsuhara Unpublished)</a:t>
            </a:r>
            <a:endParaRPr lang="ja-JP" altLang="en-US" sz="1600">
              <a:solidFill>
                <a:srgbClr val="000000"/>
              </a:solidFill>
            </a:endParaRPr>
          </a:p>
        </p:txBody>
      </p:sp>
      <p:sp>
        <p:nvSpPr>
          <p:cNvPr id="147466" name="テキスト ボックス 14"/>
          <p:cNvSpPr txBox="1">
            <a:spLocks noChangeArrowheads="1"/>
          </p:cNvSpPr>
          <p:nvPr/>
        </p:nvSpPr>
        <p:spPr bwMode="auto">
          <a:xfrm>
            <a:off x="1647825" y="1222375"/>
            <a:ext cx="22209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0000"/>
                </a:solidFill>
              </a:rPr>
              <a:t>（</a:t>
            </a:r>
            <a:r>
              <a:rPr lang="en-US" altLang="ja-JP" sz="1600">
                <a:solidFill>
                  <a:srgbClr val="000000"/>
                </a:solidFill>
              </a:rPr>
              <a:t>Plant leaf</a:t>
            </a:r>
            <a:r>
              <a:rPr lang="ja-JP" altLang="en-US" sz="1600">
                <a:solidFill>
                  <a:srgbClr val="000000"/>
                </a:solidFill>
              </a:rPr>
              <a:t> </a:t>
            </a:r>
            <a:r>
              <a:rPr lang="en-US" altLang="ja-JP" sz="1600">
                <a:solidFill>
                  <a:srgbClr val="000000"/>
                </a:solidFill>
              </a:rPr>
              <a:t>section)</a:t>
            </a:r>
            <a:endParaRPr lang="ja-JP" altLang="en-US" sz="1600">
              <a:solidFill>
                <a:srgbClr val="000000"/>
              </a:solidFill>
            </a:endParaRPr>
          </a:p>
        </p:txBody>
      </p:sp>
      <p:sp>
        <p:nvSpPr>
          <p:cNvPr id="147467" name="テキスト ボックス 15"/>
          <p:cNvSpPr txBox="1">
            <a:spLocks noChangeArrowheads="1"/>
          </p:cNvSpPr>
          <p:nvPr/>
        </p:nvSpPr>
        <p:spPr bwMode="auto">
          <a:xfrm>
            <a:off x="673100" y="4287838"/>
            <a:ext cx="134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0000"/>
                </a:solidFill>
              </a:rPr>
              <a:t>（</a:t>
            </a:r>
            <a:r>
              <a:rPr lang="en-US" altLang="ja-JP" sz="1600">
                <a:solidFill>
                  <a:srgbClr val="000000"/>
                </a:solidFill>
              </a:rPr>
              <a:t>Protoplast)</a:t>
            </a:r>
            <a:endParaRPr lang="ja-JP" altLang="en-US" sz="1600">
              <a:solidFill>
                <a:srgbClr val="000000"/>
              </a:solidFill>
            </a:endParaRPr>
          </a:p>
        </p:txBody>
      </p:sp>
      <p:sp>
        <p:nvSpPr>
          <p:cNvPr id="147468" name="テキスト ボックス 16"/>
          <p:cNvSpPr txBox="1">
            <a:spLocks noChangeArrowheads="1"/>
          </p:cNvSpPr>
          <p:nvPr/>
        </p:nvSpPr>
        <p:spPr bwMode="auto">
          <a:xfrm>
            <a:off x="4991100" y="1597025"/>
            <a:ext cx="3275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Chl+GFP+Bright filed (</a:t>
            </a:r>
            <a:r>
              <a:rPr lang="ja-JP" altLang="en-US" sz="1800">
                <a:solidFill>
                  <a:srgbClr val="000000"/>
                </a:solidFill>
              </a:rPr>
              <a:t>明視野</a:t>
            </a:r>
            <a:r>
              <a:rPr lang="en-US" altLang="ja-JP" sz="1800">
                <a:solidFill>
                  <a:srgbClr val="000000"/>
                </a:solidFill>
              </a:rPr>
              <a:t>)</a:t>
            </a:r>
            <a:endParaRPr lang="ja-JP" altLang="en-US" sz="1800">
              <a:solidFill>
                <a:srgbClr val="000000"/>
              </a:solidFill>
            </a:endParaRPr>
          </a:p>
        </p:txBody>
      </p:sp>
      <p:pic>
        <p:nvPicPr>
          <p:cNvPr id="147469" name="図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5084763"/>
            <a:ext cx="16605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0" name="図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5094288"/>
            <a:ext cx="1671638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71" name="図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5094288"/>
            <a:ext cx="167163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7472" name="オブジェクト 21"/>
          <p:cNvGraphicFramePr>
            <a:graphicFrameLocks noChangeAspect="1"/>
          </p:cNvGraphicFramePr>
          <p:nvPr/>
        </p:nvGraphicFramePr>
        <p:xfrm>
          <a:off x="6742113" y="5078413"/>
          <a:ext cx="1658937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5" r:id="rId9" imgW="2501587" imgH="2488889" progId="">
                  <p:embed/>
                </p:oleObj>
              </mc:Choice>
              <mc:Fallback>
                <p:oleObj r:id="rId9" imgW="2501587" imgH="2488889" progId="">
                  <p:embed/>
                  <p:pic>
                    <p:nvPicPr>
                      <p:cNvPr id="0" name="オブジェクト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5078413"/>
                        <a:ext cx="1658937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3" name="テキスト ボックス 22"/>
          <p:cNvSpPr txBox="1">
            <a:spLocks noChangeArrowheads="1"/>
          </p:cNvSpPr>
          <p:nvPr/>
        </p:nvSpPr>
        <p:spPr bwMode="auto">
          <a:xfrm>
            <a:off x="958850" y="4602163"/>
            <a:ext cx="1338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Chlorophyll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47474" name="テキスト ボックス 23"/>
          <p:cNvSpPr txBox="1">
            <a:spLocks noChangeArrowheads="1"/>
          </p:cNvSpPr>
          <p:nvPr/>
        </p:nvSpPr>
        <p:spPr bwMode="auto">
          <a:xfrm>
            <a:off x="4900613" y="4630738"/>
            <a:ext cx="1139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Chl+GFP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47475" name="テキスト ボックス 24"/>
          <p:cNvSpPr txBox="1">
            <a:spLocks noChangeArrowheads="1"/>
          </p:cNvSpPr>
          <p:nvPr/>
        </p:nvSpPr>
        <p:spPr bwMode="auto">
          <a:xfrm>
            <a:off x="3403600" y="4581525"/>
            <a:ext cx="658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GFP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47476" name="テキスト ボックス 25"/>
          <p:cNvSpPr txBox="1">
            <a:spLocks noChangeArrowheads="1"/>
          </p:cNvSpPr>
          <p:nvPr/>
        </p:nvSpPr>
        <p:spPr bwMode="auto">
          <a:xfrm>
            <a:off x="6508750" y="4630738"/>
            <a:ext cx="2363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Chl+GFP+Bright filed</a:t>
            </a:r>
            <a:endParaRPr lang="ja-JP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テキスト ボックス 4"/>
          <p:cNvSpPr txBox="1">
            <a:spLocks noChangeArrowheads="1"/>
          </p:cNvSpPr>
          <p:nvPr/>
        </p:nvSpPr>
        <p:spPr bwMode="auto">
          <a:xfrm>
            <a:off x="1889125" y="779463"/>
            <a:ext cx="5421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Some summary of aquaporins</a:t>
            </a:r>
            <a:endParaRPr lang="ja-JP" altLang="en-US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8483" name="テキスト ボックス 5"/>
          <p:cNvSpPr txBox="1">
            <a:spLocks noChangeArrowheads="1"/>
          </p:cNvSpPr>
          <p:nvPr/>
        </p:nvSpPr>
        <p:spPr bwMode="auto">
          <a:xfrm>
            <a:off x="219075" y="1941513"/>
            <a:ext cx="89249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Water</a:t>
            </a:r>
            <a:r>
              <a:rPr lang="ja-JP" altLang="en-US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・・・・　</a:t>
            </a:r>
            <a:r>
              <a:rPr lang="en-US" altLang="ja-JP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multi-regulation system via aquporins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application</a:t>
            </a:r>
            <a:r>
              <a:rPr lang="ja-JP" altLang="en-US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　</a:t>
            </a:r>
            <a:r>
              <a:rPr lang="en-US" altLang="ja-JP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Enhancement of water-related stresses</a:t>
            </a: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48484" name="テキスト ボックス 6"/>
          <p:cNvSpPr txBox="1">
            <a:spLocks noChangeArrowheads="1"/>
          </p:cNvSpPr>
          <p:nvPr/>
        </p:nvSpPr>
        <p:spPr bwMode="auto">
          <a:xfrm>
            <a:off x="219075" y="3236913"/>
            <a:ext cx="89249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CO</a:t>
            </a:r>
            <a:r>
              <a:rPr lang="en-US" altLang="ja-JP" sz="2800" baseline="-250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・・・・　</a:t>
            </a:r>
            <a:r>
              <a:rPr lang="en-US" altLang="ja-JP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Plasmamembrane+Choloroplast</a:t>
            </a:r>
            <a:r>
              <a:rPr lang="ja-JP" altLang="en-US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？</a:t>
            </a:r>
            <a:endParaRPr lang="en-US" altLang="ja-JP" sz="280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application</a:t>
            </a:r>
            <a:r>
              <a:rPr lang="ja-JP" altLang="en-US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　</a:t>
            </a:r>
            <a:r>
              <a:rPr lang="en-US" altLang="ja-JP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Increase photosynthetic activity</a:t>
            </a: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48485" name="テキスト ボックス 7"/>
          <p:cNvSpPr txBox="1">
            <a:spLocks noChangeArrowheads="1"/>
          </p:cNvSpPr>
          <p:nvPr/>
        </p:nvSpPr>
        <p:spPr bwMode="auto">
          <a:xfrm>
            <a:off x="219075" y="4665663"/>
            <a:ext cx="8924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H</a:t>
            </a:r>
            <a:r>
              <a:rPr lang="en-US" altLang="ja-JP" sz="2800" baseline="-250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en-US" altLang="ja-JP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</a:t>
            </a:r>
            <a:r>
              <a:rPr lang="en-US" altLang="ja-JP" sz="2800" baseline="-250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・・・・　</a:t>
            </a:r>
            <a:r>
              <a:rPr lang="en-US" altLang="ja-JP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Some PIPs have specific activity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application</a:t>
            </a:r>
            <a:r>
              <a:rPr lang="ja-JP" altLang="en-US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lang="en-US" altLang="ja-JP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ROS removal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</a:t>
            </a:r>
            <a:r>
              <a:rPr lang="en-US" altLang="ja-JP" sz="280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   Enhancement of signal transduction</a:t>
            </a:r>
            <a:endParaRPr lang="ja-JP" alt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タイトル 1"/>
          <p:cNvSpPr>
            <a:spLocks noGrp="1"/>
          </p:cNvSpPr>
          <p:nvPr>
            <p:ph type="ctrTitle"/>
          </p:nvPr>
        </p:nvSpPr>
        <p:spPr>
          <a:xfrm>
            <a:off x="638175" y="1320800"/>
            <a:ext cx="7772400" cy="1470025"/>
          </a:xfrm>
        </p:spPr>
        <p:txBody>
          <a:bodyPr/>
          <a:lstStyle/>
          <a:p>
            <a:r>
              <a:rPr lang="ja-JP" altLang="en-US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塩ストレス環境とイオン輸送系</a:t>
            </a:r>
            <a:r>
              <a:rPr lang="en-US" altLang="ja-JP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/>
            </a:r>
            <a:br>
              <a:rPr lang="en-US" altLang="ja-JP" smtClean="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en-US" altLang="ja-JP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en-US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理論的側面と分子機構）</a:t>
            </a:r>
            <a:endParaRPr lang="ja-JP" altLang="en-US" smtClean="0"/>
          </a:p>
        </p:txBody>
      </p:sp>
      <p:sp>
        <p:nvSpPr>
          <p:cNvPr id="149507" name="サブタイトル 2"/>
          <p:cNvSpPr>
            <a:spLocks noGrp="1"/>
          </p:cNvSpPr>
          <p:nvPr>
            <p:ph type="subTitle" idx="1"/>
          </p:nvPr>
        </p:nvSpPr>
        <p:spPr>
          <a:xfrm>
            <a:off x="285750" y="3886200"/>
            <a:ext cx="8296275" cy="1752600"/>
          </a:xfrm>
        </p:spPr>
        <p:txBody>
          <a:bodyPr/>
          <a:lstStyle/>
          <a:p>
            <a:r>
              <a:rPr lang="en-US" altLang="ja-JP" sz="440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Salt stress and ion transport  (theory and molecular aspect)</a:t>
            </a:r>
            <a:endParaRPr lang="ja-JP" altLang="en-US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AutoShape 2"/>
          <p:cNvSpPr>
            <a:spLocks noChangeArrowheads="1"/>
          </p:cNvSpPr>
          <p:nvPr/>
        </p:nvSpPr>
        <p:spPr bwMode="auto">
          <a:xfrm>
            <a:off x="3533775" y="2028825"/>
            <a:ext cx="4254500" cy="29162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chemeClr val="bg1"/>
              </a:solidFill>
            </a:endParaRPr>
          </a:p>
        </p:txBody>
      </p:sp>
      <p:sp>
        <p:nvSpPr>
          <p:cNvPr id="150531" name="AutoShape 3"/>
          <p:cNvSpPr>
            <a:spLocks noChangeArrowheads="1"/>
          </p:cNvSpPr>
          <p:nvPr/>
        </p:nvSpPr>
        <p:spPr bwMode="auto">
          <a:xfrm>
            <a:off x="2763838" y="1689100"/>
            <a:ext cx="5370512" cy="374173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chemeClr val="bg1"/>
              </a:solidFill>
            </a:endParaRPr>
          </a:p>
        </p:txBody>
      </p:sp>
      <p:sp>
        <p:nvSpPr>
          <p:cNvPr id="150532" name="Oval 4" descr="小波"/>
          <p:cNvSpPr>
            <a:spLocks noChangeArrowheads="1"/>
          </p:cNvSpPr>
          <p:nvPr/>
        </p:nvSpPr>
        <p:spPr bwMode="auto">
          <a:xfrm>
            <a:off x="2809875" y="2162175"/>
            <a:ext cx="642938" cy="6350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chemeClr val="bg1"/>
              </a:solidFill>
            </a:endParaRPr>
          </a:p>
        </p:txBody>
      </p:sp>
      <p:sp>
        <p:nvSpPr>
          <p:cNvPr id="150533" name="AutoShape 5"/>
          <p:cNvSpPr>
            <a:spLocks noChangeArrowheads="1"/>
          </p:cNvSpPr>
          <p:nvPr/>
        </p:nvSpPr>
        <p:spPr bwMode="auto">
          <a:xfrm>
            <a:off x="3148013" y="3216275"/>
            <a:ext cx="300037" cy="1158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50534" name="AutoShape 6"/>
          <p:cNvSpPr>
            <a:spLocks noChangeArrowheads="1"/>
          </p:cNvSpPr>
          <p:nvPr/>
        </p:nvSpPr>
        <p:spPr bwMode="auto">
          <a:xfrm>
            <a:off x="3148013" y="3140075"/>
            <a:ext cx="300037" cy="1143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2971800" y="3427413"/>
            <a:ext cx="233363" cy="968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chemeClr val="bg1"/>
              </a:solidFill>
            </a:endParaRPr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4070350" y="1793875"/>
            <a:ext cx="320675" cy="1460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chemeClr val="bg1"/>
              </a:solidFill>
            </a:endParaRPr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5443538" y="1801813"/>
            <a:ext cx="320675" cy="1460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chemeClr val="bg1"/>
              </a:solidFill>
            </a:endParaRPr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6646863" y="1809750"/>
            <a:ext cx="320675" cy="1460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chemeClr val="bg1"/>
              </a:solidFill>
            </a:endParaRPr>
          </a:p>
        </p:txBody>
      </p:sp>
      <p:sp>
        <p:nvSpPr>
          <p:cNvPr id="150539" name="Oval 11"/>
          <p:cNvSpPr>
            <a:spLocks noChangeArrowheads="1"/>
          </p:cNvSpPr>
          <p:nvPr/>
        </p:nvSpPr>
        <p:spPr bwMode="auto">
          <a:xfrm>
            <a:off x="7762875" y="2211388"/>
            <a:ext cx="320675" cy="1460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chemeClr val="bg1"/>
              </a:solidFill>
            </a:endParaRPr>
          </a:p>
        </p:txBody>
      </p:sp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7802563" y="3370263"/>
            <a:ext cx="322262" cy="1460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chemeClr val="bg1"/>
              </a:solidFill>
            </a:endParaRPr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7794625" y="4545013"/>
            <a:ext cx="322263" cy="1460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chemeClr val="bg1"/>
              </a:solidFill>
            </a:endParaRPr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6799263" y="5184775"/>
            <a:ext cx="322262" cy="1476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chemeClr val="bg1"/>
              </a:solidFill>
            </a:endParaRPr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5619750" y="5184775"/>
            <a:ext cx="320675" cy="1476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chemeClr val="bg1"/>
              </a:solidFill>
            </a:endParaRPr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4391025" y="5184775"/>
            <a:ext cx="320675" cy="1476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chemeClr val="bg1"/>
              </a:solidFill>
            </a:endParaRPr>
          </a:p>
        </p:txBody>
      </p:sp>
      <p:sp>
        <p:nvSpPr>
          <p:cNvPr id="150545" name="AutoShape 17"/>
          <p:cNvSpPr>
            <a:spLocks noChangeArrowheads="1"/>
          </p:cNvSpPr>
          <p:nvPr/>
        </p:nvSpPr>
        <p:spPr bwMode="auto">
          <a:xfrm>
            <a:off x="2667000" y="1614488"/>
            <a:ext cx="5586413" cy="39147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chemeClr val="bg1"/>
              </a:solidFill>
            </a:endParaRPr>
          </a:p>
        </p:txBody>
      </p:sp>
      <p:sp>
        <p:nvSpPr>
          <p:cNvPr id="150546" name="Text Box 18"/>
          <p:cNvSpPr txBox="1">
            <a:spLocks noChangeArrowheads="1"/>
          </p:cNvSpPr>
          <p:nvPr/>
        </p:nvSpPr>
        <p:spPr bwMode="auto">
          <a:xfrm>
            <a:off x="1169988" y="3511550"/>
            <a:ext cx="8001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/>
              <a:t>Ion</a:t>
            </a:r>
            <a:endParaRPr lang="ja-JP" altLang="en-US" sz="3600"/>
          </a:p>
        </p:txBody>
      </p:sp>
      <p:sp>
        <p:nvSpPr>
          <p:cNvPr id="150547" name="Line 19"/>
          <p:cNvSpPr>
            <a:spLocks noChangeShapeType="1"/>
          </p:cNvSpPr>
          <p:nvPr/>
        </p:nvSpPr>
        <p:spPr bwMode="auto">
          <a:xfrm>
            <a:off x="2008188" y="3770313"/>
            <a:ext cx="1206500" cy="11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0548" name="Line 20"/>
          <p:cNvSpPr>
            <a:spLocks noChangeShapeType="1"/>
          </p:cNvSpPr>
          <p:nvPr/>
        </p:nvSpPr>
        <p:spPr bwMode="auto">
          <a:xfrm rot="7963292">
            <a:off x="2035175" y="4119563"/>
            <a:ext cx="84613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0549" name="Line 21"/>
          <p:cNvSpPr>
            <a:spLocks noChangeShapeType="1"/>
          </p:cNvSpPr>
          <p:nvPr/>
        </p:nvSpPr>
        <p:spPr bwMode="auto">
          <a:xfrm>
            <a:off x="3367088" y="3797300"/>
            <a:ext cx="73183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0550" name="Text Box 22"/>
          <p:cNvSpPr txBox="1">
            <a:spLocks noChangeArrowheads="1"/>
          </p:cNvSpPr>
          <p:nvPr/>
        </p:nvSpPr>
        <p:spPr bwMode="auto">
          <a:xfrm>
            <a:off x="396875" y="4646613"/>
            <a:ext cx="1889125" cy="590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3600"/>
              <a:t>Selection</a:t>
            </a:r>
            <a:endParaRPr lang="ja-JP" altLang="en-US" sz="3600"/>
          </a:p>
        </p:txBody>
      </p:sp>
      <p:sp>
        <p:nvSpPr>
          <p:cNvPr id="150551" name="Text Box 23"/>
          <p:cNvSpPr txBox="1">
            <a:spLocks noChangeArrowheads="1"/>
          </p:cNvSpPr>
          <p:nvPr/>
        </p:nvSpPr>
        <p:spPr bwMode="auto">
          <a:xfrm>
            <a:off x="4184650" y="3517900"/>
            <a:ext cx="1346200" cy="425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/>
              <a:t>Isolation</a:t>
            </a:r>
            <a:endParaRPr lang="ja-JP" altLang="en-US" sz="2400"/>
          </a:p>
        </p:txBody>
      </p:sp>
      <p:sp>
        <p:nvSpPr>
          <p:cNvPr id="150552" name="Text Box 24"/>
          <p:cNvSpPr txBox="1">
            <a:spLocks noChangeArrowheads="1"/>
          </p:cNvSpPr>
          <p:nvPr/>
        </p:nvSpPr>
        <p:spPr bwMode="auto">
          <a:xfrm>
            <a:off x="5618163" y="3516313"/>
            <a:ext cx="1922462" cy="425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/>
              <a:t>Accumulation</a:t>
            </a:r>
            <a:endParaRPr lang="ja-JP" altLang="en-US" sz="2400"/>
          </a:p>
        </p:txBody>
      </p:sp>
      <p:sp>
        <p:nvSpPr>
          <p:cNvPr id="298009" name="Text Box 25"/>
          <p:cNvSpPr txBox="1">
            <a:spLocks noChangeArrowheads="1"/>
          </p:cNvSpPr>
          <p:nvPr/>
        </p:nvSpPr>
        <p:spPr bwMode="auto">
          <a:xfrm>
            <a:off x="614363" y="179388"/>
            <a:ext cx="81724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4000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細胞の構造と無機イオン輸送の関係</a:t>
            </a:r>
            <a:endParaRPr lang="en-US" altLang="ja-JP" sz="4000" i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altLang="ja-JP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(Inorganic) Ion transport and cell structure </a:t>
            </a:r>
            <a:r>
              <a:rPr lang="ja-JP" altLang="en-US" sz="4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　</a:t>
            </a:r>
          </a:p>
        </p:txBody>
      </p:sp>
      <p:sp>
        <p:nvSpPr>
          <p:cNvPr id="150554" name="Line 26"/>
          <p:cNvSpPr>
            <a:spLocks noChangeShapeType="1"/>
          </p:cNvSpPr>
          <p:nvPr/>
        </p:nvSpPr>
        <p:spPr bwMode="auto">
          <a:xfrm flipH="1">
            <a:off x="2335213" y="3017838"/>
            <a:ext cx="73183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0555" name="Text Box 27"/>
          <p:cNvSpPr txBox="1">
            <a:spLocks noChangeArrowheads="1"/>
          </p:cNvSpPr>
          <p:nvPr/>
        </p:nvSpPr>
        <p:spPr bwMode="auto">
          <a:xfrm>
            <a:off x="473075" y="2709863"/>
            <a:ext cx="1793875" cy="590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3600"/>
              <a:t>Exclude</a:t>
            </a:r>
            <a:endParaRPr lang="ja-JP" altLang="en-US" sz="3600"/>
          </a:p>
        </p:txBody>
      </p:sp>
      <p:sp>
        <p:nvSpPr>
          <p:cNvPr id="150556" name="Text Box 28"/>
          <p:cNvSpPr txBox="1">
            <a:spLocks noChangeArrowheads="1"/>
          </p:cNvSpPr>
          <p:nvPr/>
        </p:nvSpPr>
        <p:spPr bwMode="auto">
          <a:xfrm>
            <a:off x="2771775" y="2263775"/>
            <a:ext cx="6985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Nuc</a:t>
            </a:r>
            <a:endParaRPr lang="ja-JP" altLang="en-US" sz="3600"/>
          </a:p>
        </p:txBody>
      </p:sp>
      <p:sp>
        <p:nvSpPr>
          <p:cNvPr id="150557" name="Text Box 29"/>
          <p:cNvSpPr txBox="1">
            <a:spLocks noChangeArrowheads="1"/>
          </p:cNvSpPr>
          <p:nvPr/>
        </p:nvSpPr>
        <p:spPr bwMode="auto">
          <a:xfrm>
            <a:off x="4051300" y="2352675"/>
            <a:ext cx="16716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/>
              <a:t>Vacuole</a:t>
            </a:r>
            <a:endParaRPr lang="ja-JP" altLang="en-US" sz="3600"/>
          </a:p>
        </p:txBody>
      </p:sp>
      <p:sp>
        <p:nvSpPr>
          <p:cNvPr id="150558" name="AutoShape 30"/>
          <p:cNvSpPr>
            <a:spLocks noChangeArrowheads="1"/>
          </p:cNvSpPr>
          <p:nvPr/>
        </p:nvSpPr>
        <p:spPr bwMode="auto">
          <a:xfrm>
            <a:off x="2646363" y="3724275"/>
            <a:ext cx="261937" cy="1365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3600">
              <a:solidFill>
                <a:schemeClr val="bg1"/>
              </a:solidFill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903288" y="3968750"/>
            <a:ext cx="5564187" cy="2376488"/>
            <a:chOff x="820" y="2604"/>
            <a:chExt cx="2967" cy="1354"/>
          </a:xfrm>
        </p:grpSpPr>
        <p:sp>
          <p:nvSpPr>
            <p:cNvPr id="150560" name="Arc 32"/>
            <p:cNvSpPr>
              <a:spLocks/>
            </p:cNvSpPr>
            <p:nvPr/>
          </p:nvSpPr>
          <p:spPr bwMode="auto">
            <a:xfrm flipV="1">
              <a:off x="2096" y="2604"/>
              <a:ext cx="1691" cy="2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50561" name="Text Box 33"/>
            <p:cNvSpPr txBox="1">
              <a:spLocks noChangeArrowheads="1"/>
            </p:cNvSpPr>
            <p:nvPr/>
          </p:nvSpPr>
          <p:spPr bwMode="auto">
            <a:xfrm>
              <a:off x="2098" y="3157"/>
              <a:ext cx="59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/>
                <a:t>ATP</a:t>
              </a:r>
            </a:p>
          </p:txBody>
        </p:sp>
        <p:sp>
          <p:nvSpPr>
            <p:cNvPr id="150562" name="Line 34"/>
            <p:cNvSpPr>
              <a:spLocks noChangeShapeType="1"/>
            </p:cNvSpPr>
            <p:nvPr/>
          </p:nvSpPr>
          <p:spPr bwMode="auto">
            <a:xfrm flipV="1">
              <a:off x="1691" y="3070"/>
              <a:ext cx="404" cy="5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150563" name="Arc 35"/>
            <p:cNvSpPr>
              <a:spLocks/>
            </p:cNvSpPr>
            <p:nvPr/>
          </p:nvSpPr>
          <p:spPr bwMode="auto">
            <a:xfrm flipH="1" flipV="1">
              <a:off x="1863" y="3076"/>
              <a:ext cx="257" cy="2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50564" name="Oval 36"/>
            <p:cNvSpPr>
              <a:spLocks noChangeArrowheads="1"/>
            </p:cNvSpPr>
            <p:nvPr/>
          </p:nvSpPr>
          <p:spPr bwMode="auto">
            <a:xfrm>
              <a:off x="1819" y="3241"/>
              <a:ext cx="159" cy="1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3600">
                <a:solidFill>
                  <a:schemeClr val="bg1"/>
                </a:solidFill>
              </a:endParaRPr>
            </a:p>
          </p:txBody>
        </p:sp>
        <p:sp>
          <p:nvSpPr>
            <p:cNvPr id="150565" name="Text Box 37"/>
            <p:cNvSpPr txBox="1">
              <a:spLocks noChangeArrowheads="1"/>
            </p:cNvSpPr>
            <p:nvPr/>
          </p:nvSpPr>
          <p:spPr bwMode="auto">
            <a:xfrm>
              <a:off x="820" y="3621"/>
              <a:ext cx="2444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3600"/>
                <a:t>Ion</a:t>
              </a:r>
              <a:r>
                <a:rPr lang="ja-JP" altLang="en-US" sz="3600"/>
                <a:t>（</a:t>
              </a:r>
              <a:r>
                <a:rPr lang="en-US" altLang="ja-JP" sz="3600"/>
                <a:t>low concentration</a:t>
              </a:r>
              <a:r>
                <a:rPr lang="ja-JP" altLang="en-US" sz="3600"/>
                <a:t>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400" smtClean="0">
                <a:solidFill>
                  <a:srgbClr val="0000FF"/>
                </a:solidFill>
              </a:rPr>
              <a:t>Tolerant/sensitive determinants and transport system</a:t>
            </a:r>
            <a:endParaRPr lang="ja-JP" altLang="en-US" sz="2400" smtClean="0">
              <a:solidFill>
                <a:srgbClr val="0000FF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557338"/>
            <a:ext cx="8870950" cy="3197225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Tolerant</a:t>
            </a:r>
            <a:r>
              <a:rPr lang="ja-JP" altLang="en-US" dirty="0" smtClean="0"/>
              <a:t>？</a:t>
            </a:r>
            <a:r>
              <a:rPr lang="en-US" altLang="ja-JP" dirty="0" smtClean="0"/>
              <a:t>Sensitive</a:t>
            </a:r>
            <a:r>
              <a:rPr lang="ja-JP" altLang="en-US" dirty="0" smtClean="0"/>
              <a:t>？</a:t>
            </a:r>
            <a:br>
              <a:rPr lang="ja-JP" altLang="en-US" dirty="0" smtClean="0"/>
            </a:b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ja-JP" altLang="en-US" dirty="0" smtClean="0"/>
              <a:t/>
            </a:r>
            <a:br>
              <a:rPr lang="ja-JP" altLang="en-US" dirty="0" smtClean="0"/>
            </a:br>
            <a:r>
              <a:rPr lang="ja-JP" altLang="en-US" dirty="0" smtClean="0"/>
              <a:t/>
            </a:r>
            <a:br>
              <a:rPr lang="ja-JP" altLang="en-US" dirty="0" smtClean="0"/>
            </a:br>
            <a:endParaRPr lang="en-US" altLang="ja-JP" dirty="0" smtClean="0"/>
          </a:p>
          <a:p>
            <a:pPr eaLnBrk="1" hangingPunct="1">
              <a:buFontTx/>
              <a:buNone/>
            </a:pPr>
            <a:r>
              <a:rPr lang="en-US" altLang="ja-JP" sz="2400" dirty="0" smtClean="0"/>
              <a:t> Tolerant mechanisms: compartmentation, no absorption, exclusion, </a:t>
            </a:r>
            <a:r>
              <a:rPr lang="en-US" altLang="ja-JP" sz="2400" dirty="0" err="1" smtClean="0"/>
              <a:t>changeing</a:t>
            </a:r>
            <a:r>
              <a:rPr lang="en-US" altLang="ja-JP" sz="2400" dirty="0" smtClean="0"/>
              <a:t> target(s) to </a:t>
            </a:r>
            <a:r>
              <a:rPr lang="en-US" altLang="ja-JP" sz="2400" dirty="0" smtClean="0"/>
              <a:t>be insensitive</a:t>
            </a:r>
            <a:endParaRPr lang="en-US" altLang="ja-JP" sz="3600" dirty="0" smtClean="0"/>
          </a:p>
        </p:txBody>
      </p:sp>
      <p:sp>
        <p:nvSpPr>
          <p:cNvPr id="152580" name="AutoShape 4"/>
          <p:cNvSpPr>
            <a:spLocks noChangeArrowheads="1"/>
          </p:cNvSpPr>
          <p:nvPr/>
        </p:nvSpPr>
        <p:spPr bwMode="auto">
          <a:xfrm>
            <a:off x="1258888" y="2276475"/>
            <a:ext cx="2087562" cy="790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Elements</a:t>
            </a:r>
            <a:r>
              <a:rPr lang="ja-JP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　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toxic materials</a:t>
            </a:r>
            <a:r>
              <a:rPr lang="ja-JP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）</a:t>
            </a:r>
          </a:p>
        </p:txBody>
      </p:sp>
      <p:sp>
        <p:nvSpPr>
          <p:cNvPr id="152581" name="Oval 5"/>
          <p:cNvSpPr>
            <a:spLocks noChangeArrowheads="1"/>
          </p:cNvSpPr>
          <p:nvPr/>
        </p:nvSpPr>
        <p:spPr bwMode="auto">
          <a:xfrm>
            <a:off x="4356100" y="1484313"/>
            <a:ext cx="3240088" cy="216058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endParaRPr lang="en-US" altLang="ja-JP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endParaRPr lang="en-US" altLang="ja-JP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endParaRPr lang="en-US" altLang="ja-JP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endParaRPr lang="en-US" altLang="ja-JP" sz="2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B050"/>
                </a:solidFill>
                <a:latin typeface="Times New Roman" panose="02020603050405020304" pitchFamily="18" charset="0"/>
              </a:rPr>
              <a:t>Cell/Individuals</a:t>
            </a:r>
            <a:endParaRPr lang="ja-JP" altLang="en-US" sz="240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82" name="Oval 6"/>
          <p:cNvSpPr>
            <a:spLocks noChangeArrowheads="1"/>
          </p:cNvSpPr>
          <p:nvPr/>
        </p:nvSpPr>
        <p:spPr bwMode="auto">
          <a:xfrm>
            <a:off x="4787900" y="1773238"/>
            <a:ext cx="865188" cy="7921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Target</a:t>
            </a:r>
            <a:endParaRPr lang="ja-JP" altLang="en-US" sz="20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73050" y="4937125"/>
            <a:ext cx="83883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Sensitive</a:t>
            </a:r>
            <a:r>
              <a:rPr lang="ja-JP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（感受性）：	</a:t>
            </a: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Originally no tolerant mechanism </a:t>
            </a:r>
            <a:b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			Inactivation of tolerant mechanism</a:t>
            </a:r>
            <a:b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ja-JP" altLang="en-US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ja-JP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→　</a:t>
            </a: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Disturbance in metabolism and others</a:t>
            </a:r>
            <a:b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		(Injory mechanism)</a:t>
            </a:r>
            <a:endParaRPr lang="ja-JP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ja-JP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4795585" y="1775612"/>
            <a:ext cx="863600" cy="792163"/>
          </a:xfrm>
          <a:prstGeom prst="ellipse">
            <a:avLst/>
          </a:prstGeom>
          <a:solidFill>
            <a:srgbClr val="00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Tar</a:t>
            </a:r>
            <a:r>
              <a:rPr lang="ja-JP" alt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ｇ</a:t>
            </a:r>
            <a:r>
              <a:rPr lang="en-US" altLang="ja-JP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et</a:t>
            </a:r>
            <a:endParaRPr lang="ja-JP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3348038" y="2349500"/>
            <a:ext cx="1439862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348038" y="2378075"/>
            <a:ext cx="4087812" cy="647700"/>
            <a:chOff x="2109" y="1498"/>
            <a:chExt cx="2450" cy="408"/>
          </a:xfrm>
        </p:grpSpPr>
        <p:sp>
          <p:nvSpPr>
            <p:cNvPr id="152593" name="AutoShape 10"/>
            <p:cNvSpPr>
              <a:spLocks noChangeArrowheads="1"/>
            </p:cNvSpPr>
            <p:nvPr/>
          </p:nvSpPr>
          <p:spPr bwMode="auto">
            <a:xfrm>
              <a:off x="3417" y="1498"/>
              <a:ext cx="1142" cy="40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Detoxification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Compartmentation</a:t>
              </a:r>
              <a:endParaRPr lang="ja-JP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2594" name="Line 7"/>
            <p:cNvSpPr>
              <a:spLocks noChangeShapeType="1"/>
            </p:cNvSpPr>
            <p:nvPr/>
          </p:nvSpPr>
          <p:spPr bwMode="auto">
            <a:xfrm>
              <a:off x="2109" y="1661"/>
              <a:ext cx="1328" cy="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348038" y="2708275"/>
            <a:ext cx="1154112" cy="793750"/>
            <a:chOff x="2109" y="1706"/>
            <a:chExt cx="727" cy="500"/>
          </a:xfrm>
        </p:grpSpPr>
        <p:sp>
          <p:nvSpPr>
            <p:cNvPr id="152591" name="Line 12"/>
            <p:cNvSpPr>
              <a:spLocks noChangeShapeType="1"/>
            </p:cNvSpPr>
            <p:nvPr/>
          </p:nvSpPr>
          <p:spPr bwMode="auto">
            <a:xfrm flipH="1">
              <a:off x="2200" y="1933"/>
              <a:ext cx="636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2592" name="Line 13"/>
            <p:cNvSpPr>
              <a:spLocks noChangeShapeType="1"/>
            </p:cNvSpPr>
            <p:nvPr/>
          </p:nvSpPr>
          <p:spPr bwMode="auto">
            <a:xfrm flipH="1" flipV="1">
              <a:off x="2109" y="1706"/>
              <a:ext cx="726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359150" y="2708275"/>
            <a:ext cx="1533525" cy="1044575"/>
            <a:chOff x="2109" y="1706"/>
            <a:chExt cx="727" cy="500"/>
          </a:xfrm>
        </p:grpSpPr>
        <p:sp>
          <p:nvSpPr>
            <p:cNvPr id="152589" name="Line 12"/>
            <p:cNvSpPr>
              <a:spLocks noChangeShapeType="1"/>
            </p:cNvSpPr>
            <p:nvPr/>
          </p:nvSpPr>
          <p:spPr bwMode="auto">
            <a:xfrm flipH="1">
              <a:off x="2200" y="1933"/>
              <a:ext cx="636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2590" name="Line 13"/>
            <p:cNvSpPr>
              <a:spLocks noChangeShapeType="1"/>
            </p:cNvSpPr>
            <p:nvPr/>
          </p:nvSpPr>
          <p:spPr bwMode="auto">
            <a:xfrm flipH="1" flipV="1">
              <a:off x="2109" y="1706"/>
              <a:ext cx="726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200" y="146050"/>
            <a:ext cx="8672513" cy="1143000"/>
          </a:xfrm>
        </p:spPr>
        <p:txBody>
          <a:bodyPr lIns="92075" tIns="46038" rIns="92075" bIns="46038"/>
          <a:lstStyle/>
          <a:p>
            <a:pPr algn="l" eaLnBrk="1" hangingPunct="1">
              <a:defRPr/>
            </a:pPr>
            <a:r>
              <a:rPr lang="ja-JP" altLang="en-US" sz="4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輸送の基本　・・・　濃度勾配（濃度差）</a:t>
            </a:r>
            <a:r>
              <a:rPr lang="en-US" altLang="ja-JP" sz="4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ja-JP" sz="4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ja-JP" sz="4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Movement </a:t>
            </a:r>
            <a:r>
              <a:rPr lang="ja-JP" altLang="en-US" sz="36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・・・ </a:t>
            </a:r>
            <a:r>
              <a:rPr lang="en-US" altLang="ja-JP" sz="36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Gradient (Concentration)</a:t>
            </a:r>
            <a:endParaRPr lang="ja-JP" altLang="en-US" sz="36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461963" y="1438275"/>
            <a:ext cx="849471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D9D9D9"/>
                </a:solidFill>
              </a:rPr>
              <a:t>「電気化学ポテンシャル」</a:t>
            </a:r>
            <a:r>
              <a:rPr lang="en-US" altLang="ja-JP" sz="2800">
                <a:solidFill>
                  <a:srgbClr val="D9D9D9"/>
                </a:solidFill>
              </a:rPr>
              <a:t>(electrochemical potential)</a:t>
            </a:r>
            <a:r>
              <a:rPr lang="ja-JP" altLang="en-US" sz="2800">
                <a:solidFill>
                  <a:srgbClr val="D9D9D9"/>
                </a:solidFill>
              </a:rPr>
              <a:t>とは	</a:t>
            </a:r>
          </a:p>
        </p:txBody>
      </p:sp>
      <p:sp>
        <p:nvSpPr>
          <p:cNvPr id="154628" name="Line 4"/>
          <p:cNvSpPr>
            <a:spLocks noChangeShapeType="1"/>
          </p:cNvSpPr>
          <p:nvPr/>
        </p:nvSpPr>
        <p:spPr bwMode="auto">
          <a:xfrm flipV="1">
            <a:off x="219075" y="3998913"/>
            <a:ext cx="2490788" cy="111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4629" name="Oval 5"/>
          <p:cNvSpPr>
            <a:spLocks noChangeArrowheads="1"/>
          </p:cNvSpPr>
          <p:nvPr/>
        </p:nvSpPr>
        <p:spPr bwMode="auto">
          <a:xfrm>
            <a:off x="814388" y="3359150"/>
            <a:ext cx="215900" cy="217488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0000FF"/>
              </a:solidFill>
            </a:endParaRPr>
          </a:p>
        </p:txBody>
      </p:sp>
      <p:sp>
        <p:nvSpPr>
          <p:cNvPr id="350214" name="AutoShape 6"/>
          <p:cNvSpPr>
            <a:spLocks noChangeArrowheads="1"/>
          </p:cNvSpPr>
          <p:nvPr/>
        </p:nvSpPr>
        <p:spPr bwMode="auto">
          <a:xfrm flipV="1">
            <a:off x="1144588" y="3673475"/>
            <a:ext cx="530225" cy="660400"/>
          </a:xfrm>
          <a:prstGeom prst="downArrow">
            <a:avLst>
              <a:gd name="adj1" fmla="val 50000"/>
              <a:gd name="adj2" fmla="val 2503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0000FF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06738" y="3114675"/>
            <a:ext cx="2490787" cy="2124075"/>
            <a:chOff x="1929" y="1761"/>
            <a:chExt cx="1569" cy="1338"/>
          </a:xfrm>
        </p:grpSpPr>
        <p:sp>
          <p:nvSpPr>
            <p:cNvPr id="154654" name="Line 8"/>
            <p:cNvSpPr>
              <a:spLocks noChangeShapeType="1"/>
            </p:cNvSpPr>
            <p:nvPr/>
          </p:nvSpPr>
          <p:spPr bwMode="auto">
            <a:xfrm flipV="1">
              <a:off x="1929" y="2318"/>
              <a:ext cx="1569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154655" name="Oval 9"/>
            <p:cNvSpPr>
              <a:spLocks noChangeArrowheads="1"/>
            </p:cNvSpPr>
            <p:nvPr/>
          </p:nvSpPr>
          <p:spPr bwMode="auto">
            <a:xfrm>
              <a:off x="2042" y="1761"/>
              <a:ext cx="241" cy="2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004C"/>
                  </a:solidFill>
                </a:rPr>
                <a:t>+</a:t>
              </a:r>
              <a:endParaRPr lang="en-US" altLang="ja-JP" sz="1400" b="1" baseline="30000">
                <a:solidFill>
                  <a:srgbClr val="00004C"/>
                </a:solidFill>
              </a:endParaRPr>
            </a:p>
          </p:txBody>
        </p:sp>
        <p:sp>
          <p:nvSpPr>
            <p:cNvPr id="154656" name="Oval 10"/>
            <p:cNvSpPr>
              <a:spLocks noChangeArrowheads="1"/>
            </p:cNvSpPr>
            <p:nvPr/>
          </p:nvSpPr>
          <p:spPr bwMode="auto">
            <a:xfrm>
              <a:off x="2326" y="1922"/>
              <a:ext cx="241" cy="2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004C"/>
                  </a:solidFill>
                </a:rPr>
                <a:t>+</a:t>
              </a:r>
              <a:endParaRPr lang="en-US" altLang="ja-JP" sz="1400" b="1" baseline="30000">
                <a:solidFill>
                  <a:srgbClr val="00004C"/>
                </a:solidFill>
              </a:endParaRPr>
            </a:p>
          </p:txBody>
        </p:sp>
        <p:sp>
          <p:nvSpPr>
            <p:cNvPr id="154657" name="Oval 11"/>
            <p:cNvSpPr>
              <a:spLocks noChangeArrowheads="1"/>
            </p:cNvSpPr>
            <p:nvPr/>
          </p:nvSpPr>
          <p:spPr bwMode="auto">
            <a:xfrm>
              <a:off x="2722" y="1783"/>
              <a:ext cx="241" cy="2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004C"/>
                  </a:solidFill>
                </a:rPr>
                <a:t>+</a:t>
              </a:r>
              <a:endParaRPr lang="en-US" altLang="ja-JP" sz="1400" b="1" baseline="30000">
                <a:solidFill>
                  <a:srgbClr val="00004C"/>
                </a:solidFill>
              </a:endParaRPr>
            </a:p>
          </p:txBody>
        </p:sp>
        <p:sp>
          <p:nvSpPr>
            <p:cNvPr id="154658" name="Oval 12"/>
            <p:cNvSpPr>
              <a:spLocks noChangeArrowheads="1"/>
            </p:cNvSpPr>
            <p:nvPr/>
          </p:nvSpPr>
          <p:spPr bwMode="auto">
            <a:xfrm>
              <a:off x="3041" y="1956"/>
              <a:ext cx="241" cy="2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004C"/>
                  </a:solidFill>
                </a:rPr>
                <a:t>+</a:t>
              </a:r>
              <a:endParaRPr lang="en-US" altLang="ja-JP" sz="1400" b="1" baseline="30000">
                <a:solidFill>
                  <a:srgbClr val="00004C"/>
                </a:solidFill>
              </a:endParaRPr>
            </a:p>
          </p:txBody>
        </p:sp>
        <p:sp>
          <p:nvSpPr>
            <p:cNvPr id="154659" name="Oval 13"/>
            <p:cNvSpPr>
              <a:spLocks noChangeArrowheads="1"/>
            </p:cNvSpPr>
            <p:nvPr/>
          </p:nvSpPr>
          <p:spPr bwMode="auto">
            <a:xfrm>
              <a:off x="2360" y="2678"/>
              <a:ext cx="241" cy="2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004C"/>
                  </a:solidFill>
                </a:rPr>
                <a:t>+</a:t>
              </a:r>
              <a:endParaRPr lang="en-US" altLang="ja-JP" sz="1400" b="1" baseline="30000">
                <a:solidFill>
                  <a:srgbClr val="00004C"/>
                </a:solidFill>
              </a:endParaRPr>
            </a:p>
          </p:txBody>
        </p:sp>
        <p:sp>
          <p:nvSpPr>
            <p:cNvPr id="154660" name="Oval 14"/>
            <p:cNvSpPr>
              <a:spLocks noChangeArrowheads="1"/>
            </p:cNvSpPr>
            <p:nvPr/>
          </p:nvSpPr>
          <p:spPr bwMode="auto">
            <a:xfrm>
              <a:off x="2757" y="2789"/>
              <a:ext cx="241" cy="2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004C"/>
                  </a:solidFill>
                </a:rPr>
                <a:t>+</a:t>
              </a:r>
              <a:endParaRPr lang="en-US" altLang="ja-JP" sz="1400" b="1" baseline="30000">
                <a:solidFill>
                  <a:srgbClr val="00004C"/>
                </a:solidFill>
              </a:endParaRPr>
            </a:p>
          </p:txBody>
        </p:sp>
        <p:sp>
          <p:nvSpPr>
            <p:cNvPr id="154661" name="Oval 15"/>
            <p:cNvSpPr>
              <a:spLocks noChangeArrowheads="1"/>
            </p:cNvSpPr>
            <p:nvPr/>
          </p:nvSpPr>
          <p:spPr bwMode="auto">
            <a:xfrm>
              <a:off x="3118" y="2796"/>
              <a:ext cx="241" cy="2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004C"/>
                  </a:solidFill>
                </a:rPr>
                <a:t>+</a:t>
              </a:r>
              <a:endParaRPr lang="en-US" altLang="ja-JP" sz="1400" b="1" baseline="30000">
                <a:solidFill>
                  <a:srgbClr val="00004C"/>
                </a:solidFill>
              </a:endParaRPr>
            </a:p>
          </p:txBody>
        </p:sp>
        <p:sp>
          <p:nvSpPr>
            <p:cNvPr id="154662" name="Oval 16"/>
            <p:cNvSpPr>
              <a:spLocks noChangeArrowheads="1"/>
            </p:cNvSpPr>
            <p:nvPr/>
          </p:nvSpPr>
          <p:spPr bwMode="auto">
            <a:xfrm>
              <a:off x="1945" y="2845"/>
              <a:ext cx="241" cy="2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004C"/>
                  </a:solidFill>
                </a:rPr>
                <a:t>+</a:t>
              </a:r>
              <a:endParaRPr lang="en-US" altLang="ja-JP" sz="1400" b="1" baseline="30000">
                <a:solidFill>
                  <a:srgbClr val="00004C"/>
                </a:solidFill>
              </a:endParaRPr>
            </a:p>
          </p:txBody>
        </p:sp>
      </p:grpSp>
      <p:sp>
        <p:nvSpPr>
          <p:cNvPr id="350225" name="Text Box 17"/>
          <p:cNvSpPr txBox="1">
            <a:spLocks noChangeArrowheads="1"/>
          </p:cNvSpPr>
          <p:nvPr/>
        </p:nvSpPr>
        <p:spPr bwMode="auto">
          <a:xfrm>
            <a:off x="3806825" y="3886200"/>
            <a:ext cx="2803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en-US" altLang="ja-JP" sz="4000">
                <a:solidFill>
                  <a:srgbClr val="0000FF"/>
                </a:solidFill>
              </a:rPr>
              <a:t> - -</a:t>
            </a:r>
            <a:r>
              <a:rPr lang="en-US" altLang="ja-JP" sz="2400">
                <a:solidFill>
                  <a:srgbClr val="0000FF"/>
                </a:solidFill>
              </a:rPr>
              <a:t>(minus charge)</a:t>
            </a:r>
            <a:endParaRPr lang="ja-JP" altLang="en-US" sz="2400">
              <a:solidFill>
                <a:srgbClr val="0000FF"/>
              </a:solidFill>
            </a:endParaRPr>
          </a:p>
        </p:txBody>
      </p:sp>
      <p:sp>
        <p:nvSpPr>
          <p:cNvPr id="350226" name="AutoShape 18"/>
          <p:cNvSpPr>
            <a:spLocks noChangeArrowheads="1"/>
          </p:cNvSpPr>
          <p:nvPr/>
        </p:nvSpPr>
        <p:spPr bwMode="auto">
          <a:xfrm>
            <a:off x="3216275" y="3743325"/>
            <a:ext cx="530225" cy="660400"/>
          </a:xfrm>
          <a:prstGeom prst="downArrow">
            <a:avLst>
              <a:gd name="adj1" fmla="val 50000"/>
              <a:gd name="adj2" fmla="val 2503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0000FF"/>
              </a:solidFill>
            </a:endParaRPr>
          </a:p>
        </p:txBody>
      </p:sp>
      <p:sp>
        <p:nvSpPr>
          <p:cNvPr id="350227" name="Text Box 19"/>
          <p:cNvSpPr txBox="1">
            <a:spLocks noChangeArrowheads="1"/>
          </p:cNvSpPr>
          <p:nvPr/>
        </p:nvSpPr>
        <p:spPr bwMode="auto">
          <a:xfrm>
            <a:off x="485775" y="1935163"/>
            <a:ext cx="94186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D9D9D9"/>
                </a:solidFill>
              </a:rPr>
              <a:t>「濃度差と電位差の両方を考慮したもの」</a:t>
            </a:r>
            <a:r>
              <a:rPr lang="en-US" altLang="ja-JP" sz="2800">
                <a:solidFill>
                  <a:srgbClr val="D9D9D9"/>
                </a:solidFill>
              </a:rPr>
              <a:t/>
            </a:r>
            <a:br>
              <a:rPr lang="en-US" altLang="ja-JP" sz="2800">
                <a:solidFill>
                  <a:srgbClr val="D9D9D9"/>
                </a:solidFill>
              </a:rPr>
            </a:br>
            <a:r>
              <a:rPr lang="en-US" altLang="ja-JP" sz="2800">
                <a:solidFill>
                  <a:srgbClr val="D9D9D9"/>
                </a:solidFill>
              </a:rPr>
              <a:t>(including both gradient of concentration and electric field)</a:t>
            </a:r>
            <a:r>
              <a:rPr lang="ja-JP" altLang="en-US" sz="2800">
                <a:solidFill>
                  <a:srgbClr val="D9D9D9"/>
                </a:solidFill>
              </a:rPr>
              <a:t>	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189663" y="3213100"/>
            <a:ext cx="2490787" cy="1970088"/>
            <a:chOff x="3871" y="1823"/>
            <a:chExt cx="1569" cy="1241"/>
          </a:xfrm>
        </p:grpSpPr>
        <p:sp>
          <p:nvSpPr>
            <p:cNvPr id="154644" name="Line 21"/>
            <p:cNvSpPr>
              <a:spLocks noChangeShapeType="1"/>
            </p:cNvSpPr>
            <p:nvPr/>
          </p:nvSpPr>
          <p:spPr bwMode="auto">
            <a:xfrm flipV="1">
              <a:off x="3871" y="2311"/>
              <a:ext cx="1569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154645" name="Oval 22"/>
            <p:cNvSpPr>
              <a:spLocks noChangeArrowheads="1"/>
            </p:cNvSpPr>
            <p:nvPr/>
          </p:nvSpPr>
          <p:spPr bwMode="auto">
            <a:xfrm>
              <a:off x="4233" y="1823"/>
              <a:ext cx="241" cy="2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004C"/>
                  </a:solidFill>
                </a:rPr>
                <a:t>+</a:t>
              </a:r>
              <a:endParaRPr lang="en-US" altLang="ja-JP" sz="1400" b="1" baseline="30000">
                <a:solidFill>
                  <a:srgbClr val="00004C"/>
                </a:solidFill>
              </a:endParaRPr>
            </a:p>
          </p:txBody>
        </p:sp>
        <p:sp>
          <p:nvSpPr>
            <p:cNvPr id="154646" name="Oval 23"/>
            <p:cNvSpPr>
              <a:spLocks noChangeArrowheads="1"/>
            </p:cNvSpPr>
            <p:nvPr/>
          </p:nvSpPr>
          <p:spPr bwMode="auto">
            <a:xfrm>
              <a:off x="4788" y="1860"/>
              <a:ext cx="241" cy="2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004C"/>
                  </a:solidFill>
                </a:rPr>
                <a:t>+</a:t>
              </a:r>
              <a:endParaRPr lang="en-US" altLang="ja-JP" sz="1400" b="1" baseline="30000">
                <a:solidFill>
                  <a:srgbClr val="00004C"/>
                </a:solidFill>
              </a:endParaRPr>
            </a:p>
          </p:txBody>
        </p:sp>
        <p:sp>
          <p:nvSpPr>
            <p:cNvPr id="154647" name="Oval 24"/>
            <p:cNvSpPr>
              <a:spLocks noChangeArrowheads="1"/>
            </p:cNvSpPr>
            <p:nvPr/>
          </p:nvSpPr>
          <p:spPr bwMode="auto">
            <a:xfrm>
              <a:off x="4476" y="2463"/>
              <a:ext cx="241" cy="2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004C"/>
                  </a:solidFill>
                </a:rPr>
                <a:t>+</a:t>
              </a:r>
              <a:endParaRPr lang="en-US" altLang="ja-JP" sz="1400" b="1" baseline="30000">
                <a:solidFill>
                  <a:srgbClr val="00004C"/>
                </a:solidFill>
              </a:endParaRPr>
            </a:p>
          </p:txBody>
        </p:sp>
        <p:sp>
          <p:nvSpPr>
            <p:cNvPr id="154648" name="Oval 25"/>
            <p:cNvSpPr>
              <a:spLocks noChangeArrowheads="1"/>
            </p:cNvSpPr>
            <p:nvPr/>
          </p:nvSpPr>
          <p:spPr bwMode="auto">
            <a:xfrm>
              <a:off x="4699" y="2782"/>
              <a:ext cx="241" cy="2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004C"/>
                  </a:solidFill>
                </a:rPr>
                <a:t>+</a:t>
              </a:r>
              <a:endParaRPr lang="en-US" altLang="ja-JP" sz="1400" b="1" baseline="30000">
                <a:solidFill>
                  <a:srgbClr val="00004C"/>
                </a:solidFill>
              </a:endParaRPr>
            </a:p>
          </p:txBody>
        </p:sp>
        <p:sp>
          <p:nvSpPr>
            <p:cNvPr id="154649" name="Oval 26"/>
            <p:cNvSpPr>
              <a:spLocks noChangeArrowheads="1"/>
            </p:cNvSpPr>
            <p:nvPr/>
          </p:nvSpPr>
          <p:spPr bwMode="auto">
            <a:xfrm>
              <a:off x="4997" y="2657"/>
              <a:ext cx="241" cy="2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004C"/>
                  </a:solidFill>
                </a:rPr>
                <a:t>+</a:t>
              </a:r>
              <a:endParaRPr lang="en-US" altLang="ja-JP" sz="1400" b="1" baseline="30000">
                <a:solidFill>
                  <a:srgbClr val="00004C"/>
                </a:solidFill>
              </a:endParaRPr>
            </a:p>
          </p:txBody>
        </p:sp>
        <p:sp>
          <p:nvSpPr>
            <p:cNvPr id="154650" name="Oval 27"/>
            <p:cNvSpPr>
              <a:spLocks noChangeArrowheads="1"/>
            </p:cNvSpPr>
            <p:nvPr/>
          </p:nvSpPr>
          <p:spPr bwMode="auto">
            <a:xfrm>
              <a:off x="3984" y="2645"/>
              <a:ext cx="241" cy="2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004C"/>
                  </a:solidFill>
                </a:rPr>
                <a:t>+</a:t>
              </a:r>
              <a:endParaRPr lang="en-US" altLang="ja-JP" sz="1400" b="1" baseline="30000">
                <a:solidFill>
                  <a:srgbClr val="00004C"/>
                </a:solidFill>
              </a:endParaRPr>
            </a:p>
          </p:txBody>
        </p:sp>
        <p:sp>
          <p:nvSpPr>
            <p:cNvPr id="154651" name="Text Box 28"/>
            <p:cNvSpPr txBox="1">
              <a:spLocks noChangeArrowheads="1"/>
            </p:cNvSpPr>
            <p:nvPr/>
          </p:nvSpPr>
          <p:spPr bwMode="auto">
            <a:xfrm>
              <a:off x="4735" y="2240"/>
              <a:ext cx="60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Char char="-"/>
              </a:pPr>
              <a:r>
                <a:rPr lang="en-US" altLang="ja-JP" sz="4000">
                  <a:solidFill>
                    <a:srgbClr val="0000FF"/>
                  </a:solidFill>
                </a:rPr>
                <a:t> - -</a:t>
              </a:r>
              <a:endParaRPr lang="en-US" altLang="ja-JP" sz="2400">
                <a:solidFill>
                  <a:srgbClr val="0000FF"/>
                </a:solidFill>
              </a:endParaRPr>
            </a:p>
          </p:txBody>
        </p:sp>
        <p:sp>
          <p:nvSpPr>
            <p:cNvPr id="154652" name="Oval 29"/>
            <p:cNvSpPr>
              <a:spLocks noChangeArrowheads="1"/>
            </p:cNvSpPr>
            <p:nvPr/>
          </p:nvSpPr>
          <p:spPr bwMode="auto">
            <a:xfrm>
              <a:off x="4324" y="2810"/>
              <a:ext cx="241" cy="2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solidFill>
                    <a:srgbClr val="00004C"/>
                  </a:solidFill>
                </a:rPr>
                <a:t>+</a:t>
              </a:r>
              <a:endParaRPr lang="en-US" altLang="ja-JP" sz="1400" b="1" baseline="30000">
                <a:solidFill>
                  <a:srgbClr val="00004C"/>
                </a:solidFill>
              </a:endParaRPr>
            </a:p>
          </p:txBody>
        </p:sp>
        <p:sp>
          <p:nvSpPr>
            <p:cNvPr id="154653" name="AutoShape 30"/>
            <p:cNvSpPr>
              <a:spLocks noChangeArrowheads="1"/>
            </p:cNvSpPr>
            <p:nvPr/>
          </p:nvSpPr>
          <p:spPr bwMode="auto">
            <a:xfrm>
              <a:off x="4101" y="2095"/>
              <a:ext cx="434" cy="459"/>
            </a:xfrm>
            <a:prstGeom prst="upDownArrow">
              <a:avLst>
                <a:gd name="adj1" fmla="val 50000"/>
                <a:gd name="adj2" fmla="val 2042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endParaRPr lang="ja-JP" altLang="en-US" sz="3600">
                <a:solidFill>
                  <a:srgbClr val="0000FF"/>
                </a:solidFill>
              </a:endParaRPr>
            </a:p>
          </p:txBody>
        </p:sp>
      </p:grpSp>
      <p:sp>
        <p:nvSpPr>
          <p:cNvPr id="350239" name="Text Box 31"/>
          <p:cNvSpPr txBox="1">
            <a:spLocks noChangeArrowheads="1"/>
          </p:cNvSpPr>
          <p:nvPr/>
        </p:nvSpPr>
        <p:spPr bwMode="auto">
          <a:xfrm>
            <a:off x="1322388" y="5748338"/>
            <a:ext cx="674846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FFFF66"/>
                </a:solidFill>
              </a:rPr>
              <a:t>10</a:t>
            </a:r>
            <a:r>
              <a:rPr lang="ja-JP" altLang="en-US" sz="2800">
                <a:solidFill>
                  <a:srgbClr val="FFFF66"/>
                </a:solidFill>
              </a:rPr>
              <a:t>倍の濃度差と、</a:t>
            </a:r>
            <a:r>
              <a:rPr lang="en-US" altLang="ja-JP" sz="2800">
                <a:solidFill>
                  <a:srgbClr val="FFFF66"/>
                </a:solidFill>
              </a:rPr>
              <a:t>59mV</a:t>
            </a:r>
            <a:r>
              <a:rPr lang="ja-JP" altLang="en-US" sz="2800">
                <a:solidFill>
                  <a:srgbClr val="FFFF66"/>
                </a:solidFill>
              </a:rPr>
              <a:t>の電位差がつりあう</a:t>
            </a:r>
            <a:r>
              <a:rPr lang="en-US" altLang="ja-JP" sz="2800">
                <a:solidFill>
                  <a:srgbClr val="FFFF66"/>
                </a:solidFill>
              </a:rPr>
              <a:t/>
            </a:r>
            <a:br>
              <a:rPr lang="en-US" altLang="ja-JP" sz="2800">
                <a:solidFill>
                  <a:srgbClr val="FFFF66"/>
                </a:solidFill>
              </a:rPr>
            </a:br>
            <a:r>
              <a:rPr lang="en-US" altLang="ja-JP" sz="2000">
                <a:solidFill>
                  <a:srgbClr val="FFFF66"/>
                </a:solidFill>
              </a:rPr>
              <a:t>Balance between 10-hold concentration gradient and 59 mV</a:t>
            </a:r>
            <a:r>
              <a:rPr lang="ja-JP" altLang="en-US" sz="2000">
                <a:solidFill>
                  <a:srgbClr val="FF0000"/>
                </a:solidFill>
              </a:rPr>
              <a:t>	</a:t>
            </a:r>
            <a:endParaRPr lang="ja-JP" altLang="en-US" sz="2800">
              <a:solidFill>
                <a:srgbClr val="FF0000"/>
              </a:solidFill>
            </a:endParaRPr>
          </a:p>
        </p:txBody>
      </p:sp>
      <p:sp>
        <p:nvSpPr>
          <p:cNvPr id="154637" name="Oval 32"/>
          <p:cNvSpPr>
            <a:spLocks noChangeArrowheads="1"/>
          </p:cNvSpPr>
          <p:nvPr/>
        </p:nvSpPr>
        <p:spPr bwMode="auto">
          <a:xfrm>
            <a:off x="2001838" y="2986088"/>
            <a:ext cx="215900" cy="2159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0000FF"/>
              </a:solidFill>
            </a:endParaRPr>
          </a:p>
        </p:txBody>
      </p:sp>
      <p:sp>
        <p:nvSpPr>
          <p:cNvPr id="154638" name="Oval 33"/>
          <p:cNvSpPr>
            <a:spLocks noChangeArrowheads="1"/>
          </p:cNvSpPr>
          <p:nvPr/>
        </p:nvSpPr>
        <p:spPr bwMode="auto">
          <a:xfrm>
            <a:off x="1017588" y="4408488"/>
            <a:ext cx="215900" cy="2159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0000FF"/>
              </a:solidFill>
            </a:endParaRPr>
          </a:p>
        </p:txBody>
      </p:sp>
      <p:sp>
        <p:nvSpPr>
          <p:cNvPr id="154639" name="Oval 34"/>
          <p:cNvSpPr>
            <a:spLocks noChangeArrowheads="1"/>
          </p:cNvSpPr>
          <p:nvPr/>
        </p:nvSpPr>
        <p:spPr bwMode="auto">
          <a:xfrm>
            <a:off x="639763" y="4192588"/>
            <a:ext cx="215900" cy="2159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0000FF"/>
              </a:solidFill>
            </a:endParaRPr>
          </a:p>
        </p:txBody>
      </p:sp>
      <p:sp>
        <p:nvSpPr>
          <p:cNvPr id="154640" name="Oval 35"/>
          <p:cNvSpPr>
            <a:spLocks noChangeArrowheads="1"/>
          </p:cNvSpPr>
          <p:nvPr/>
        </p:nvSpPr>
        <p:spPr bwMode="auto">
          <a:xfrm>
            <a:off x="1096963" y="4786313"/>
            <a:ext cx="215900" cy="2159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0000FF"/>
              </a:solidFill>
            </a:endParaRPr>
          </a:p>
        </p:txBody>
      </p:sp>
      <p:sp>
        <p:nvSpPr>
          <p:cNvPr id="154641" name="Oval 36"/>
          <p:cNvSpPr>
            <a:spLocks noChangeArrowheads="1"/>
          </p:cNvSpPr>
          <p:nvPr/>
        </p:nvSpPr>
        <p:spPr bwMode="auto">
          <a:xfrm>
            <a:off x="1503363" y="4421188"/>
            <a:ext cx="215900" cy="2159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0000FF"/>
              </a:solidFill>
            </a:endParaRPr>
          </a:p>
        </p:txBody>
      </p:sp>
      <p:sp>
        <p:nvSpPr>
          <p:cNvPr id="154642" name="Oval 37"/>
          <p:cNvSpPr>
            <a:spLocks noChangeArrowheads="1"/>
          </p:cNvSpPr>
          <p:nvPr/>
        </p:nvSpPr>
        <p:spPr bwMode="auto">
          <a:xfrm>
            <a:off x="1952625" y="4151313"/>
            <a:ext cx="215900" cy="2159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0000FF"/>
              </a:solidFill>
            </a:endParaRPr>
          </a:p>
        </p:txBody>
      </p:sp>
      <p:sp>
        <p:nvSpPr>
          <p:cNvPr id="154643" name="Oval 38"/>
          <p:cNvSpPr>
            <a:spLocks noChangeArrowheads="1"/>
          </p:cNvSpPr>
          <p:nvPr/>
        </p:nvSpPr>
        <p:spPr bwMode="auto">
          <a:xfrm>
            <a:off x="1990725" y="4632325"/>
            <a:ext cx="215900" cy="2159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0000FF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5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5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/>
      <p:bldP spid="350214" grpId="0" animBg="1"/>
      <p:bldP spid="350225" grpId="0"/>
      <p:bldP spid="350226" grpId="0" animBg="1"/>
      <p:bldP spid="350227" grpId="0"/>
      <p:bldP spid="3502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73238"/>
            <a:ext cx="38877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テキスト ボックス 9"/>
          <p:cNvSpPr txBox="1">
            <a:spLocks noChangeArrowheads="1"/>
          </p:cNvSpPr>
          <p:nvPr/>
        </p:nvSpPr>
        <p:spPr bwMode="auto">
          <a:xfrm>
            <a:off x="1185863" y="5062538"/>
            <a:ext cx="636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Conclusion: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OsPIP2;4 is (one of) main determinant of </a:t>
            </a:r>
            <a:r>
              <a:rPr lang="en-US" altLang="ja-JP" sz="2400" i="1">
                <a:solidFill>
                  <a:srgbClr val="FF0000"/>
                </a:solidFill>
              </a:rPr>
              <a:t>L</a:t>
            </a:r>
            <a:r>
              <a:rPr lang="en-US" altLang="ja-JP" sz="2400">
                <a:solidFill>
                  <a:srgbClr val="FF0000"/>
                </a:solidFill>
              </a:rPr>
              <a:t>p</a:t>
            </a:r>
            <a:r>
              <a:rPr lang="en-US" altLang="ja-JP" sz="2400" baseline="-25000">
                <a:solidFill>
                  <a:srgbClr val="FF0000"/>
                </a:solidFill>
              </a:rPr>
              <a:t>r</a:t>
            </a:r>
            <a:r>
              <a:rPr lang="en-US" altLang="ja-JP" sz="2000">
                <a:solidFill>
                  <a:srgbClr val="FF0000"/>
                </a:solidFill>
              </a:rPr>
              <a:t>.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83972" name="テキスト ボックス 2"/>
          <p:cNvSpPr txBox="1">
            <a:spLocks noChangeArrowheads="1"/>
          </p:cNvSpPr>
          <p:nvPr/>
        </p:nvSpPr>
        <p:spPr bwMode="auto">
          <a:xfrm>
            <a:off x="4422775" y="5945188"/>
            <a:ext cx="460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(Unpublished, </a:t>
            </a:r>
            <a:r>
              <a:rPr lang="ja-JP" altLang="en-US" sz="1800"/>
              <a:t>論文未発表、学生のデータ表</a:t>
            </a:r>
            <a:r>
              <a:rPr lang="en-US" altLang="ja-JP" sz="1800"/>
              <a:t>)</a:t>
            </a:r>
            <a:endParaRPr lang="ja-JP" altLang="en-US" sz="1800"/>
          </a:p>
        </p:txBody>
      </p:sp>
      <p:grpSp>
        <p:nvGrpSpPr>
          <p:cNvPr id="83973" name="グループ化 1"/>
          <p:cNvGrpSpPr>
            <a:grpSpLocks/>
          </p:cNvGrpSpPr>
          <p:nvPr/>
        </p:nvGrpSpPr>
        <p:grpSpPr bwMode="auto">
          <a:xfrm>
            <a:off x="539750" y="1628775"/>
            <a:ext cx="3816350" cy="2832100"/>
            <a:chOff x="539750" y="1628775"/>
            <a:chExt cx="3816350" cy="2832754"/>
          </a:xfrm>
        </p:grpSpPr>
        <p:pic>
          <p:nvPicPr>
            <p:cNvPr id="83979" name="図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1628775"/>
              <a:ext cx="3816350" cy="282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0" name="図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302"/>
            <a:stretch>
              <a:fillRect/>
            </a:stretch>
          </p:blipFill>
          <p:spPr bwMode="auto">
            <a:xfrm>
              <a:off x="628558" y="1813579"/>
              <a:ext cx="299290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74" name="テキスト ボックス 1"/>
          <p:cNvSpPr txBox="1">
            <a:spLocks noChangeArrowheads="1"/>
          </p:cNvSpPr>
          <p:nvPr/>
        </p:nvSpPr>
        <p:spPr bwMode="auto">
          <a:xfrm>
            <a:off x="900113" y="1265238"/>
            <a:ext cx="34034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000000"/>
                </a:solidFill>
              </a:rPr>
              <a:t>OsPIP2;4 Over-</a:t>
            </a:r>
            <a:r>
              <a:rPr lang="en-US" altLang="ja-JP" sz="1800" dirty="0" err="1" smtClean="0">
                <a:solidFill>
                  <a:srgbClr val="000000"/>
                </a:solidFill>
              </a:rPr>
              <a:t>expressor</a:t>
            </a:r>
            <a:r>
              <a:rPr lang="ja-JP" altLang="en-US" sz="1800" dirty="0">
                <a:solidFill>
                  <a:srgbClr val="000000"/>
                </a:solidFill>
              </a:rPr>
              <a:t> </a:t>
            </a:r>
            <a:r>
              <a:rPr lang="en-US" altLang="ja-JP" sz="1800" dirty="0" smtClean="0">
                <a:solidFill>
                  <a:srgbClr val="000000"/>
                </a:solidFill>
              </a:rPr>
              <a:t>(Ox) </a:t>
            </a:r>
            <a:endParaRPr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83975" name="テキスト ボックス 2"/>
          <p:cNvSpPr txBox="1">
            <a:spLocks noChangeArrowheads="1"/>
          </p:cNvSpPr>
          <p:nvPr/>
        </p:nvSpPr>
        <p:spPr bwMode="auto">
          <a:xfrm>
            <a:off x="5292725" y="1265238"/>
            <a:ext cx="330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OsPIP2;4 Repressor</a:t>
            </a:r>
            <a:r>
              <a:rPr lang="ja-JP" altLang="en-US" sz="1800">
                <a:solidFill>
                  <a:srgbClr val="000000"/>
                </a:solidFill>
              </a:rPr>
              <a:t>　</a:t>
            </a:r>
            <a:r>
              <a:rPr lang="en-US" altLang="ja-JP" sz="1800">
                <a:solidFill>
                  <a:srgbClr val="000000"/>
                </a:solidFill>
              </a:rPr>
              <a:t>(T-DNA)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83976" name="テキスト ボックス 1"/>
          <p:cNvSpPr txBox="1">
            <a:spLocks noChangeArrowheads="1"/>
          </p:cNvSpPr>
          <p:nvPr/>
        </p:nvSpPr>
        <p:spPr bwMode="auto">
          <a:xfrm>
            <a:off x="833438" y="525463"/>
            <a:ext cx="807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Root hydraulic conductivities (</a:t>
            </a:r>
            <a:r>
              <a:rPr lang="en-US" altLang="ja-JP" sz="1800" i="1">
                <a:solidFill>
                  <a:srgbClr val="000000"/>
                </a:solidFill>
              </a:rPr>
              <a:t>L</a:t>
            </a:r>
            <a:r>
              <a:rPr lang="en-US" altLang="ja-JP" sz="1800">
                <a:solidFill>
                  <a:srgbClr val="000000"/>
                </a:solidFill>
              </a:rPr>
              <a:t>p</a:t>
            </a:r>
            <a:r>
              <a:rPr lang="en-US" altLang="ja-JP" sz="1800" baseline="-25000">
                <a:solidFill>
                  <a:srgbClr val="000000"/>
                </a:solidFill>
              </a:rPr>
              <a:t>r</a:t>
            </a:r>
            <a:r>
              <a:rPr lang="en-US" altLang="ja-JP" sz="1800">
                <a:solidFill>
                  <a:srgbClr val="000000"/>
                </a:solidFill>
              </a:rPr>
              <a:t>) of trance genic rice plants with OsPIP2;1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83977" name="正方形/長方形 2"/>
          <p:cNvSpPr>
            <a:spLocks noChangeArrowheads="1"/>
          </p:cNvSpPr>
          <p:nvPr/>
        </p:nvSpPr>
        <p:spPr bwMode="auto">
          <a:xfrm>
            <a:off x="3032125" y="4410075"/>
            <a:ext cx="1004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600" i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ja-JP" sz="360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ja-JP" sz="36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ja-JP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↑</a:t>
            </a:r>
            <a:endParaRPr lang="ja-JP" altLang="en-US" sz="36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8" name="正方形/長方形 15"/>
          <p:cNvSpPr>
            <a:spLocks noChangeArrowheads="1"/>
          </p:cNvSpPr>
          <p:nvPr/>
        </p:nvSpPr>
        <p:spPr bwMode="auto">
          <a:xfrm>
            <a:off x="7294563" y="4370388"/>
            <a:ext cx="1004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3600" i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ja-JP" sz="360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ja-JP" sz="36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ja-JP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↓</a:t>
            </a:r>
            <a:endParaRPr lang="ja-JP" altLang="en-US" sz="36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39" descr="\mu = \frac{\partial \Delta G}{\partial n} = \mu^* + RT \ln a + zF \p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503238"/>
            <a:ext cx="38004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正方形/長方形 2"/>
          <p:cNvSpPr>
            <a:spLocks noChangeArrowheads="1"/>
          </p:cNvSpPr>
          <p:nvPr/>
        </p:nvSpPr>
        <p:spPr bwMode="auto">
          <a:xfrm>
            <a:off x="407988" y="1433513"/>
            <a:ext cx="8504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</a:rPr>
              <a:t>標準状態の化学ポテンシャル </a:t>
            </a:r>
            <a:r>
              <a:rPr lang="en-US" altLang="ja-JP" sz="2000">
                <a:solidFill>
                  <a:srgbClr val="000000"/>
                </a:solidFill>
              </a:rPr>
              <a:t>(standard chemical potential)</a:t>
            </a:r>
            <a:r>
              <a:rPr lang="ja-JP" altLang="en-US" sz="2000">
                <a:solidFill>
                  <a:srgbClr val="000000"/>
                </a:solidFill>
              </a:rPr>
              <a:t>　</a:t>
            </a:r>
            <a:r>
              <a:rPr lang="en-US" altLang="ja-JP" sz="2000">
                <a:solidFill>
                  <a:srgbClr val="000000"/>
                </a:solidFill>
              </a:rPr>
              <a:t>μ*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</a:rPr>
              <a:t>気体定数 </a:t>
            </a:r>
            <a:r>
              <a:rPr lang="en-US" altLang="ja-JP" sz="2000">
                <a:solidFill>
                  <a:srgbClr val="000000"/>
                </a:solidFill>
              </a:rPr>
              <a:t>(Gas Constant)</a:t>
            </a:r>
            <a:r>
              <a:rPr lang="ja-JP" altLang="en-US" sz="2000">
                <a:solidFill>
                  <a:srgbClr val="000000"/>
                </a:solidFill>
              </a:rPr>
              <a:t>　</a:t>
            </a:r>
            <a:r>
              <a:rPr lang="en-US" altLang="ja-JP" sz="2000">
                <a:solidFill>
                  <a:srgbClr val="000000"/>
                </a:solidFill>
              </a:rPr>
              <a:t>R</a:t>
            </a:r>
            <a:r>
              <a:rPr lang="ja-JP" altLang="en-US" sz="2000">
                <a:solidFill>
                  <a:srgbClr val="000000"/>
                </a:solidFill>
              </a:rPr>
              <a:t>　　絶対温度 </a:t>
            </a:r>
            <a:r>
              <a:rPr lang="en-US" altLang="ja-JP" sz="2000">
                <a:solidFill>
                  <a:srgbClr val="000000"/>
                </a:solidFill>
              </a:rPr>
              <a:t>(Abs. Temp.)</a:t>
            </a:r>
            <a:r>
              <a:rPr lang="ja-JP" altLang="en-US" sz="2000">
                <a:solidFill>
                  <a:srgbClr val="000000"/>
                </a:solidFill>
              </a:rPr>
              <a:t>　</a:t>
            </a:r>
            <a:r>
              <a:rPr lang="en-US" altLang="ja-JP" sz="2000">
                <a:solidFill>
                  <a:srgbClr val="000000"/>
                </a:solidFill>
              </a:rPr>
              <a:t>T</a:t>
            </a:r>
            <a:r>
              <a:rPr lang="ja-JP" altLang="en-US" sz="2000">
                <a:solidFill>
                  <a:srgbClr val="000000"/>
                </a:solidFill>
              </a:rPr>
              <a:t>　　活量 </a:t>
            </a:r>
            <a:r>
              <a:rPr lang="en-US" altLang="ja-JP" sz="2000">
                <a:solidFill>
                  <a:srgbClr val="000000"/>
                </a:solidFill>
              </a:rPr>
              <a:t>(activity)</a:t>
            </a:r>
            <a:r>
              <a:rPr lang="ja-JP" altLang="en-US" sz="2000">
                <a:solidFill>
                  <a:srgbClr val="000000"/>
                </a:solidFill>
              </a:rPr>
              <a:t>　</a:t>
            </a:r>
            <a:r>
              <a:rPr lang="en-US" altLang="ja-JP" sz="2000">
                <a:solidFill>
                  <a:srgbClr val="000000"/>
                </a:solidFill>
              </a:rPr>
              <a:t>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</a:rPr>
              <a:t>粒子のイオン価 </a:t>
            </a:r>
            <a:r>
              <a:rPr lang="en-US" altLang="ja-JP" sz="2000">
                <a:solidFill>
                  <a:srgbClr val="000000"/>
                </a:solidFill>
              </a:rPr>
              <a:t>(charge No.)</a:t>
            </a:r>
            <a:r>
              <a:rPr lang="ja-JP" altLang="en-US" sz="2000">
                <a:solidFill>
                  <a:srgbClr val="000000"/>
                </a:solidFill>
              </a:rPr>
              <a:t>　</a:t>
            </a:r>
            <a:r>
              <a:rPr lang="en-US" altLang="ja-JP" sz="2000">
                <a:solidFill>
                  <a:srgbClr val="000000"/>
                </a:solidFill>
              </a:rPr>
              <a:t>z</a:t>
            </a:r>
            <a:r>
              <a:rPr lang="ja-JP" altLang="en-US" sz="2000">
                <a:solidFill>
                  <a:srgbClr val="000000"/>
                </a:solidFill>
              </a:rPr>
              <a:t>　　ファラデー定数 </a:t>
            </a:r>
            <a:r>
              <a:rPr lang="en-US" altLang="ja-JP" sz="2000">
                <a:solidFill>
                  <a:srgbClr val="000000"/>
                </a:solidFill>
              </a:rPr>
              <a:t>(Faraday Const.)</a:t>
            </a:r>
            <a:r>
              <a:rPr lang="ja-JP" altLang="en-US" sz="2000">
                <a:solidFill>
                  <a:srgbClr val="000000"/>
                </a:solidFill>
              </a:rPr>
              <a:t>　</a:t>
            </a:r>
            <a:r>
              <a:rPr lang="en-US" altLang="ja-JP" sz="2000">
                <a:solidFill>
                  <a:srgbClr val="000000"/>
                </a:solidFill>
              </a:rPr>
              <a:t>F</a:t>
            </a:r>
            <a:r>
              <a:rPr lang="ja-JP" altLang="en-US" sz="2000">
                <a:solidFill>
                  <a:srgbClr val="000000"/>
                </a:solidFill>
              </a:rPr>
              <a:t>　　</a:t>
            </a:r>
            <a:endParaRPr lang="en-US" altLang="ja-JP" sz="20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</a:rPr>
              <a:t>電位 </a:t>
            </a:r>
            <a:r>
              <a:rPr lang="en-US" altLang="ja-JP" sz="2000">
                <a:solidFill>
                  <a:srgbClr val="000000"/>
                </a:solidFill>
              </a:rPr>
              <a:t>(electric potential)</a:t>
            </a:r>
            <a:r>
              <a:rPr lang="ja-JP" altLang="en-US" sz="2000">
                <a:solidFill>
                  <a:srgbClr val="000000"/>
                </a:solidFill>
              </a:rPr>
              <a:t>　</a:t>
            </a:r>
            <a:r>
              <a:rPr lang="en-US" altLang="ja-JP" sz="2000">
                <a:solidFill>
                  <a:srgbClr val="000000"/>
                </a:solidFill>
              </a:rPr>
              <a:t>φ</a:t>
            </a:r>
          </a:p>
        </p:txBody>
      </p:sp>
      <p:sp>
        <p:nvSpPr>
          <p:cNvPr id="156676" name="テキスト ボックス 3"/>
          <p:cNvSpPr txBox="1">
            <a:spLocks noChangeArrowheads="1"/>
          </p:cNvSpPr>
          <p:nvPr/>
        </p:nvSpPr>
        <p:spPr bwMode="auto">
          <a:xfrm>
            <a:off x="174625" y="417513"/>
            <a:ext cx="46402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</a:rPr>
              <a:t>電気化学ポテンシャル（の正式）</a:t>
            </a:r>
            <a:endParaRPr lang="en-US" altLang="ja-JP" sz="24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Electrochemical potential (formula) </a:t>
            </a:r>
            <a:endParaRPr lang="ja-JP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156677" name="Object 2"/>
          <p:cNvGraphicFramePr>
            <a:graphicFrameLocks noChangeAspect="1"/>
          </p:cNvGraphicFramePr>
          <p:nvPr/>
        </p:nvGraphicFramePr>
        <p:xfrm>
          <a:off x="395288" y="4102100"/>
          <a:ext cx="6557962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1" name="数式" r:id="rId5" imgW="3098800" imgH="482600" progId="Equation.3">
                  <p:embed/>
                </p:oleObj>
              </mc:Choice>
              <mc:Fallback>
                <p:oleObj name="数式" r:id="rId5" imgW="30988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102100"/>
                        <a:ext cx="6557962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8" name="テキスト ボックス 5"/>
          <p:cNvSpPr txBox="1">
            <a:spLocks noChangeArrowheads="1"/>
          </p:cNvSpPr>
          <p:nvPr/>
        </p:nvSpPr>
        <p:spPr bwMode="auto">
          <a:xfrm>
            <a:off x="165100" y="2809875"/>
            <a:ext cx="8978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0000"/>
                </a:solidFill>
              </a:rPr>
              <a:t>平衡電位 </a:t>
            </a:r>
            <a:r>
              <a:rPr lang="en-US" altLang="ja-JP" sz="2800">
                <a:solidFill>
                  <a:srgbClr val="000000"/>
                </a:solidFill>
              </a:rPr>
              <a:t>(Reversal</a:t>
            </a:r>
            <a:r>
              <a:rPr lang="ja-JP" altLang="en-US" sz="2800">
                <a:solidFill>
                  <a:srgbClr val="000000"/>
                </a:solidFill>
              </a:rPr>
              <a:t> </a:t>
            </a:r>
            <a:r>
              <a:rPr lang="en-US" altLang="ja-JP" sz="2800">
                <a:solidFill>
                  <a:srgbClr val="000000"/>
                </a:solidFill>
              </a:rPr>
              <a:t>(Equivalent) potential)  </a:t>
            </a:r>
            <a:r>
              <a:rPr lang="en-US" altLang="ja-JP" sz="2800" b="1">
                <a:solidFill>
                  <a:srgbClr val="000000"/>
                </a:solidFill>
              </a:rPr>
              <a:t> </a:t>
            </a:r>
            <a:r>
              <a:rPr lang="en-US" altLang="ja-JP" sz="2800" b="1" i="1">
                <a:solidFill>
                  <a:srgbClr val="000000"/>
                </a:solidFill>
              </a:rPr>
              <a:t>E</a:t>
            </a:r>
            <a:r>
              <a:rPr lang="en-US" altLang="ja-JP" sz="2800" b="1" i="1" baseline="-25000">
                <a:solidFill>
                  <a:srgbClr val="000000"/>
                </a:solidFill>
              </a:rPr>
              <a:t>m</a:t>
            </a:r>
            <a:r>
              <a:rPr lang="en-US" altLang="ja-JP" sz="2800" b="1" i="1">
                <a:solidFill>
                  <a:srgbClr val="000000"/>
                </a:solidFill>
              </a:rPr>
              <a:t> or E</a:t>
            </a:r>
            <a:r>
              <a:rPr lang="en-US" altLang="ja-JP" sz="2800" b="1" i="1" baseline="-25000">
                <a:solidFill>
                  <a:srgbClr val="000000"/>
                </a:solidFill>
              </a:rPr>
              <a:t>rev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0000"/>
                </a:solidFill>
              </a:rPr>
              <a:t>ネルンストの式</a:t>
            </a:r>
            <a:r>
              <a:rPr lang="en-US" altLang="ja-JP" sz="2800">
                <a:solidFill>
                  <a:srgbClr val="000000"/>
                </a:solidFill>
              </a:rPr>
              <a:t>:</a:t>
            </a:r>
            <a:r>
              <a:rPr lang="ja-JP" altLang="en-US" sz="2800">
                <a:solidFill>
                  <a:srgbClr val="000000"/>
                </a:solidFill>
              </a:rPr>
              <a:t>　</a:t>
            </a:r>
            <a:r>
              <a:rPr lang="en-US" altLang="ja-JP" sz="2400">
                <a:solidFill>
                  <a:srgbClr val="000000"/>
                </a:solidFill>
              </a:rPr>
              <a:t>Nernst equation</a:t>
            </a:r>
            <a:r>
              <a:rPr lang="ja-JP" altLang="en-US" sz="2800">
                <a:solidFill>
                  <a:srgbClr val="000000"/>
                </a:solidFill>
              </a:rPr>
              <a:t>　</a:t>
            </a:r>
            <a:endParaRPr lang="en-US" altLang="ja-JP" sz="28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  </a:t>
            </a:r>
            <a:r>
              <a:rPr lang="ja-JP" altLang="en-US" sz="2400">
                <a:solidFill>
                  <a:srgbClr val="000000"/>
                </a:solidFill>
              </a:rPr>
              <a:t>　膜内外で一価（下図の場合</a:t>
            </a:r>
            <a:r>
              <a:rPr lang="en-US" altLang="ja-JP" sz="2400">
                <a:solidFill>
                  <a:srgbClr val="000000"/>
                </a:solidFill>
              </a:rPr>
              <a:t>K</a:t>
            </a:r>
            <a:r>
              <a:rPr lang="en-US" altLang="ja-JP" sz="2400" baseline="30000">
                <a:solidFill>
                  <a:srgbClr val="000000"/>
                </a:solidFill>
              </a:rPr>
              <a:t>+</a:t>
            </a:r>
            <a:r>
              <a:rPr lang="ja-JP" altLang="en-US" sz="2400">
                <a:solidFill>
                  <a:srgbClr val="000000"/>
                </a:solidFill>
              </a:rPr>
              <a:t>）が平衡しているときは・・・</a:t>
            </a:r>
          </a:p>
        </p:txBody>
      </p:sp>
      <p:sp>
        <p:nvSpPr>
          <p:cNvPr id="156679" name="角丸四角形 12"/>
          <p:cNvSpPr>
            <a:spLocks noChangeArrowheads="1"/>
          </p:cNvSpPr>
          <p:nvPr/>
        </p:nvSpPr>
        <p:spPr bwMode="auto">
          <a:xfrm>
            <a:off x="1009650" y="5418138"/>
            <a:ext cx="5513388" cy="120491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000000"/>
                </a:solidFill>
              </a:rPr>
              <a:t>K</a:t>
            </a:r>
            <a:r>
              <a:rPr lang="en-US" altLang="ja-JP" sz="3600" baseline="30000">
                <a:solidFill>
                  <a:srgbClr val="000000"/>
                </a:solidFill>
              </a:rPr>
              <a:t>+</a:t>
            </a:r>
            <a:r>
              <a:rPr lang="ja-JP" altLang="en-US" sz="3600" baseline="30000">
                <a:solidFill>
                  <a:srgbClr val="000000"/>
                </a:solidFill>
              </a:rPr>
              <a:t>　</a:t>
            </a:r>
            <a:r>
              <a:rPr lang="en-US" altLang="ja-JP" sz="3600">
                <a:solidFill>
                  <a:srgbClr val="000000"/>
                </a:solidFill>
              </a:rPr>
              <a:t> K</a:t>
            </a:r>
            <a:r>
              <a:rPr lang="en-US" altLang="ja-JP" sz="3600" baseline="30000">
                <a:solidFill>
                  <a:srgbClr val="000000"/>
                </a:solidFill>
              </a:rPr>
              <a:t>+</a:t>
            </a:r>
            <a:r>
              <a:rPr lang="ja-JP" altLang="en-US" sz="3600" baseline="30000">
                <a:solidFill>
                  <a:srgbClr val="000000"/>
                </a:solidFill>
              </a:rPr>
              <a:t>　　</a:t>
            </a:r>
            <a:r>
              <a:rPr lang="en-US" altLang="ja-JP" sz="3600">
                <a:solidFill>
                  <a:srgbClr val="000000"/>
                </a:solidFill>
              </a:rPr>
              <a:t> K</a:t>
            </a:r>
            <a:r>
              <a:rPr lang="en-US" altLang="ja-JP" sz="3600" baseline="30000">
                <a:solidFill>
                  <a:srgbClr val="000000"/>
                </a:solidFill>
              </a:rPr>
              <a:t>+</a:t>
            </a:r>
            <a:r>
              <a:rPr lang="ja-JP" altLang="en-US" sz="3600" baseline="30000">
                <a:solidFill>
                  <a:srgbClr val="000000"/>
                </a:solidFill>
              </a:rPr>
              <a:t>　　</a:t>
            </a:r>
            <a:r>
              <a:rPr lang="en-US" altLang="ja-JP" sz="3600">
                <a:solidFill>
                  <a:srgbClr val="000000"/>
                </a:solidFill>
              </a:rPr>
              <a:t> K</a:t>
            </a:r>
            <a:r>
              <a:rPr lang="en-US" altLang="ja-JP" sz="3600" baseline="30000">
                <a:solidFill>
                  <a:srgbClr val="000000"/>
                </a:solidFill>
              </a:rPr>
              <a:t>+</a:t>
            </a:r>
            <a:r>
              <a:rPr lang="ja-JP" altLang="en-US" sz="3600" baseline="30000">
                <a:solidFill>
                  <a:srgbClr val="000000"/>
                </a:solidFill>
              </a:rPr>
              <a:t>　　</a:t>
            </a:r>
            <a:r>
              <a:rPr lang="en-US" altLang="ja-JP" sz="3600">
                <a:solidFill>
                  <a:srgbClr val="000000"/>
                </a:solidFill>
              </a:rPr>
              <a:t> K</a:t>
            </a:r>
            <a:r>
              <a:rPr lang="en-US" altLang="ja-JP" sz="3600" baseline="30000">
                <a:solidFill>
                  <a:srgbClr val="000000"/>
                </a:solidFill>
              </a:rPr>
              <a:t>+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3600" baseline="30000">
                <a:solidFill>
                  <a:srgbClr val="000000"/>
                </a:solidFill>
              </a:rPr>
              <a:t>　　</a:t>
            </a:r>
            <a:r>
              <a:rPr lang="en-US" altLang="ja-JP" sz="3600">
                <a:solidFill>
                  <a:srgbClr val="000000"/>
                </a:solidFill>
              </a:rPr>
              <a:t> K</a:t>
            </a:r>
            <a:r>
              <a:rPr lang="en-US" altLang="ja-JP" sz="3600" baseline="30000">
                <a:solidFill>
                  <a:srgbClr val="000000"/>
                </a:solidFill>
              </a:rPr>
              <a:t>+</a:t>
            </a:r>
            <a:r>
              <a:rPr lang="ja-JP" altLang="en-US" sz="3600" baseline="30000">
                <a:solidFill>
                  <a:srgbClr val="000000"/>
                </a:solidFill>
              </a:rPr>
              <a:t>　　</a:t>
            </a:r>
            <a:r>
              <a:rPr lang="en-US" altLang="ja-JP" sz="3600">
                <a:solidFill>
                  <a:srgbClr val="000000"/>
                </a:solidFill>
              </a:rPr>
              <a:t> K</a:t>
            </a:r>
            <a:r>
              <a:rPr lang="en-US" altLang="ja-JP" sz="3600" baseline="30000">
                <a:solidFill>
                  <a:srgbClr val="000000"/>
                </a:solidFill>
              </a:rPr>
              <a:t>+</a:t>
            </a:r>
            <a:r>
              <a:rPr lang="ja-JP" altLang="en-US" sz="3600" baseline="30000">
                <a:solidFill>
                  <a:srgbClr val="000000"/>
                </a:solidFill>
              </a:rPr>
              <a:t>　　</a:t>
            </a:r>
            <a:r>
              <a:rPr lang="en-US" altLang="ja-JP" sz="3600">
                <a:solidFill>
                  <a:srgbClr val="000000"/>
                </a:solidFill>
              </a:rPr>
              <a:t> K</a:t>
            </a:r>
            <a:r>
              <a:rPr lang="en-US" altLang="ja-JP" sz="3600" baseline="30000">
                <a:solidFill>
                  <a:srgbClr val="000000"/>
                </a:solidFill>
              </a:rPr>
              <a:t>+</a:t>
            </a:r>
            <a:r>
              <a:rPr lang="ja-JP" altLang="en-US" sz="3600" baseline="30000">
                <a:solidFill>
                  <a:srgbClr val="000000"/>
                </a:solidFill>
              </a:rPr>
              <a:t>　　</a:t>
            </a:r>
            <a:r>
              <a:rPr lang="en-US" altLang="ja-JP" sz="3600">
                <a:solidFill>
                  <a:srgbClr val="000000"/>
                </a:solidFill>
              </a:rPr>
              <a:t> K</a:t>
            </a:r>
            <a:r>
              <a:rPr lang="en-US" altLang="ja-JP" sz="3600" baseline="30000">
                <a:solidFill>
                  <a:srgbClr val="000000"/>
                </a:solidFill>
              </a:rPr>
              <a:t>+</a:t>
            </a:r>
            <a:r>
              <a:rPr lang="ja-JP" altLang="en-US" sz="3600" baseline="30000">
                <a:solidFill>
                  <a:srgbClr val="000000"/>
                </a:solidFill>
              </a:rPr>
              <a:t>　　</a:t>
            </a:r>
            <a:r>
              <a:rPr lang="en-US" altLang="ja-JP" sz="3600">
                <a:solidFill>
                  <a:srgbClr val="000000"/>
                </a:solidFill>
              </a:rPr>
              <a:t> K</a:t>
            </a:r>
            <a:r>
              <a:rPr lang="en-US" altLang="ja-JP" sz="3600" baseline="30000">
                <a:solidFill>
                  <a:srgbClr val="000000"/>
                </a:solidFill>
              </a:rPr>
              <a:t>+</a:t>
            </a:r>
            <a:endParaRPr lang="ja-JP" altLang="en-US" sz="3600">
              <a:solidFill>
                <a:srgbClr val="FFFFFF"/>
              </a:solidFill>
            </a:endParaRPr>
          </a:p>
        </p:txBody>
      </p:sp>
      <p:sp>
        <p:nvSpPr>
          <p:cNvPr id="156680" name="右矢印 13"/>
          <p:cNvSpPr>
            <a:spLocks noChangeArrowheads="1"/>
          </p:cNvSpPr>
          <p:nvPr/>
        </p:nvSpPr>
        <p:spPr bwMode="auto">
          <a:xfrm rot="-9939293">
            <a:off x="6011863" y="4873625"/>
            <a:ext cx="612775" cy="288925"/>
          </a:xfrm>
          <a:prstGeom prst="rightArrow">
            <a:avLst>
              <a:gd name="adj1" fmla="val 50000"/>
              <a:gd name="adj2" fmla="val 49929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FFFFFF"/>
              </a:solidFill>
            </a:endParaRPr>
          </a:p>
        </p:txBody>
      </p:sp>
      <p:sp>
        <p:nvSpPr>
          <p:cNvPr id="156681" name="テキスト ボックス 14"/>
          <p:cNvSpPr txBox="1">
            <a:spLocks noChangeArrowheads="1"/>
          </p:cNvSpPr>
          <p:nvPr/>
        </p:nvSpPr>
        <p:spPr bwMode="auto">
          <a:xfrm>
            <a:off x="6748463" y="4856163"/>
            <a:ext cx="2032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0000"/>
                </a:solidFill>
              </a:rPr>
              <a:t>外側基準</a:t>
            </a:r>
            <a:endParaRPr lang="en-US" altLang="ja-JP" sz="28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</a:rPr>
              <a:t>(outer is zero standard)</a:t>
            </a:r>
            <a:endParaRPr lang="en-US" altLang="ja-JP" sz="28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ja-JP" sz="36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000000"/>
                </a:solidFill>
              </a:rPr>
              <a:t>K</a:t>
            </a:r>
            <a:r>
              <a:rPr lang="en-US" altLang="ja-JP" sz="3600" baseline="30000">
                <a:solidFill>
                  <a:srgbClr val="000000"/>
                </a:solidFill>
              </a:rPr>
              <a:t>+</a:t>
            </a:r>
            <a:endParaRPr lang="ja-JP" altLang="en-US" sz="3600">
              <a:solidFill>
                <a:srgbClr val="000000"/>
              </a:solidFill>
            </a:endParaRPr>
          </a:p>
        </p:txBody>
      </p:sp>
      <p:sp>
        <p:nvSpPr>
          <p:cNvPr id="156682" name="テキスト ボックス 9"/>
          <p:cNvSpPr txBox="1">
            <a:spLocks noChangeArrowheads="1"/>
          </p:cNvSpPr>
          <p:nvPr/>
        </p:nvSpPr>
        <p:spPr bwMode="auto">
          <a:xfrm>
            <a:off x="7143750" y="6267450"/>
            <a:ext cx="2000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(In case of K</a:t>
            </a:r>
            <a:r>
              <a:rPr lang="en-US" altLang="ja-JP" sz="2400" baseline="30000">
                <a:solidFill>
                  <a:srgbClr val="000000"/>
                </a:solidFill>
              </a:rPr>
              <a:t>+</a:t>
            </a:r>
            <a:r>
              <a:rPr lang="en-US" altLang="ja-JP" sz="2400">
                <a:solidFill>
                  <a:srgbClr val="000000"/>
                </a:solidFill>
              </a:rPr>
              <a:t>)</a:t>
            </a:r>
            <a:r>
              <a:rPr lang="en-US" altLang="ja-JP" sz="3600">
                <a:solidFill>
                  <a:srgbClr val="000000"/>
                </a:solidFill>
              </a:rPr>
              <a:t> </a:t>
            </a:r>
            <a:endParaRPr lang="ja-JP" altLang="en-US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Line 2"/>
          <p:cNvSpPr>
            <a:spLocks noChangeShapeType="1"/>
          </p:cNvSpPr>
          <p:nvPr/>
        </p:nvSpPr>
        <p:spPr bwMode="auto">
          <a:xfrm flipH="1" flipV="1">
            <a:off x="2665413" y="4043363"/>
            <a:ext cx="9525" cy="14208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4513" y="234950"/>
            <a:ext cx="6580187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ja-JP" alt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ポンプ </a:t>
            </a:r>
            <a:r>
              <a:rPr lang="en-US" altLang="ja-JP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(Pump)</a:t>
            </a:r>
            <a:endParaRPr lang="ja-JP" altLang="en-US" sz="40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352425" y="1577975"/>
            <a:ext cx="83835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0000"/>
                </a:solidFill>
                <a:latin typeface="Times New Roman" panose="02020603050405020304" pitchFamily="18" charset="0"/>
              </a:rPr>
              <a:t>エネルギーを直接使って、電気化学ポテンシャル勾配に逆らって、物質を輸送する</a:t>
            </a:r>
            <a:endParaRPr lang="en-US" altLang="ja-JP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>
                <a:solidFill>
                  <a:srgbClr val="000000"/>
                </a:solidFill>
                <a:latin typeface="Times New Roman" panose="02020603050405020304" pitchFamily="18" charset="0"/>
              </a:rPr>
              <a:t>(Against electrochemical gradient, using energy)</a:t>
            </a:r>
            <a:endParaRPr lang="ja-JP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1303338" y="4792663"/>
            <a:ext cx="3073400" cy="0"/>
          </a:xfrm>
          <a:prstGeom prst="line">
            <a:avLst/>
          </a:prstGeom>
          <a:noFill/>
          <a:ln w="127000" cmpd="dbl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58726" name="Oval 6"/>
          <p:cNvSpPr>
            <a:spLocks noChangeArrowheads="1"/>
          </p:cNvSpPr>
          <p:nvPr/>
        </p:nvSpPr>
        <p:spPr bwMode="auto">
          <a:xfrm>
            <a:off x="2478088" y="4500563"/>
            <a:ext cx="381000" cy="554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1055688" y="3683000"/>
            <a:ext cx="5191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ja-JP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1825625" y="3605213"/>
            <a:ext cx="5191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ja-JP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2944813" y="3984625"/>
            <a:ext cx="5191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ja-JP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3586163" y="3654425"/>
            <a:ext cx="5191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ja-JP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48843" name="Text Box 11"/>
          <p:cNvSpPr txBox="1">
            <a:spLocks noChangeArrowheads="1"/>
          </p:cNvSpPr>
          <p:nvPr/>
        </p:nvSpPr>
        <p:spPr bwMode="auto">
          <a:xfrm>
            <a:off x="2457450" y="5629275"/>
            <a:ext cx="51911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ja-JP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1377950" y="5180013"/>
            <a:ext cx="7604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CC0000"/>
                </a:solidFill>
                <a:latin typeface="Times New Roman" panose="02020603050405020304" pitchFamily="18" charset="0"/>
              </a:rPr>
              <a:t>ATP</a:t>
            </a:r>
            <a:endParaRPr lang="en-US" altLang="ja-JP" sz="2400" baseline="30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2459038" y="3557588"/>
            <a:ext cx="51911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ja-JP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917700" y="4948238"/>
            <a:ext cx="2506663" cy="652462"/>
            <a:chOff x="1784" y="3186"/>
            <a:chExt cx="1579" cy="411"/>
          </a:xfrm>
        </p:grpSpPr>
        <p:sp>
          <p:nvSpPr>
            <p:cNvPr id="248847" name="AutoShape 15"/>
            <p:cNvSpPr>
              <a:spLocks noChangeArrowheads="1"/>
            </p:cNvSpPr>
            <p:nvPr/>
          </p:nvSpPr>
          <p:spPr bwMode="auto">
            <a:xfrm>
              <a:off x="1784" y="3186"/>
              <a:ext cx="1048" cy="104"/>
            </a:xfrm>
            <a:prstGeom prst="curvedDownArrow">
              <a:avLst>
                <a:gd name="adj1" fmla="val 201538"/>
                <a:gd name="adj2" fmla="val 403077"/>
                <a:gd name="adj3" fmla="val 33333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lnSpc>
                  <a:spcPct val="90000"/>
                </a:lnSpc>
                <a:buFontTx/>
                <a:buChar char="•"/>
                <a:defRPr/>
              </a:pPr>
              <a:endParaRPr lang="ja-JP" altLang="en-US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58738" name="Text Box 16"/>
            <p:cNvSpPr txBox="1">
              <a:spLocks noChangeArrowheads="1"/>
            </p:cNvSpPr>
            <p:nvPr/>
          </p:nvSpPr>
          <p:spPr bwMode="auto">
            <a:xfrm>
              <a:off x="2498" y="3332"/>
              <a:ext cx="86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CC0000"/>
                  </a:solidFill>
                  <a:latin typeface="Times New Roman" panose="02020603050405020304" pitchFamily="18" charset="0"/>
                </a:rPr>
                <a:t>ADP + Pi</a:t>
              </a:r>
              <a:endParaRPr lang="en-US" altLang="ja-JP" sz="2400" baseline="30000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58735" name="Text Box 17"/>
          <p:cNvSpPr txBox="1">
            <a:spLocks noChangeArrowheads="1"/>
          </p:cNvSpPr>
          <p:nvPr/>
        </p:nvSpPr>
        <p:spPr bwMode="auto">
          <a:xfrm>
            <a:off x="4887913" y="3941763"/>
            <a:ext cx="2870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Example: H</a:t>
            </a:r>
            <a:r>
              <a:rPr lang="en-US" altLang="ja-JP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-ATPase</a:t>
            </a:r>
            <a:endParaRPr lang="ja-JP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8850" name="Text Box 18"/>
          <p:cNvSpPr txBox="1">
            <a:spLocks noChangeArrowheads="1"/>
          </p:cNvSpPr>
          <p:nvPr/>
        </p:nvSpPr>
        <p:spPr bwMode="auto">
          <a:xfrm>
            <a:off x="4832350" y="4962525"/>
            <a:ext cx="42894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0000"/>
                </a:solidFill>
                <a:latin typeface="Times New Roman" panose="02020603050405020304" pitchFamily="18" charset="0"/>
              </a:rPr>
              <a:t>輸送速度は毎秒１０</a:t>
            </a:r>
            <a:r>
              <a:rPr lang="ja-JP" altLang="en-US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２</a:t>
            </a:r>
            <a:r>
              <a:rPr lang="ja-JP" altLang="en-US">
                <a:solidFill>
                  <a:srgbClr val="000000"/>
                </a:solidFill>
                <a:latin typeface="Times New Roman" panose="02020603050405020304" pitchFamily="18" charset="0"/>
              </a:rPr>
              <a:t>個</a:t>
            </a:r>
            <a:endParaRPr lang="en-US" altLang="ja-JP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00"/>
                </a:solidFill>
                <a:latin typeface="Times New Roman" panose="02020603050405020304" pitchFamily="18" charset="0"/>
              </a:rPr>
              <a:t>(10</a:t>
            </a:r>
            <a:r>
              <a:rPr lang="en-US" altLang="ja-JP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ja-JP">
                <a:solidFill>
                  <a:srgbClr val="000000"/>
                </a:solidFill>
                <a:latin typeface="Times New Roman" panose="02020603050405020304" pitchFamily="18" charset="0"/>
              </a:rPr>
              <a:t> molecules per sec)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248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3" grpId="0"/>
      <p:bldP spid="248845" grpId="0"/>
      <p:bldP spid="24885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0725" y="136525"/>
            <a:ext cx="74168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ja-JP" altLang="en-US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トランスポーター </a:t>
            </a:r>
            <a:r>
              <a:rPr lang="en-US" altLang="ja-JP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(Transporter)</a:t>
            </a:r>
            <a:endParaRPr lang="ja-JP" altLang="en-US" sz="32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481013" y="1169988"/>
            <a:ext cx="83105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0000"/>
                </a:solidFill>
                <a:latin typeface="Times New Roman" panose="02020603050405020304" pitchFamily="18" charset="0"/>
              </a:rPr>
              <a:t>ある物質</a:t>
            </a:r>
            <a:r>
              <a:rPr lang="en-US" altLang="ja-JP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ja-JP" altLang="en-US">
                <a:solidFill>
                  <a:srgbClr val="000000"/>
                </a:solidFill>
                <a:latin typeface="Times New Roman" panose="02020603050405020304" pitchFamily="18" charset="0"/>
              </a:rPr>
              <a:t>（たいてい</a:t>
            </a:r>
            <a:r>
              <a:rPr lang="en-US" altLang="ja-JP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ja-JP" altLang="en-US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＋</a:t>
            </a:r>
            <a:r>
              <a:rPr lang="ja-JP" altLang="en-US">
                <a:solidFill>
                  <a:srgbClr val="000000"/>
                </a:solidFill>
                <a:latin typeface="Times New Roman" panose="02020603050405020304" pitchFamily="18" charset="0"/>
              </a:rPr>
              <a:t>）の電気化学ポテンシャル勾配を利用して、目的の物質</a:t>
            </a:r>
            <a:r>
              <a:rPr lang="en-US" altLang="ja-JP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ja-JP" altLang="en-US">
                <a:solidFill>
                  <a:srgbClr val="000000"/>
                </a:solidFill>
                <a:latin typeface="Times New Roman" panose="02020603050405020304" pitchFamily="18" charset="0"/>
              </a:rPr>
              <a:t>を濃度勾配に逆らって輸送する </a:t>
            </a:r>
            <a:r>
              <a:rPr lang="en-US" altLang="ja-JP">
                <a:solidFill>
                  <a:srgbClr val="000000"/>
                </a:solidFill>
                <a:latin typeface="Times New Roman" panose="02020603050405020304" pitchFamily="18" charset="0"/>
              </a:rPr>
              <a:t>(Using electrochemical gradient of X (H</a:t>
            </a:r>
            <a:r>
              <a:rPr lang="ja-JP" altLang="en-US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ja-JP">
                <a:solidFill>
                  <a:srgbClr val="000000"/>
                </a:solidFill>
                <a:latin typeface="Times New Roman" panose="02020603050405020304" pitchFamily="18" charset="0"/>
              </a:rPr>
              <a:t>in most case), transporting Y against Y’s electrochemical gradient)</a:t>
            </a:r>
            <a:endParaRPr lang="ja-JP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0772" name="Line 4"/>
          <p:cNvSpPr>
            <a:spLocks noChangeShapeType="1"/>
          </p:cNvSpPr>
          <p:nvPr/>
        </p:nvSpPr>
        <p:spPr bwMode="auto">
          <a:xfrm>
            <a:off x="1600200" y="4791075"/>
            <a:ext cx="3073400" cy="0"/>
          </a:xfrm>
          <a:prstGeom prst="line">
            <a:avLst/>
          </a:prstGeom>
          <a:noFill/>
          <a:ln w="127000" cmpd="dbl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1374775" y="3990975"/>
            <a:ext cx="51911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ja-JP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2122488" y="3690938"/>
            <a:ext cx="51911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ja-JP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3252788" y="3994150"/>
            <a:ext cx="5191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ja-JP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3883025" y="3652838"/>
            <a:ext cx="5191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ja-JP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4918075" y="4856163"/>
            <a:ext cx="37020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Example: Na</a:t>
            </a:r>
            <a:r>
              <a:rPr lang="en-US" altLang="ja-JP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-H</a:t>
            </a:r>
            <a:r>
              <a:rPr lang="en-US" altLang="ja-JP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-antiporter</a:t>
            </a:r>
            <a:endParaRPr lang="ja-JP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0778" name="AutoShape 10"/>
          <p:cNvSpPr>
            <a:spLocks noChangeArrowheads="1"/>
          </p:cNvSpPr>
          <p:nvPr/>
        </p:nvSpPr>
        <p:spPr bwMode="auto">
          <a:xfrm>
            <a:off x="2655888" y="4549775"/>
            <a:ext cx="693737" cy="496888"/>
          </a:xfrm>
          <a:prstGeom prst="hexagon">
            <a:avLst>
              <a:gd name="adj" fmla="val 34904"/>
              <a:gd name="vf" fmla="val 115470"/>
            </a:avLst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0779" name="Text Box 11"/>
          <p:cNvSpPr txBox="1">
            <a:spLocks noChangeArrowheads="1"/>
          </p:cNvSpPr>
          <p:nvPr/>
        </p:nvSpPr>
        <p:spPr bwMode="auto">
          <a:xfrm>
            <a:off x="1660525" y="5229225"/>
            <a:ext cx="6540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CC00CC"/>
                </a:solidFill>
                <a:latin typeface="Times New Roman" panose="02020603050405020304" pitchFamily="18" charset="0"/>
              </a:rPr>
              <a:t>Na</a:t>
            </a:r>
            <a:r>
              <a:rPr lang="en-US" altLang="ja-JP" sz="2400" baseline="30000">
                <a:solidFill>
                  <a:srgbClr val="CC00CC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60780" name="Text Box 12"/>
          <p:cNvSpPr txBox="1">
            <a:spLocks noChangeArrowheads="1"/>
          </p:cNvSpPr>
          <p:nvPr/>
        </p:nvSpPr>
        <p:spPr bwMode="auto">
          <a:xfrm>
            <a:off x="4108450" y="4056063"/>
            <a:ext cx="6540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CC00CC"/>
                </a:solidFill>
                <a:latin typeface="Times New Roman" panose="02020603050405020304" pitchFamily="18" charset="0"/>
              </a:rPr>
              <a:t>Na</a:t>
            </a:r>
            <a:r>
              <a:rPr lang="en-US" altLang="ja-JP" sz="2400" baseline="30000">
                <a:solidFill>
                  <a:srgbClr val="CC00CC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60781" name="Text Box 13"/>
          <p:cNvSpPr txBox="1">
            <a:spLocks noChangeArrowheads="1"/>
          </p:cNvSpPr>
          <p:nvPr/>
        </p:nvSpPr>
        <p:spPr bwMode="auto">
          <a:xfrm>
            <a:off x="3546475" y="5099050"/>
            <a:ext cx="6540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CC00CC"/>
                </a:solidFill>
                <a:latin typeface="Times New Roman" panose="02020603050405020304" pitchFamily="18" charset="0"/>
              </a:rPr>
              <a:t>Na</a:t>
            </a:r>
            <a:r>
              <a:rPr lang="en-US" altLang="ja-JP" sz="2400" baseline="30000">
                <a:solidFill>
                  <a:srgbClr val="CC00CC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50894" name="Text Box 14"/>
          <p:cNvSpPr txBox="1">
            <a:spLocks noChangeArrowheads="1"/>
          </p:cNvSpPr>
          <p:nvPr/>
        </p:nvSpPr>
        <p:spPr bwMode="auto">
          <a:xfrm>
            <a:off x="4248150" y="5678488"/>
            <a:ext cx="4165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0000"/>
                </a:solidFill>
                <a:latin typeface="Times New Roman" panose="02020603050405020304" pitchFamily="18" charset="0"/>
              </a:rPr>
              <a:t>輸送速度は毎秒１０</a:t>
            </a:r>
            <a:r>
              <a:rPr lang="en-US" altLang="ja-JP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ja-JP" altLang="en-US">
                <a:solidFill>
                  <a:srgbClr val="000000"/>
                </a:solidFill>
                <a:latin typeface="Times New Roman" panose="02020603050405020304" pitchFamily="18" charset="0"/>
              </a:rPr>
              <a:t>個</a:t>
            </a:r>
            <a:endParaRPr lang="en-US" altLang="ja-JP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00"/>
                </a:solidFill>
                <a:latin typeface="Times New Roman" panose="02020603050405020304" pitchFamily="18" charset="0"/>
              </a:rPr>
              <a:t>(10</a:t>
            </a:r>
            <a:r>
              <a:rPr lang="en-US" altLang="ja-JP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ja-JP">
                <a:solidFill>
                  <a:srgbClr val="000000"/>
                </a:solidFill>
                <a:latin typeface="Times New Roman" panose="02020603050405020304" pitchFamily="18" charset="0"/>
              </a:rPr>
              <a:t> molecules per sec)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ja-JP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557463" y="3567113"/>
            <a:ext cx="973137" cy="2349500"/>
            <a:chOff x="1610" y="2247"/>
            <a:chExt cx="613" cy="1480"/>
          </a:xfrm>
        </p:grpSpPr>
        <p:sp>
          <p:nvSpPr>
            <p:cNvPr id="160792" name="Text Box 16"/>
            <p:cNvSpPr txBox="1">
              <a:spLocks noChangeArrowheads="1"/>
            </p:cNvSpPr>
            <p:nvPr/>
          </p:nvSpPr>
          <p:spPr bwMode="auto">
            <a:xfrm>
              <a:off x="1896" y="2247"/>
              <a:ext cx="32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ja-JP" sz="2400" baseline="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60793" name="Text Box 17"/>
            <p:cNvSpPr txBox="1">
              <a:spLocks noChangeArrowheads="1"/>
            </p:cNvSpPr>
            <p:nvPr/>
          </p:nvSpPr>
          <p:spPr bwMode="auto">
            <a:xfrm>
              <a:off x="1610" y="3462"/>
              <a:ext cx="412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CC00CC"/>
                  </a:solidFill>
                  <a:latin typeface="Times New Roman" panose="02020603050405020304" pitchFamily="18" charset="0"/>
                </a:rPr>
                <a:t>Na</a:t>
              </a:r>
              <a:r>
                <a:rPr lang="en-US" altLang="ja-JP" sz="2400" baseline="30000">
                  <a:solidFill>
                    <a:srgbClr val="CC00CC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60794" name="Line 18"/>
            <p:cNvSpPr>
              <a:spLocks noChangeShapeType="1"/>
            </p:cNvSpPr>
            <p:nvPr/>
          </p:nvSpPr>
          <p:spPr bwMode="auto">
            <a:xfrm>
              <a:off x="1783" y="3174"/>
              <a:ext cx="0" cy="282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160795" name="Line 19"/>
            <p:cNvSpPr>
              <a:spLocks noChangeShapeType="1"/>
            </p:cNvSpPr>
            <p:nvPr/>
          </p:nvSpPr>
          <p:spPr bwMode="auto">
            <a:xfrm>
              <a:off x="1991" y="2531"/>
              <a:ext cx="0" cy="356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609850" y="3665538"/>
            <a:ext cx="836613" cy="2392362"/>
            <a:chOff x="1644" y="2289"/>
            <a:chExt cx="527" cy="1507"/>
          </a:xfrm>
        </p:grpSpPr>
        <p:sp>
          <p:nvSpPr>
            <p:cNvPr id="160788" name="Text Box 21"/>
            <p:cNvSpPr txBox="1">
              <a:spLocks noChangeArrowheads="1"/>
            </p:cNvSpPr>
            <p:nvPr/>
          </p:nvSpPr>
          <p:spPr bwMode="auto">
            <a:xfrm>
              <a:off x="1844" y="3531"/>
              <a:ext cx="32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ja-JP" sz="2400" baseline="30000">
                  <a:solidFill>
                    <a:srgbClr val="000000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60789" name="Text Box 22"/>
            <p:cNvSpPr txBox="1">
              <a:spLocks noChangeArrowheads="1"/>
            </p:cNvSpPr>
            <p:nvPr/>
          </p:nvSpPr>
          <p:spPr bwMode="auto">
            <a:xfrm>
              <a:off x="1644" y="2289"/>
              <a:ext cx="412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CC00CC"/>
                  </a:solidFill>
                  <a:latin typeface="Times New Roman" panose="02020603050405020304" pitchFamily="18" charset="0"/>
                </a:rPr>
                <a:t>Na</a:t>
              </a:r>
              <a:r>
                <a:rPr lang="en-US" altLang="ja-JP" sz="2400" baseline="30000">
                  <a:solidFill>
                    <a:srgbClr val="CC00CC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60790" name="Line 23"/>
            <p:cNvSpPr>
              <a:spLocks noChangeShapeType="1"/>
            </p:cNvSpPr>
            <p:nvPr/>
          </p:nvSpPr>
          <p:spPr bwMode="auto">
            <a:xfrm>
              <a:off x="1998" y="3181"/>
              <a:ext cx="0" cy="307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160791" name="Line 24"/>
            <p:cNvSpPr>
              <a:spLocks noChangeShapeType="1"/>
            </p:cNvSpPr>
            <p:nvPr/>
          </p:nvSpPr>
          <p:spPr bwMode="auto">
            <a:xfrm>
              <a:off x="1801" y="2587"/>
              <a:ext cx="0" cy="282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160785" name="Text Box 11"/>
          <p:cNvSpPr txBox="1">
            <a:spLocks noChangeArrowheads="1"/>
          </p:cNvSpPr>
          <p:nvPr/>
        </p:nvSpPr>
        <p:spPr bwMode="auto">
          <a:xfrm>
            <a:off x="1055688" y="3530600"/>
            <a:ext cx="6540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CC00CC"/>
                </a:solidFill>
                <a:latin typeface="Times New Roman" panose="02020603050405020304" pitchFamily="18" charset="0"/>
              </a:rPr>
              <a:t>Na</a:t>
            </a:r>
            <a:r>
              <a:rPr lang="en-US" altLang="ja-JP" sz="2400" baseline="30000">
                <a:solidFill>
                  <a:srgbClr val="CC00CC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60786" name="Text Box 11"/>
          <p:cNvSpPr txBox="1">
            <a:spLocks noChangeArrowheads="1"/>
          </p:cNvSpPr>
          <p:nvPr/>
        </p:nvSpPr>
        <p:spPr bwMode="auto">
          <a:xfrm>
            <a:off x="2016125" y="4195763"/>
            <a:ext cx="6540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CC00CC"/>
                </a:solidFill>
                <a:latin typeface="Times New Roman" panose="02020603050405020304" pitchFamily="18" charset="0"/>
              </a:rPr>
              <a:t>Na</a:t>
            </a:r>
            <a:r>
              <a:rPr lang="en-US" altLang="ja-JP" sz="2400" baseline="30000">
                <a:solidFill>
                  <a:srgbClr val="CC00CC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60787" name="Text Box 8"/>
          <p:cNvSpPr txBox="1">
            <a:spLocks noChangeArrowheads="1"/>
          </p:cNvSpPr>
          <p:nvPr/>
        </p:nvSpPr>
        <p:spPr bwMode="auto">
          <a:xfrm>
            <a:off x="2054225" y="5624513"/>
            <a:ext cx="5191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ja-JP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9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Line 2"/>
          <p:cNvSpPr>
            <a:spLocks noChangeShapeType="1"/>
          </p:cNvSpPr>
          <p:nvPr/>
        </p:nvSpPr>
        <p:spPr bwMode="auto">
          <a:xfrm flipH="1">
            <a:off x="2546350" y="3570288"/>
            <a:ext cx="9525" cy="14208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7988" y="223838"/>
            <a:ext cx="8593137" cy="1143000"/>
          </a:xfrm>
        </p:spPr>
        <p:txBody>
          <a:bodyPr lIns="92075" tIns="46038" rIns="92075" bIns="46038"/>
          <a:lstStyle/>
          <a:p>
            <a:pPr algn="l" eaLnBrk="1" hangingPunct="1">
              <a:defRPr/>
            </a:pPr>
            <a:r>
              <a:rPr lang="ja-JP" altLang="en-US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チャネル </a:t>
            </a:r>
            <a:r>
              <a:rPr lang="en-US" altLang="ja-JP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(channel)</a:t>
            </a:r>
            <a:r>
              <a:rPr lang="ja-JP" altLang="en-US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ja-JP" altLang="en-US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ja-JP" altLang="en-US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一部のトランスポーター　（</a:t>
            </a:r>
            <a:r>
              <a:rPr lang="en-US" altLang="ja-JP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Some Transporter</a:t>
            </a:r>
            <a:r>
              <a:rPr lang="ja-JP" altLang="en-US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）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657225" y="1446213"/>
            <a:ext cx="78359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0000"/>
                </a:solidFill>
                <a:latin typeface="Times New Roman" panose="02020603050405020304" pitchFamily="18" charset="0"/>
              </a:rPr>
              <a:t>目的の物質を、電気化学ポテンシャル勾配濃度勾配にしたがって（促進的に）輸送する</a:t>
            </a:r>
            <a:endParaRPr lang="en-US" altLang="ja-JP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00"/>
                </a:solidFill>
                <a:latin typeface="Times New Roman" panose="02020603050405020304" pitchFamily="18" charset="0"/>
              </a:rPr>
              <a:t>(Transport </a:t>
            </a:r>
            <a:r>
              <a:rPr lang="ja-JP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>
                <a:solidFill>
                  <a:srgbClr val="000000"/>
                </a:solidFill>
                <a:latin typeface="Times New Roman" panose="02020603050405020304" pitchFamily="18" charset="0"/>
              </a:rPr>
              <a:t>X according to its electrochemical gradient)</a:t>
            </a:r>
            <a:endParaRPr lang="ja-JP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21" name="Line 5"/>
          <p:cNvSpPr>
            <a:spLocks noChangeShapeType="1"/>
          </p:cNvSpPr>
          <p:nvPr/>
        </p:nvSpPr>
        <p:spPr bwMode="auto">
          <a:xfrm>
            <a:off x="1112838" y="4291013"/>
            <a:ext cx="1387475" cy="0"/>
          </a:xfrm>
          <a:prstGeom prst="line">
            <a:avLst/>
          </a:prstGeom>
          <a:noFill/>
          <a:ln w="127000" cmpd="dbl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1581150" y="5395913"/>
            <a:ext cx="28860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Example: K</a:t>
            </a:r>
            <a:r>
              <a:rPr lang="en-US" altLang="ja-JP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-channel</a:t>
            </a:r>
            <a:endParaRPr lang="ja-JP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1795463" y="4826000"/>
            <a:ext cx="5984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ja-JP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52936" name="Text Box 8"/>
          <p:cNvSpPr txBox="1">
            <a:spLocks noChangeArrowheads="1"/>
          </p:cNvSpPr>
          <p:nvPr/>
        </p:nvSpPr>
        <p:spPr bwMode="auto">
          <a:xfrm>
            <a:off x="425450" y="5970588"/>
            <a:ext cx="4386263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輸送速度は毎秒１０</a:t>
            </a:r>
            <a:r>
              <a:rPr lang="en-US" altLang="ja-JP" sz="28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ja-JP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個以上</a:t>
            </a:r>
            <a:endParaRPr lang="en-US" altLang="ja-JP" sz="2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00"/>
                </a:solidFill>
                <a:latin typeface="Times New Roman" panose="02020603050405020304" pitchFamily="18" charset="0"/>
              </a:rPr>
              <a:t>(10</a:t>
            </a:r>
            <a:r>
              <a:rPr lang="en-US" altLang="ja-JP" sz="28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ja-JP" sz="2800">
                <a:solidFill>
                  <a:srgbClr val="000000"/>
                </a:solidFill>
                <a:latin typeface="Times New Roman" panose="02020603050405020304" pitchFamily="18" charset="0"/>
              </a:rPr>
              <a:t> molecules per sec)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25" name="AutoShape 9"/>
          <p:cNvSpPr>
            <a:spLocks noChangeArrowheads="1"/>
          </p:cNvSpPr>
          <p:nvPr/>
        </p:nvSpPr>
        <p:spPr bwMode="auto">
          <a:xfrm>
            <a:off x="2390775" y="4032250"/>
            <a:ext cx="120650" cy="51911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992188" y="3590925"/>
            <a:ext cx="5984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ja-JP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1719263" y="3348038"/>
            <a:ext cx="5984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ja-JP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2303463" y="3128963"/>
            <a:ext cx="5984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ja-JP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2854325" y="3557588"/>
            <a:ext cx="5984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ja-JP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3295650" y="3227388"/>
            <a:ext cx="5984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ja-JP" sz="24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>
            <a:off x="2714625" y="4291013"/>
            <a:ext cx="1323975" cy="0"/>
          </a:xfrm>
          <a:prstGeom prst="line">
            <a:avLst/>
          </a:prstGeom>
          <a:noFill/>
          <a:ln w="127000" cmpd="dbl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62832" name="AutoShape 16"/>
          <p:cNvSpPr>
            <a:spLocks noChangeArrowheads="1"/>
          </p:cNvSpPr>
          <p:nvPr/>
        </p:nvSpPr>
        <p:spPr bwMode="auto">
          <a:xfrm>
            <a:off x="2597150" y="4029075"/>
            <a:ext cx="120650" cy="51911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33" name="Line 17"/>
          <p:cNvSpPr>
            <a:spLocks noChangeShapeType="1"/>
          </p:cNvSpPr>
          <p:nvPr/>
        </p:nvSpPr>
        <p:spPr bwMode="auto">
          <a:xfrm>
            <a:off x="5049838" y="4335463"/>
            <a:ext cx="3152775" cy="11112"/>
          </a:xfrm>
          <a:prstGeom prst="line">
            <a:avLst/>
          </a:prstGeom>
          <a:noFill/>
          <a:ln w="127000" cmpd="dbl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29238" y="3427413"/>
            <a:ext cx="1325562" cy="1089025"/>
            <a:chOff x="3357" y="1992"/>
            <a:chExt cx="835" cy="686"/>
          </a:xfrm>
        </p:grpSpPr>
        <p:grpSp>
          <p:nvGrpSpPr>
            <p:cNvPr id="162846" name="Group 19"/>
            <p:cNvGrpSpPr>
              <a:grpSpLocks/>
            </p:cNvGrpSpPr>
            <p:nvPr/>
          </p:nvGrpSpPr>
          <p:grpSpPr bwMode="auto">
            <a:xfrm flipV="1">
              <a:off x="3443" y="2268"/>
              <a:ext cx="284" cy="410"/>
              <a:chOff x="4282" y="2477"/>
              <a:chExt cx="284" cy="410"/>
            </a:xfrm>
          </p:grpSpPr>
          <p:sp>
            <p:nvSpPr>
              <p:cNvPr id="162848" name="AutoShape 20"/>
              <p:cNvSpPr>
                <a:spLocks noChangeArrowheads="1"/>
              </p:cNvSpPr>
              <p:nvPr/>
            </p:nvSpPr>
            <p:spPr bwMode="auto">
              <a:xfrm>
                <a:off x="4282" y="2477"/>
                <a:ext cx="284" cy="22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7 w 21600"/>
                  <a:gd name="T13" fmla="*/ 4456 h 21600"/>
                  <a:gd name="T14" fmla="*/ 17113 w 21600"/>
                  <a:gd name="T15" fmla="*/ 1714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62849" name="Line 21"/>
              <p:cNvSpPr>
                <a:spLocks noChangeShapeType="1"/>
              </p:cNvSpPr>
              <p:nvPr/>
            </p:nvSpPr>
            <p:spPr bwMode="auto">
              <a:xfrm>
                <a:off x="4421" y="2637"/>
                <a:ext cx="0" cy="25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62847" name="Text Box 22"/>
            <p:cNvSpPr txBox="1">
              <a:spLocks noChangeArrowheads="1"/>
            </p:cNvSpPr>
            <p:nvPr/>
          </p:nvSpPr>
          <p:spPr bwMode="auto">
            <a:xfrm>
              <a:off x="3357" y="1992"/>
              <a:ext cx="835" cy="2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glucose</a:t>
              </a:r>
              <a:endParaRPr lang="ja-JP" altLang="en-US" sz="2400" baseline="30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497638" y="4197350"/>
            <a:ext cx="1325562" cy="1077913"/>
            <a:chOff x="4093" y="2477"/>
            <a:chExt cx="835" cy="679"/>
          </a:xfrm>
        </p:grpSpPr>
        <p:grpSp>
          <p:nvGrpSpPr>
            <p:cNvPr id="162842" name="Group 24"/>
            <p:cNvGrpSpPr>
              <a:grpSpLocks/>
            </p:cNvGrpSpPr>
            <p:nvPr/>
          </p:nvGrpSpPr>
          <p:grpSpPr bwMode="auto">
            <a:xfrm>
              <a:off x="4608" y="2477"/>
              <a:ext cx="284" cy="410"/>
              <a:chOff x="4282" y="2477"/>
              <a:chExt cx="284" cy="410"/>
            </a:xfrm>
          </p:grpSpPr>
          <p:sp>
            <p:nvSpPr>
              <p:cNvPr id="162844" name="AutoShape 25"/>
              <p:cNvSpPr>
                <a:spLocks noChangeArrowheads="1"/>
              </p:cNvSpPr>
              <p:nvPr/>
            </p:nvSpPr>
            <p:spPr bwMode="auto">
              <a:xfrm>
                <a:off x="4282" y="2477"/>
                <a:ext cx="284" cy="22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7 w 21600"/>
                  <a:gd name="T13" fmla="*/ 4456 h 21600"/>
                  <a:gd name="T14" fmla="*/ 17113 w 21600"/>
                  <a:gd name="T15" fmla="*/ 1714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62845" name="Line 26"/>
              <p:cNvSpPr>
                <a:spLocks noChangeShapeType="1"/>
              </p:cNvSpPr>
              <p:nvPr/>
            </p:nvSpPr>
            <p:spPr bwMode="auto">
              <a:xfrm>
                <a:off x="4421" y="2637"/>
                <a:ext cx="0" cy="25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62843" name="Text Box 27"/>
            <p:cNvSpPr txBox="1">
              <a:spLocks noChangeArrowheads="1"/>
            </p:cNvSpPr>
            <p:nvPr/>
          </p:nvSpPr>
          <p:spPr bwMode="auto">
            <a:xfrm>
              <a:off x="4093" y="2888"/>
              <a:ext cx="835" cy="2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glucose</a:t>
              </a:r>
              <a:endParaRPr lang="ja-JP" altLang="en-US" sz="2400" baseline="300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62836" name="AutoShape 28"/>
          <p:cNvSpPr>
            <a:spLocks noChangeArrowheads="1"/>
          </p:cNvSpPr>
          <p:nvPr/>
        </p:nvSpPr>
        <p:spPr bwMode="auto">
          <a:xfrm>
            <a:off x="6465888" y="4032250"/>
            <a:ext cx="309562" cy="738188"/>
          </a:xfrm>
          <a:prstGeom prst="curvedLeftArrow">
            <a:avLst>
              <a:gd name="adj1" fmla="val 47692"/>
              <a:gd name="adj2" fmla="val 95385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37" name="Text Box 29"/>
          <p:cNvSpPr txBox="1">
            <a:spLocks noChangeArrowheads="1"/>
          </p:cNvSpPr>
          <p:nvPr/>
        </p:nvSpPr>
        <p:spPr bwMode="auto">
          <a:xfrm>
            <a:off x="7092950" y="3208338"/>
            <a:ext cx="1325563" cy="423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glucose</a:t>
            </a:r>
            <a:endParaRPr lang="ja-JP" altLang="en-US" sz="2400" baseline="30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38" name="Text Box 30"/>
          <p:cNvSpPr txBox="1">
            <a:spLocks noChangeArrowheads="1"/>
          </p:cNvSpPr>
          <p:nvPr/>
        </p:nvSpPr>
        <p:spPr bwMode="auto">
          <a:xfrm>
            <a:off x="4960938" y="5402263"/>
            <a:ext cx="38560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Example: Glucose transporter</a:t>
            </a:r>
            <a:endParaRPr lang="ja-JP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2959" name="Text Box 31"/>
          <p:cNvSpPr txBox="1">
            <a:spLocks noChangeArrowheads="1"/>
          </p:cNvSpPr>
          <p:nvPr/>
        </p:nvSpPr>
        <p:spPr bwMode="auto">
          <a:xfrm>
            <a:off x="5129213" y="5969000"/>
            <a:ext cx="36671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輸送速度は毎秒１０</a:t>
            </a:r>
            <a:r>
              <a:rPr lang="en-US" altLang="ja-JP" sz="28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ja-JP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個</a:t>
            </a:r>
            <a:endParaRPr lang="en-US" altLang="ja-JP" sz="2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00"/>
                </a:solidFill>
                <a:latin typeface="Times New Roman" panose="02020603050405020304" pitchFamily="18" charset="0"/>
              </a:rPr>
              <a:t>(10</a:t>
            </a:r>
            <a:r>
              <a:rPr lang="en-US" altLang="ja-JP" sz="2800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ja-JP" sz="2800">
                <a:solidFill>
                  <a:srgbClr val="000000"/>
                </a:solidFill>
                <a:latin typeface="Times New Roman" panose="02020603050405020304" pitchFamily="18" charset="0"/>
              </a:rPr>
              <a:t> molecules per sec)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ja-JP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40" name="Text Box 32"/>
          <p:cNvSpPr txBox="1">
            <a:spLocks noChangeArrowheads="1"/>
          </p:cNvSpPr>
          <p:nvPr/>
        </p:nvSpPr>
        <p:spPr bwMode="auto">
          <a:xfrm>
            <a:off x="2882900" y="4371975"/>
            <a:ext cx="10477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  -  -  -</a:t>
            </a:r>
            <a:endParaRPr lang="en-US" altLang="ja-JP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41" name="Text Box 33"/>
          <p:cNvSpPr txBox="1">
            <a:spLocks noChangeArrowheads="1"/>
          </p:cNvSpPr>
          <p:nvPr/>
        </p:nvSpPr>
        <p:spPr bwMode="auto">
          <a:xfrm>
            <a:off x="1219200" y="4338638"/>
            <a:ext cx="10477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  -  -  -</a:t>
            </a:r>
            <a:endParaRPr lang="en-US" altLang="ja-JP" sz="24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6" grpId="0"/>
      <p:bldP spid="25295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39763"/>
            <a:ext cx="7772400" cy="1470025"/>
          </a:xfrm>
        </p:spPr>
        <p:txBody>
          <a:bodyPr/>
          <a:lstStyle/>
          <a:p>
            <a:pPr eaLnBrk="1" hangingPunct="1"/>
            <a:r>
              <a:rPr lang="ja-JP" altLang="en-US" sz="4000" smtClean="0"/>
              <a:t>細胞膜電位 （静止電位）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en-US" altLang="ja-JP" sz="2800" smtClean="0"/>
              <a:t>Membrane potential (Resting potential)</a:t>
            </a:r>
            <a:r>
              <a:rPr lang="ja-JP" altLang="en-US" smtClean="0"/>
              <a:t/>
            </a:r>
            <a:br>
              <a:rPr lang="ja-JP" altLang="en-US" smtClean="0"/>
            </a:br>
            <a:endParaRPr lang="ja-JP" altLang="en-US" smtClean="0">
              <a:latin typeface="ＭＳ Ｐゴシック" panose="020B0600070205080204" pitchFamily="50" charset="-128"/>
            </a:endParaRP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4188" y="3121025"/>
            <a:ext cx="8158162" cy="3159125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 smtClean="0"/>
              <a:t>細胞膜電位　＝　非起電性成分</a:t>
            </a:r>
            <a:endParaRPr lang="en-US" altLang="ja-JP" dirty="0" smtClean="0"/>
          </a:p>
          <a:p>
            <a:pPr algn="l" eaLnBrk="1" hangingPunct="1">
              <a:defRPr/>
            </a:pPr>
            <a:r>
              <a:rPr lang="en-US" altLang="ja-JP" sz="1800" dirty="0" smtClean="0"/>
              <a:t>                       Membrane potential                     non-</a:t>
            </a:r>
            <a:r>
              <a:rPr lang="en-US" altLang="ja-JP" sz="1800" dirty="0" err="1" smtClean="0"/>
              <a:t>electrogenic</a:t>
            </a:r>
            <a:r>
              <a:rPr lang="en-US" altLang="ja-JP" sz="1800" dirty="0" smtClean="0"/>
              <a:t>  ones</a:t>
            </a:r>
            <a:endParaRPr lang="ja-JP" altLang="en-US" sz="1800" dirty="0" smtClean="0"/>
          </a:p>
          <a:p>
            <a:pPr marL="2776538" algn="l" eaLnBrk="1" hangingPunct="1">
              <a:defRPr/>
            </a:pPr>
            <a:r>
              <a:rPr lang="ja-JP" altLang="en-US" dirty="0" smtClean="0"/>
              <a:t>（細胞内の非移動性負電荷）</a:t>
            </a:r>
            <a:r>
              <a:rPr lang="en-US" altLang="ja-JP" sz="2000" dirty="0" smtClean="0"/>
              <a:t>                                           intracellular immobile negative charges</a:t>
            </a:r>
            <a:endParaRPr lang="ja-JP" altLang="en-US" dirty="0" smtClean="0"/>
          </a:p>
          <a:p>
            <a:pPr eaLnBrk="1" hangingPunct="1">
              <a:defRPr/>
            </a:pPr>
            <a:r>
              <a:rPr lang="ja-JP" altLang="en-US" dirty="0" smtClean="0"/>
              <a:t>			＋</a:t>
            </a:r>
          </a:p>
          <a:p>
            <a:pPr eaLnBrk="1" hangingPunct="1">
              <a:defRPr/>
            </a:pPr>
            <a:r>
              <a:rPr lang="ja-JP" altLang="en-US" dirty="0" smtClean="0"/>
              <a:t>			起電性成分（起電性ポンプ）</a:t>
            </a:r>
            <a:endParaRPr lang="en-US" altLang="ja-JP" dirty="0" smtClean="0"/>
          </a:p>
          <a:p>
            <a:pPr eaLnBrk="1" hangingPunct="1">
              <a:defRPr/>
            </a:pPr>
            <a:r>
              <a:rPr lang="en-US" altLang="ja-JP" sz="2000" dirty="0" smtClean="0"/>
              <a:t>                                  </a:t>
            </a:r>
            <a:r>
              <a:rPr lang="en-US" altLang="ja-JP" sz="2000" dirty="0" err="1" smtClean="0"/>
              <a:t>electrogenic</a:t>
            </a:r>
            <a:r>
              <a:rPr lang="en-US" altLang="ja-JP" sz="2000" dirty="0" smtClean="0"/>
              <a:t> ones (</a:t>
            </a:r>
            <a:r>
              <a:rPr lang="en-US" altLang="ja-JP" sz="2000" dirty="0" err="1" smtClean="0"/>
              <a:t>electrogenic</a:t>
            </a:r>
            <a:r>
              <a:rPr lang="en-US" altLang="ja-JP" sz="2000" dirty="0" smtClean="0"/>
              <a:t> pump)</a:t>
            </a:r>
            <a:endParaRPr lang="ja-JP" altLang="en-US" sz="2000" dirty="0" smtClean="0"/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2159000" y="1795463"/>
            <a:ext cx="573087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000000"/>
                </a:solidFill>
              </a:rPr>
              <a:t>⋍</a:t>
            </a:r>
            <a:r>
              <a:rPr lang="ja-JP" altLang="en-US" sz="3600">
                <a:solidFill>
                  <a:srgbClr val="000000"/>
                </a:solidFill>
              </a:rPr>
              <a:t>　</a:t>
            </a:r>
            <a:r>
              <a:rPr lang="en-US" altLang="ja-JP" sz="3600">
                <a:solidFill>
                  <a:srgbClr val="000000"/>
                </a:solidFill>
              </a:rPr>
              <a:t>K</a:t>
            </a:r>
            <a:r>
              <a:rPr lang="en-US" altLang="ja-JP" sz="3600" baseline="30000">
                <a:solidFill>
                  <a:srgbClr val="000000"/>
                </a:solidFill>
              </a:rPr>
              <a:t>+</a:t>
            </a:r>
            <a:r>
              <a:rPr lang="ja-JP" altLang="en-US" sz="3600">
                <a:solidFill>
                  <a:srgbClr val="000000"/>
                </a:solidFill>
              </a:rPr>
              <a:t>の平衡電位 </a:t>
            </a:r>
            <a:r>
              <a:rPr lang="en-US" altLang="ja-JP" sz="2800">
                <a:solidFill>
                  <a:srgbClr val="000000"/>
                </a:solidFill>
              </a:rPr>
              <a:t>     </a:t>
            </a:r>
            <a:r>
              <a:rPr lang="en-US" altLang="ja-JP" sz="2800" i="1">
                <a:solidFill>
                  <a:srgbClr val="000000"/>
                </a:solidFill>
              </a:rPr>
              <a:t>E</a:t>
            </a:r>
            <a:r>
              <a:rPr lang="en-US" altLang="ja-JP" sz="2800" i="1" baseline="-25000">
                <a:solidFill>
                  <a:srgbClr val="000000"/>
                </a:solidFill>
              </a:rPr>
              <a:t>m</a:t>
            </a:r>
            <a:r>
              <a:rPr lang="en-US" altLang="ja-JP" sz="2800">
                <a:solidFill>
                  <a:srgbClr val="000000"/>
                </a:solidFill>
              </a:rPr>
              <a:t> of K</a:t>
            </a:r>
            <a:r>
              <a:rPr lang="en-US" altLang="ja-JP" sz="2800" baseline="30000">
                <a:solidFill>
                  <a:srgbClr val="000000"/>
                </a:solidFill>
              </a:rPr>
              <a:t>+</a:t>
            </a:r>
            <a:endParaRPr lang="ja-JP" altLang="en-US" sz="28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3600">
                <a:solidFill>
                  <a:srgbClr val="000000"/>
                </a:solidFill>
              </a:rPr>
              <a:t>（動物も植物も）</a:t>
            </a:r>
          </a:p>
        </p:txBody>
      </p:sp>
      <p:sp>
        <p:nvSpPr>
          <p:cNvPr id="272389" name="AutoShape 5"/>
          <p:cNvSpPr>
            <a:spLocks noChangeArrowheads="1"/>
          </p:cNvSpPr>
          <p:nvPr/>
        </p:nvSpPr>
        <p:spPr bwMode="auto">
          <a:xfrm>
            <a:off x="361950" y="4530725"/>
            <a:ext cx="2760663" cy="1484313"/>
          </a:xfrm>
          <a:prstGeom prst="wedgeRoundRectCallout">
            <a:avLst>
              <a:gd name="adj1" fmla="val 63565"/>
              <a:gd name="adj2" fmla="val 26773"/>
              <a:gd name="adj3" fmla="val 16667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CC99"/>
                </a:solidFill>
              </a:rPr>
              <a:t>動物と植物はここが違う！</a:t>
            </a:r>
            <a:endParaRPr lang="en-US" altLang="ja-JP">
              <a:solidFill>
                <a:srgbClr val="00CC99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CC99"/>
                </a:solidFill>
              </a:rPr>
              <a:t>Plant unique</a:t>
            </a:r>
            <a:endParaRPr lang="ja-JP" altLang="en-US">
              <a:solidFill>
                <a:srgbClr val="00CC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/>
      <p:bldP spid="272388" grpId="0"/>
      <p:bldP spid="27238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Resting potential of living cells</a:t>
            </a:r>
            <a:endParaRPr lang="ja-JP" altLang="en-US" smtClean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423150" cy="669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800" smtClean="0"/>
              <a:t>		</a:t>
            </a:r>
            <a:r>
              <a:rPr lang="ja-JP" altLang="en-US" sz="2800" smtClean="0"/>
              <a:t>　</a:t>
            </a:r>
            <a:r>
              <a:rPr lang="en-US" altLang="ja-JP" sz="2800" smtClean="0"/>
              <a:t>Animal cells</a:t>
            </a:r>
            <a:r>
              <a:rPr lang="ja-JP" altLang="en-US" sz="2800" smtClean="0"/>
              <a:t>		　　　</a:t>
            </a:r>
            <a:r>
              <a:rPr lang="en-US" altLang="ja-JP" sz="2800" smtClean="0"/>
              <a:t>Plant cells</a:t>
            </a:r>
          </a:p>
        </p:txBody>
      </p:sp>
      <p:pic>
        <p:nvPicPr>
          <p:cNvPr id="166916" name="Picture 4" descr="動植物ポンプ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3119438"/>
            <a:ext cx="7265988" cy="1628775"/>
          </a:xfrm>
          <a:noFill/>
        </p:spPr>
      </p:pic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1150938" y="2608263"/>
            <a:ext cx="7561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Arial" panose="020B0604020202020204" pitchFamily="34" charset="0"/>
              </a:rPr>
              <a:t>　</a:t>
            </a: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US" altLang="ja-JP" sz="2400" baseline="3000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</a:rPr>
              <a:t>-K</a:t>
            </a:r>
            <a:r>
              <a:rPr lang="en-US" altLang="ja-JP" sz="2400" baseline="3000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</a:rPr>
              <a:t>-ATPase</a:t>
            </a:r>
            <a:r>
              <a:rPr lang="ja-JP" altLang="en-US" sz="2400">
                <a:solidFill>
                  <a:srgbClr val="000000"/>
                </a:solidFill>
                <a:latin typeface="Arial" panose="020B0604020202020204" pitchFamily="34" charset="0"/>
              </a:rPr>
              <a:t>　（</a:t>
            </a: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</a:rPr>
              <a:t>electrogenic pumps</a:t>
            </a:r>
            <a:r>
              <a:rPr lang="ja-JP" altLang="en-US" sz="2400">
                <a:solidFill>
                  <a:srgbClr val="000000"/>
                </a:solidFill>
                <a:latin typeface="Arial" panose="020B0604020202020204" pitchFamily="34" charset="0"/>
              </a:rPr>
              <a:t>）　</a:t>
            </a: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altLang="ja-JP" sz="2400" baseline="3000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</a:rPr>
              <a:t>-ATPase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09650" y="5026025"/>
            <a:ext cx="7423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ja-JP" altLang="en-US" sz="2800" kern="0" dirty="0">
                <a:solidFill>
                  <a:srgbClr val="000000"/>
                </a:solidFill>
                <a:latin typeface="Times New Roman"/>
                <a:ea typeface="ＭＳ Ｐゴシック"/>
              </a:rPr>
              <a:t>　　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ＭＳ Ｐゴシック"/>
              </a:rPr>
              <a:t>-70 </a:t>
            </a:r>
            <a:r>
              <a:rPr lang="ja-JP" altLang="en-US" sz="2800" kern="0" dirty="0">
                <a:solidFill>
                  <a:srgbClr val="000000"/>
                </a:solidFill>
                <a:latin typeface="Times New Roman"/>
                <a:ea typeface="ＭＳ Ｐゴシック"/>
              </a:rPr>
              <a:t>～ 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ＭＳ Ｐゴシック"/>
              </a:rPr>
              <a:t>-90 mV		</a:t>
            </a:r>
            <a:r>
              <a:rPr lang="ja-JP" altLang="en-US" sz="2800" kern="0" dirty="0">
                <a:solidFill>
                  <a:srgbClr val="000000"/>
                </a:solidFill>
                <a:latin typeface="Times New Roman"/>
                <a:ea typeface="ＭＳ Ｐゴシック"/>
              </a:rPr>
              <a:t>　　　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ＭＳ Ｐゴシック"/>
              </a:rPr>
              <a:t>-100 </a:t>
            </a:r>
            <a:r>
              <a:rPr lang="ja-JP" altLang="en-US" sz="2800" kern="0" dirty="0">
                <a:solidFill>
                  <a:srgbClr val="000000"/>
                </a:solidFill>
                <a:latin typeface="Times New Roman"/>
                <a:ea typeface="ＭＳ Ｐゴシック"/>
              </a:rPr>
              <a:t>～ 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ＭＳ Ｐゴシック"/>
              </a:rPr>
              <a:t>-200 mV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altLang="ja-JP" sz="4000" smtClean="0"/>
              <a:t>Exclusion of Na</a:t>
            </a:r>
            <a:r>
              <a:rPr lang="en-US" altLang="ja-JP" sz="4000" baseline="30000" smtClean="0"/>
              <a:t>+</a:t>
            </a:r>
            <a:r>
              <a:rPr lang="en-US" altLang="ja-JP" sz="4000" smtClean="0"/>
              <a:t>(How to low [Na</a:t>
            </a:r>
            <a:r>
              <a:rPr lang="en-US" altLang="ja-JP" sz="4000" baseline="30000" smtClean="0"/>
              <a:t>+</a:t>
            </a:r>
            <a:r>
              <a:rPr lang="en-US" altLang="ja-JP" sz="4000" smtClean="0"/>
              <a:t>]</a:t>
            </a:r>
            <a:r>
              <a:rPr lang="en-US" altLang="ja-JP" sz="4000" baseline="-25000" smtClean="0"/>
              <a:t>cyt</a:t>
            </a:r>
            <a:r>
              <a:rPr lang="en-US" altLang="ja-JP" sz="4000" smtClean="0"/>
              <a:t>)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7538" y="1611313"/>
            <a:ext cx="3819525" cy="13350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ja-JP" smtClean="0"/>
              <a:t>Animal</a:t>
            </a:r>
            <a:endParaRPr lang="ja-JP" altLang="en-US" smtClean="0"/>
          </a:p>
          <a:p>
            <a:pPr algn="ctr" eaLnBrk="1" hangingPunct="1">
              <a:buFontTx/>
              <a:buNone/>
            </a:pPr>
            <a:r>
              <a:rPr lang="en-US" altLang="ja-JP" smtClean="0"/>
              <a:t>High[Na</a:t>
            </a:r>
            <a:r>
              <a:rPr lang="en-US" altLang="ja-JP" baseline="30000" smtClean="0"/>
              <a:t>+</a:t>
            </a:r>
            <a:r>
              <a:rPr lang="en-US" altLang="ja-JP" smtClean="0"/>
              <a:t>]</a:t>
            </a:r>
            <a:r>
              <a:rPr lang="en-US" altLang="ja-JP" baseline="-25000" smtClean="0"/>
              <a:t>out</a:t>
            </a:r>
            <a:r>
              <a:rPr lang="ja-JP" altLang="en-US" smtClean="0"/>
              <a:t>が基本</a:t>
            </a:r>
          </a:p>
          <a:p>
            <a:pPr algn="ctr" eaLnBrk="1" hangingPunct="1">
              <a:buFontTx/>
              <a:buNone/>
            </a:pPr>
            <a:r>
              <a:rPr lang="en-US" altLang="ja-JP" sz="2400" smtClean="0"/>
              <a:t>Na</a:t>
            </a:r>
            <a:r>
              <a:rPr lang="en-US" altLang="ja-JP" sz="2400" baseline="30000" smtClean="0"/>
              <a:t>+</a:t>
            </a:r>
            <a:r>
              <a:rPr lang="en-US" altLang="ja-JP" sz="2400" smtClean="0"/>
              <a:t>-K</a:t>
            </a:r>
            <a:r>
              <a:rPr lang="en-US" altLang="ja-JP" sz="2400" baseline="30000" smtClean="0"/>
              <a:t>+</a:t>
            </a:r>
            <a:r>
              <a:rPr lang="en-US" altLang="ja-JP" sz="2400" smtClean="0"/>
              <a:t>-ATPase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4211638" y="1557338"/>
            <a:ext cx="49323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ja-JP">
                <a:solidFill>
                  <a:srgbClr val="000000"/>
                </a:solidFill>
              </a:rPr>
              <a:t>Plant</a:t>
            </a:r>
            <a:endParaRPr lang="ja-JP" altLang="en-US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ja-JP">
                <a:solidFill>
                  <a:srgbClr val="000000"/>
                </a:solidFill>
              </a:rPr>
              <a:t>[Na</a:t>
            </a:r>
            <a:r>
              <a:rPr lang="en-US" altLang="ja-JP" baseline="30000">
                <a:solidFill>
                  <a:srgbClr val="000000"/>
                </a:solidFill>
              </a:rPr>
              <a:t>+</a:t>
            </a:r>
            <a:r>
              <a:rPr lang="en-US" altLang="ja-JP">
                <a:solidFill>
                  <a:srgbClr val="000000"/>
                </a:solidFill>
              </a:rPr>
              <a:t>]</a:t>
            </a:r>
            <a:r>
              <a:rPr lang="en-US" altLang="ja-JP" baseline="-25000">
                <a:solidFill>
                  <a:srgbClr val="000000"/>
                </a:solidFill>
              </a:rPr>
              <a:t>out </a:t>
            </a:r>
            <a:r>
              <a:rPr lang="en-US" altLang="ja-JP">
                <a:solidFill>
                  <a:srgbClr val="000000"/>
                </a:solidFill>
              </a:rPr>
              <a:t>-free</a:t>
            </a:r>
            <a:r>
              <a:rPr lang="ja-JP" altLang="en-US">
                <a:solidFill>
                  <a:srgbClr val="000000"/>
                </a:solidFill>
              </a:rPr>
              <a:t>が基本</a:t>
            </a:r>
            <a:r>
              <a:rPr lang="ja-JP" altLang="en-US" sz="2000">
                <a:solidFill>
                  <a:srgbClr val="000000"/>
                </a:solidFill>
              </a:rPr>
              <a:t>	 　　</a:t>
            </a:r>
          </a:p>
          <a:p>
            <a:pPr algn="ctr" eaLnBrk="1" hangingPunct="1">
              <a:buFontTx/>
              <a:buNone/>
            </a:pPr>
            <a:r>
              <a:rPr lang="ja-JP" altLang="en-US" sz="2400">
                <a:solidFill>
                  <a:srgbClr val="000000"/>
                </a:solidFill>
              </a:rPr>
              <a:t>				</a:t>
            </a:r>
            <a:endParaRPr lang="ja-JP" altLang="en-US" sz="2400">
              <a:solidFill>
                <a:srgbClr val="CCCCFF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No Na</a:t>
            </a:r>
            <a:r>
              <a:rPr lang="en-US" altLang="ja-JP" sz="2400" baseline="30000">
                <a:solidFill>
                  <a:srgbClr val="000000"/>
                </a:solidFill>
              </a:rPr>
              <a:t>+</a:t>
            </a:r>
            <a:r>
              <a:rPr lang="en-US" altLang="ja-JP" sz="2400">
                <a:solidFill>
                  <a:srgbClr val="000000"/>
                </a:solidFill>
              </a:rPr>
              <a:t>-K</a:t>
            </a:r>
            <a:r>
              <a:rPr lang="en-US" altLang="ja-JP" sz="2400" baseline="30000">
                <a:solidFill>
                  <a:srgbClr val="000000"/>
                </a:solidFill>
              </a:rPr>
              <a:t>+</a:t>
            </a:r>
            <a:r>
              <a:rPr lang="en-US" altLang="ja-JP" sz="2400">
                <a:solidFill>
                  <a:srgbClr val="000000"/>
                </a:solidFill>
              </a:rPr>
              <a:t>-ATPase except sea algae</a:t>
            </a:r>
            <a:endParaRPr lang="ja-JP" altLang="en-US" sz="2400" u="sng">
              <a:solidFill>
                <a:srgbClr val="000000"/>
              </a:solidFill>
            </a:endParaRPr>
          </a:p>
        </p:txBody>
      </p:sp>
      <p:sp>
        <p:nvSpPr>
          <p:cNvPr id="274437" name="AutoShape 5"/>
          <p:cNvSpPr>
            <a:spLocks noChangeArrowheads="1"/>
          </p:cNvSpPr>
          <p:nvPr/>
        </p:nvSpPr>
        <p:spPr bwMode="auto">
          <a:xfrm>
            <a:off x="5148263" y="2781300"/>
            <a:ext cx="360362" cy="360363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FFFFFF"/>
              </a:solidFill>
            </a:endParaRPr>
          </a:p>
        </p:txBody>
      </p:sp>
      <p:pic>
        <p:nvPicPr>
          <p:cNvPr id="168966" name="Picture 6" descr="NaKPu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9838" y="3578225"/>
            <a:ext cx="2787650" cy="1652588"/>
          </a:xfrm>
          <a:noFill/>
        </p:spPr>
      </p:pic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4284663" y="3573463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Arial" panose="020B0604020202020204" pitchFamily="34" charset="0"/>
              </a:rPr>
              <a:t>（海産藻類は例外）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27088" y="4076700"/>
            <a:ext cx="7454900" cy="2468563"/>
            <a:chOff x="521" y="2568"/>
            <a:chExt cx="4696" cy="1555"/>
          </a:xfrm>
        </p:grpSpPr>
        <p:sp>
          <p:nvSpPr>
            <p:cNvPr id="168969" name="Text Box 10"/>
            <p:cNvSpPr txBox="1">
              <a:spLocks noChangeArrowheads="1"/>
            </p:cNvSpPr>
            <p:nvPr/>
          </p:nvSpPr>
          <p:spPr bwMode="auto">
            <a:xfrm>
              <a:off x="521" y="3793"/>
              <a:ext cx="469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800">
                  <a:solidFill>
                    <a:srgbClr val="000000"/>
                  </a:solidFill>
                  <a:latin typeface="Arial" panose="020B0604020202020204" pitchFamily="34" charset="0"/>
                </a:rPr>
                <a:t>For exclusion of [Na+]</a:t>
              </a:r>
              <a:r>
                <a:rPr lang="en-US" altLang="ja-JP" sz="28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cyt</a:t>
              </a:r>
              <a:r>
                <a:rPr lang="ja-JP" altLang="en-US" sz="2800">
                  <a:solidFill>
                    <a:srgbClr val="000000"/>
                  </a:solidFill>
                  <a:latin typeface="Arial" panose="020B0604020202020204" pitchFamily="34" charset="0"/>
                </a:rPr>
                <a:t> ・・・ </a:t>
              </a:r>
              <a:r>
                <a:rPr lang="en-US" altLang="ja-JP" sz="2800">
                  <a:solidFill>
                    <a:srgbClr val="000000"/>
                  </a:solidFill>
                  <a:latin typeface="Arial" panose="020B0604020202020204" pitchFamily="34" charset="0"/>
                </a:rPr>
                <a:t>Na</a:t>
              </a:r>
              <a:r>
                <a:rPr lang="en-US" altLang="ja-JP" sz="2800" baseline="300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r>
                <a:rPr lang="en-US" altLang="ja-JP" sz="2800">
                  <a:solidFill>
                    <a:srgbClr val="000000"/>
                  </a:solidFill>
                  <a:latin typeface="Arial" panose="020B0604020202020204" pitchFamily="34" charset="0"/>
                </a:rPr>
                <a:t>/H</a:t>
              </a:r>
              <a:r>
                <a:rPr lang="en-US" altLang="ja-JP" sz="2800" baseline="300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r>
                <a:rPr lang="en-US" altLang="ja-JP" sz="2800">
                  <a:solidFill>
                    <a:srgbClr val="000000"/>
                  </a:solidFill>
                  <a:latin typeface="Arial" panose="020B0604020202020204" pitchFamily="34" charset="0"/>
                </a:rPr>
                <a:t> antiporter</a:t>
              </a:r>
            </a:p>
          </p:txBody>
        </p:sp>
        <p:pic>
          <p:nvPicPr>
            <p:cNvPr id="168970" name="Picture 11" descr="動植物ポンプ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2568"/>
              <a:ext cx="1860" cy="1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/>
      <p:bldP spid="274437" grpId="0" animBg="1"/>
      <p:bldP spid="27444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4000" smtClean="0"/>
              <a:t>Basic difference of secondary transport system between animal and plant.</a:t>
            </a:r>
            <a:endParaRPr lang="ja-JP" altLang="en-US" sz="4000" smtClean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8963" y="1554163"/>
            <a:ext cx="3819525" cy="10731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ja-JP" smtClean="0"/>
              <a:t>Animal</a:t>
            </a:r>
            <a:endParaRPr lang="ja-JP" altLang="en-US" smtClean="0"/>
          </a:p>
          <a:p>
            <a:pPr algn="ctr" eaLnBrk="1" hangingPunct="1">
              <a:buFontTx/>
              <a:buNone/>
            </a:pPr>
            <a:r>
              <a:rPr lang="en-US" altLang="ja-JP" sz="2800" smtClean="0"/>
              <a:t>Using Na</a:t>
            </a:r>
            <a:r>
              <a:rPr lang="en-US" altLang="ja-JP" sz="2800" baseline="30000" smtClean="0"/>
              <a:t>+ </a:t>
            </a:r>
            <a:r>
              <a:rPr lang="en-US" altLang="ja-JP" sz="2800" smtClean="0"/>
              <a:t>gradient</a:t>
            </a:r>
            <a:endParaRPr lang="ja-JP" altLang="en-US" sz="2800" smtClean="0"/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4356100" y="1557338"/>
            <a:ext cx="45370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ja-JP">
                <a:solidFill>
                  <a:srgbClr val="000000"/>
                </a:solidFill>
              </a:rPr>
              <a:t>Plant</a:t>
            </a:r>
            <a:endParaRPr lang="ja-JP" altLang="en-US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ja-JP" sz="2800">
                <a:solidFill>
                  <a:srgbClr val="000000"/>
                </a:solidFill>
              </a:rPr>
              <a:t>Using H</a:t>
            </a:r>
            <a:r>
              <a:rPr lang="en-US" altLang="ja-JP" sz="2800" baseline="30000">
                <a:solidFill>
                  <a:srgbClr val="000000"/>
                </a:solidFill>
              </a:rPr>
              <a:t>+</a:t>
            </a:r>
            <a:r>
              <a:rPr lang="ja-JP" altLang="en-US" sz="2800">
                <a:solidFill>
                  <a:srgbClr val="000000"/>
                </a:solidFill>
              </a:rPr>
              <a:t> </a:t>
            </a:r>
            <a:r>
              <a:rPr lang="en-US" altLang="ja-JP" sz="2800">
                <a:solidFill>
                  <a:srgbClr val="000000"/>
                </a:solidFill>
              </a:rPr>
              <a:t>gradient</a:t>
            </a:r>
            <a:r>
              <a:rPr lang="ja-JP" altLang="en-US" sz="2000">
                <a:solidFill>
                  <a:srgbClr val="000000"/>
                </a:solidFill>
              </a:rPr>
              <a:t>	 　　</a:t>
            </a:r>
          </a:p>
          <a:p>
            <a:pPr algn="ctr" eaLnBrk="1" hangingPunct="1">
              <a:buFontTx/>
              <a:buNone/>
            </a:pPr>
            <a:r>
              <a:rPr lang="ja-JP" altLang="en-US" sz="2400">
                <a:solidFill>
                  <a:srgbClr val="000000"/>
                </a:solidFill>
              </a:rPr>
              <a:t>				</a:t>
            </a:r>
          </a:p>
        </p:txBody>
      </p:sp>
      <p:pic>
        <p:nvPicPr>
          <p:cNvPr id="171013" name="Picture 5" descr="動植物ポンプ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24175"/>
            <a:ext cx="792003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62" name="Oval 6"/>
          <p:cNvSpPr>
            <a:spLocks noChangeArrowheads="1"/>
          </p:cNvSpPr>
          <p:nvPr/>
        </p:nvSpPr>
        <p:spPr bwMode="auto">
          <a:xfrm>
            <a:off x="1846263" y="2852738"/>
            <a:ext cx="576262" cy="431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FFFFFF"/>
              </a:solidFill>
            </a:endParaRPr>
          </a:p>
        </p:txBody>
      </p:sp>
      <p:sp>
        <p:nvSpPr>
          <p:cNvPr id="275463" name="Oval 7"/>
          <p:cNvSpPr>
            <a:spLocks noChangeArrowheads="1"/>
          </p:cNvSpPr>
          <p:nvPr/>
        </p:nvSpPr>
        <p:spPr bwMode="auto">
          <a:xfrm>
            <a:off x="6454775" y="2852738"/>
            <a:ext cx="576263" cy="431800"/>
          </a:xfrm>
          <a:prstGeom prst="ellips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FFFFFF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 bwMode="auto">
          <a:xfrm>
            <a:off x="3380645" y="5283538"/>
            <a:ext cx="4198959" cy="837676"/>
          </a:xfrm>
          <a:prstGeom prst="wedgeRoundRectCallout">
            <a:avLst>
              <a:gd name="adj1" fmla="val -91216"/>
              <a:gd name="adj2" fmla="val -185337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ja-JP" altLang="en-US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a typeface="ＭＳ Ｐゴシック" charset="-128"/>
              </a:rPr>
              <a:t>（例外的に）植物細胞にも存在</a:t>
            </a:r>
            <a:endParaRPr lang="en-US" altLang="ja-JP" sz="2400" dirty="0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a typeface="ＭＳ Ｐゴシック" charset="-128"/>
              </a:rPr>
              <a:t>    Some specially in plant cells </a:t>
            </a:r>
            <a:endParaRPr lang="ja-JP" altLang="en-US" sz="2400" dirty="0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71017" name="テキスト ボックス 8"/>
          <p:cNvSpPr txBox="1">
            <a:spLocks noChangeArrowheads="1"/>
          </p:cNvSpPr>
          <p:nvPr/>
        </p:nvSpPr>
        <p:spPr bwMode="auto">
          <a:xfrm>
            <a:off x="1042988" y="5029200"/>
            <a:ext cx="1023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symport</a:t>
            </a:r>
            <a:endParaRPr lang="ja-JP" altLang="en-US" sz="3600"/>
          </a:p>
        </p:txBody>
      </p:sp>
      <p:sp>
        <p:nvSpPr>
          <p:cNvPr id="171018" name="テキスト ボックス 9"/>
          <p:cNvSpPr txBox="1">
            <a:spLocks noChangeArrowheads="1"/>
          </p:cNvSpPr>
          <p:nvPr/>
        </p:nvSpPr>
        <p:spPr bwMode="auto">
          <a:xfrm>
            <a:off x="2157413" y="5008563"/>
            <a:ext cx="9794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antiport</a:t>
            </a:r>
            <a:endParaRPr lang="ja-JP" altLang="en-US" sz="3600"/>
          </a:p>
        </p:txBody>
      </p:sp>
      <p:sp>
        <p:nvSpPr>
          <p:cNvPr id="171019" name="テキスト ボックス 10"/>
          <p:cNvSpPr txBox="1">
            <a:spLocks noChangeArrowheads="1"/>
          </p:cNvSpPr>
          <p:nvPr/>
        </p:nvSpPr>
        <p:spPr bwMode="auto">
          <a:xfrm>
            <a:off x="735013" y="5257800"/>
            <a:ext cx="159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(co-trasnport)</a:t>
            </a:r>
            <a:endParaRPr lang="ja-JP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2" grpId="0" animBg="1"/>
      <p:bldP spid="27546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テキスト ボックス 8"/>
          <p:cNvSpPr txBox="1">
            <a:spLocks noChangeArrowheads="1"/>
          </p:cNvSpPr>
          <p:nvPr/>
        </p:nvSpPr>
        <p:spPr bwMode="auto">
          <a:xfrm>
            <a:off x="355600" y="1939925"/>
            <a:ext cx="32131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0000"/>
                </a:solidFill>
              </a:rPr>
              <a:t>従来の電気生理</a:t>
            </a:r>
            <a:endParaRPr lang="en-US" altLang="ja-JP" sz="28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</a:rPr>
              <a:t>（</a:t>
            </a:r>
            <a:r>
              <a:rPr lang="en-US" altLang="ja-JP" sz="2000">
                <a:solidFill>
                  <a:srgbClr val="000000"/>
                </a:solidFill>
              </a:rPr>
              <a:t>classical electrophysiology</a:t>
            </a:r>
            <a:r>
              <a:rPr lang="ja-JP" altLang="en-US" sz="2000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177155" name="テキスト ボックス 9"/>
          <p:cNvSpPr txBox="1">
            <a:spLocks noChangeArrowheads="1"/>
          </p:cNvSpPr>
          <p:nvPr/>
        </p:nvSpPr>
        <p:spPr bwMode="auto">
          <a:xfrm>
            <a:off x="298450" y="182563"/>
            <a:ext cx="793591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00"/>
                </a:solidFill>
              </a:rPr>
              <a:t>Ion channel study using the electrophysiology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77156" name="テキスト ボックス 12"/>
          <p:cNvSpPr txBox="1">
            <a:spLocks noChangeArrowheads="1"/>
          </p:cNvSpPr>
          <p:nvPr/>
        </p:nvSpPr>
        <p:spPr bwMode="auto">
          <a:xfrm>
            <a:off x="963613" y="1222375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Ion flux was detected as electric current</a:t>
            </a:r>
            <a:endParaRPr lang="ja-JP" altLang="en-US" sz="3600"/>
          </a:p>
        </p:txBody>
      </p:sp>
      <p:pic>
        <p:nvPicPr>
          <p:cNvPr id="177157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995363"/>
            <a:ext cx="478790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8" name="テキスト ボックス 8"/>
          <p:cNvSpPr txBox="1">
            <a:spLocks noChangeArrowheads="1"/>
          </p:cNvSpPr>
          <p:nvPr/>
        </p:nvSpPr>
        <p:spPr bwMode="auto">
          <a:xfrm>
            <a:off x="6356350" y="1657350"/>
            <a:ext cx="278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Electric current is sum of single-channel currents</a:t>
            </a:r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177159" name="テキスト ボックス 8"/>
          <p:cNvSpPr txBox="1">
            <a:spLocks noChangeArrowheads="1"/>
          </p:cNvSpPr>
          <p:nvPr/>
        </p:nvSpPr>
        <p:spPr bwMode="auto">
          <a:xfrm>
            <a:off x="307975" y="739775"/>
            <a:ext cx="60674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/>
              <a:t>Cell recording </a:t>
            </a:r>
            <a:r>
              <a:rPr lang="ja-JP" altLang="en-US" sz="2400"/>
              <a:t>（</a:t>
            </a:r>
            <a:r>
              <a:rPr lang="en-US" altLang="ja-JP" sz="2400"/>
              <a:t>Twin Electrode Voltage Clamp)</a:t>
            </a:r>
            <a:endParaRPr lang="ja-JP" altLang="en-US" sz="2400"/>
          </a:p>
        </p:txBody>
      </p:sp>
      <p:sp>
        <p:nvSpPr>
          <p:cNvPr id="177160" name="右矢印 9"/>
          <p:cNvSpPr>
            <a:spLocks noChangeArrowheads="1"/>
          </p:cNvSpPr>
          <p:nvPr/>
        </p:nvSpPr>
        <p:spPr bwMode="auto">
          <a:xfrm rot="-9476064">
            <a:off x="3144838" y="1638300"/>
            <a:ext cx="1216025" cy="320675"/>
          </a:xfrm>
          <a:prstGeom prst="rightArrow">
            <a:avLst>
              <a:gd name="adj1" fmla="val 50000"/>
              <a:gd name="adj2" fmla="val 5014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chemeClr val="bg1"/>
              </a:solidFill>
            </a:endParaRPr>
          </a:p>
        </p:txBody>
      </p:sp>
      <p:graphicFrame>
        <p:nvGraphicFramePr>
          <p:cNvPr id="177161" name="グラフ 14"/>
          <p:cNvGraphicFramePr>
            <a:graphicFrameLocks/>
          </p:cNvGraphicFramePr>
          <p:nvPr/>
        </p:nvGraphicFramePr>
        <p:xfrm>
          <a:off x="382588" y="3621088"/>
          <a:ext cx="5807075" cy="300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3" name="グラフ" r:id="rId5" imgW="5816088" imgH="3011685" progId="Excel.Chart.8">
                  <p:embed/>
                </p:oleObj>
              </mc:Choice>
              <mc:Fallback>
                <p:oleObj name="グラフ" r:id="rId5" imgW="5816088" imgH="3011685" progId="Excel.Chart.8">
                  <p:embed/>
                  <p:pic>
                    <p:nvPicPr>
                      <p:cNvPr id="0" name="グラフ 1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3621088"/>
                        <a:ext cx="5807075" cy="300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0" y="3567113"/>
            <a:ext cx="4213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Calibri" panose="020F0502020204030204" pitchFamily="34" charset="0"/>
              </a:rPr>
              <a:t>Positive current = positive charge efflux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(or negative influx)</a:t>
            </a:r>
            <a:endParaRPr lang="ja-JP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231775" y="6015038"/>
            <a:ext cx="4387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Calibri" panose="020F0502020204030204" pitchFamily="34" charset="0"/>
              </a:rPr>
              <a:t>Negative current = positive charge influx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(or negative efflux)</a:t>
            </a:r>
            <a:endParaRPr lang="ja-JP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8" name="グループ化 17"/>
          <p:cNvGrpSpPr>
            <a:grpSpLocks/>
          </p:cNvGrpSpPr>
          <p:nvPr/>
        </p:nvGrpSpPr>
        <p:grpSpPr bwMode="auto">
          <a:xfrm>
            <a:off x="1893888" y="4410075"/>
            <a:ext cx="1865312" cy="576263"/>
            <a:chOff x="4590854" y="3450210"/>
            <a:chExt cx="1866217" cy="575036"/>
          </a:xfrm>
        </p:grpSpPr>
        <p:sp>
          <p:nvSpPr>
            <p:cNvPr id="19" name="下矢印 18"/>
            <p:cNvSpPr/>
            <p:nvPr/>
          </p:nvSpPr>
          <p:spPr>
            <a:xfrm>
              <a:off x="5750291" y="3846240"/>
              <a:ext cx="217593" cy="179006"/>
            </a:xfrm>
            <a:prstGeom prst="downArrow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590854" y="3450210"/>
              <a:ext cx="1866217" cy="3691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800" kern="0" dirty="0">
                  <a:solidFill>
                    <a:srgbClr val="F796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Reversal potential</a:t>
              </a:r>
              <a:endParaRPr kumimoji="0" lang="ja-JP" altLang="en-US" sz="1800" kern="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21" name="グループ化 20"/>
          <p:cNvGrpSpPr>
            <a:grpSpLocks/>
          </p:cNvGrpSpPr>
          <p:nvPr/>
        </p:nvGrpSpPr>
        <p:grpSpPr bwMode="auto">
          <a:xfrm>
            <a:off x="6551613" y="3578225"/>
            <a:ext cx="2349500" cy="2811463"/>
            <a:chOff x="483521" y="4920792"/>
            <a:chExt cx="3189794" cy="1384880"/>
          </a:xfrm>
        </p:grpSpPr>
        <p:pic>
          <p:nvPicPr>
            <p:cNvPr id="177170" name="図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01" y="5827750"/>
              <a:ext cx="3064092" cy="477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テキスト ボックス 12"/>
            <p:cNvSpPr txBox="1">
              <a:spLocks noChangeArrowheads="1"/>
            </p:cNvSpPr>
            <p:nvPr/>
          </p:nvSpPr>
          <p:spPr bwMode="auto">
            <a:xfrm>
              <a:off x="489986" y="4920792"/>
              <a:ext cx="2321222" cy="646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8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10-hold concentration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8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difference</a:t>
              </a:r>
              <a:endParaRPr lang="ja-JP" altLang="en-US" sz="1800" kern="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テキスト ボックス 49"/>
            <p:cNvSpPr txBox="1">
              <a:spLocks noChangeArrowheads="1"/>
            </p:cNvSpPr>
            <p:nvPr/>
          </p:nvSpPr>
          <p:spPr bwMode="auto">
            <a:xfrm>
              <a:off x="483521" y="5391542"/>
              <a:ext cx="3189794" cy="318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defTabSz="457200"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defTabSz="457200"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defTabSz="457200"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defTabSz="457200"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8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59 mv difference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800" kern="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(monovalent)</a:t>
              </a:r>
              <a:endParaRPr lang="ja-JP" altLang="en-US" sz="1800" kern="0" dirty="0" smtClean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77166" name="テキスト ボックス 26"/>
          <p:cNvSpPr txBox="1">
            <a:spLocks noChangeArrowheads="1"/>
          </p:cNvSpPr>
          <p:nvPr/>
        </p:nvSpPr>
        <p:spPr bwMode="auto">
          <a:xfrm>
            <a:off x="171450" y="2933700"/>
            <a:ext cx="2549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I-V relationship (plot)</a:t>
            </a:r>
            <a:endParaRPr lang="ja-JP" alt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>
            <a:spLocks noChangeArrowheads="1"/>
          </p:cNvSpPr>
          <p:nvPr/>
        </p:nvSpPr>
        <p:spPr bwMode="auto">
          <a:xfrm>
            <a:off x="4986338" y="5503863"/>
            <a:ext cx="1350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channel</a:t>
            </a:r>
            <a:endParaRPr lang="ja-JP" altLang="en-US" sz="1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759325" y="3533775"/>
            <a:ext cx="15192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channel</a:t>
            </a:r>
            <a:endParaRPr lang="ja-JP" altLang="en-US" sz="1800" dirty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上下矢印 1"/>
          <p:cNvSpPr>
            <a:spLocks noChangeArrowheads="1"/>
          </p:cNvSpPr>
          <p:nvPr/>
        </p:nvSpPr>
        <p:spPr bwMode="auto">
          <a:xfrm>
            <a:off x="7199313" y="4248150"/>
            <a:ext cx="231775" cy="300038"/>
          </a:xfrm>
          <a:prstGeom prst="upDownArrow">
            <a:avLst>
              <a:gd name="adj1" fmla="val 50000"/>
              <a:gd name="adj2" fmla="val 49791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8" grpId="0"/>
      <p:bldP spid="29" grpId="0"/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テキスト ボックス 7"/>
          <p:cNvSpPr txBox="1">
            <a:spLocks noChangeArrowheads="1"/>
          </p:cNvSpPr>
          <p:nvPr/>
        </p:nvSpPr>
        <p:spPr bwMode="auto">
          <a:xfrm>
            <a:off x="201613" y="3125788"/>
            <a:ext cx="87423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00FF"/>
                </a:solidFill>
              </a:rPr>
              <a:t>パッチクランプ </a:t>
            </a:r>
            <a:r>
              <a:rPr lang="en-US" altLang="ja-JP" sz="2800">
                <a:solidFill>
                  <a:srgbClr val="0000FF"/>
                </a:solidFill>
              </a:rPr>
              <a:t>(Patch Clamp) </a:t>
            </a:r>
            <a:r>
              <a:rPr lang="en-US" altLang="ja-JP" sz="2800"/>
              <a:t>single channel recording</a:t>
            </a:r>
            <a:r>
              <a:rPr lang="en-US" altLang="ja-JP" sz="1800"/>
              <a:t>	</a:t>
            </a:r>
            <a:r>
              <a:rPr lang="en-US" altLang="ja-JP" sz="180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179203" name="テキスト ボックス 8"/>
          <p:cNvSpPr txBox="1">
            <a:spLocks noChangeArrowheads="1"/>
          </p:cNvSpPr>
          <p:nvPr/>
        </p:nvSpPr>
        <p:spPr bwMode="auto">
          <a:xfrm>
            <a:off x="355600" y="1939925"/>
            <a:ext cx="32131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0000"/>
                </a:solidFill>
              </a:rPr>
              <a:t>従来の電気生理</a:t>
            </a:r>
            <a:endParaRPr lang="en-US" altLang="ja-JP" sz="28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</a:rPr>
              <a:t>（</a:t>
            </a:r>
            <a:r>
              <a:rPr lang="en-US" altLang="ja-JP" sz="2000">
                <a:solidFill>
                  <a:srgbClr val="000000"/>
                </a:solidFill>
              </a:rPr>
              <a:t>classical electrophysiology</a:t>
            </a:r>
            <a:r>
              <a:rPr lang="ja-JP" altLang="en-US" sz="2000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179204" name="テキスト ボックス 9"/>
          <p:cNvSpPr txBox="1">
            <a:spLocks noChangeArrowheads="1"/>
          </p:cNvSpPr>
          <p:nvPr/>
        </p:nvSpPr>
        <p:spPr bwMode="auto">
          <a:xfrm>
            <a:off x="298450" y="182563"/>
            <a:ext cx="793591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00"/>
                </a:solidFill>
              </a:rPr>
              <a:t>Ion channel study using the electrophysiology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79205" name="テキスト ボックス 12"/>
          <p:cNvSpPr txBox="1">
            <a:spLocks noChangeArrowheads="1"/>
          </p:cNvSpPr>
          <p:nvPr/>
        </p:nvSpPr>
        <p:spPr bwMode="auto">
          <a:xfrm>
            <a:off x="963613" y="1222375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Ion flux was detected as electric current</a:t>
            </a:r>
            <a:endParaRPr lang="ja-JP" altLang="en-US" sz="3600"/>
          </a:p>
        </p:txBody>
      </p:sp>
      <p:pic>
        <p:nvPicPr>
          <p:cNvPr id="179206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3760788"/>
            <a:ext cx="3363912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7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3649663"/>
            <a:ext cx="3681412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円形吹き出し 7"/>
          <p:cNvSpPr>
            <a:spLocks noChangeArrowheads="1"/>
          </p:cNvSpPr>
          <p:nvPr/>
        </p:nvSpPr>
        <p:spPr bwMode="auto">
          <a:xfrm>
            <a:off x="3287713" y="5640388"/>
            <a:ext cx="2252662" cy="65405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ja-JP" altLang="en-US" sz="1800" dirty="0">
                <a:solidFill>
                  <a:srgbClr val="0000FF"/>
                </a:solidFill>
                <a:latin typeface="Century Gothic" pitchFamily="34" charset="0"/>
              </a:rPr>
              <a:t>１９９１</a:t>
            </a:r>
            <a:r>
              <a:rPr lang="ja-JP" altLang="en-US" sz="1800" dirty="0">
                <a:solidFill>
                  <a:srgbClr val="0000FF"/>
                </a:solidFill>
              </a:rPr>
              <a:t>年 ノーベル賞</a:t>
            </a:r>
            <a:endParaRPr lang="en-US" altLang="ja-JP" sz="18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1800" dirty="0">
                <a:solidFill>
                  <a:srgbClr val="0000FF"/>
                </a:solidFill>
              </a:rPr>
              <a:t>Nobel prize 1991</a:t>
            </a:r>
            <a:endParaRPr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179209" name="正方形/長方形 4"/>
          <p:cNvSpPr>
            <a:spLocks noChangeArrowheads="1"/>
          </p:cNvSpPr>
          <p:nvPr/>
        </p:nvSpPr>
        <p:spPr bwMode="auto">
          <a:xfrm>
            <a:off x="5441950" y="6396038"/>
            <a:ext cx="457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https://en.wikipedia.org/wiki/Patch_clamp</a:t>
            </a:r>
            <a:endParaRPr lang="ja-JP" altLang="en-US" sz="1600"/>
          </a:p>
        </p:txBody>
      </p:sp>
      <p:sp>
        <p:nvSpPr>
          <p:cNvPr id="179210" name="正方形/長方形 5"/>
          <p:cNvSpPr>
            <a:spLocks noChangeArrowheads="1"/>
          </p:cNvSpPr>
          <p:nvPr/>
        </p:nvSpPr>
        <p:spPr bwMode="auto">
          <a:xfrm>
            <a:off x="477838" y="6403975"/>
            <a:ext cx="39735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en-US" altLang="ja-JP" sz="1600"/>
              <a:t>https://www.leica-microsystems.com/science-lab/the-patch-clamp-technique</a:t>
            </a:r>
            <a:r>
              <a:rPr lang="en-US" altLang="ja-JP" sz="3600">
                <a:solidFill>
                  <a:schemeClr val="bg1"/>
                </a:solidFill>
              </a:rPr>
              <a:t>/</a:t>
            </a:r>
            <a:endParaRPr lang="ja-JP" altLang="en-US" sz="3600">
              <a:solidFill>
                <a:schemeClr val="bg1"/>
              </a:solidFill>
            </a:endParaRPr>
          </a:p>
        </p:txBody>
      </p:sp>
      <p:pic>
        <p:nvPicPr>
          <p:cNvPr id="179211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995363"/>
            <a:ext cx="478790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12" name="テキスト ボックス 8"/>
          <p:cNvSpPr txBox="1">
            <a:spLocks noChangeArrowheads="1"/>
          </p:cNvSpPr>
          <p:nvPr/>
        </p:nvSpPr>
        <p:spPr bwMode="auto">
          <a:xfrm>
            <a:off x="6356350" y="1657350"/>
            <a:ext cx="278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Electric current is sum of single-channel currents</a:t>
            </a:r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179213" name="テキスト ボックス 8"/>
          <p:cNvSpPr txBox="1">
            <a:spLocks noChangeArrowheads="1"/>
          </p:cNvSpPr>
          <p:nvPr/>
        </p:nvSpPr>
        <p:spPr bwMode="auto">
          <a:xfrm>
            <a:off x="307975" y="739775"/>
            <a:ext cx="60674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/>
              <a:t>Cell recording </a:t>
            </a:r>
            <a:r>
              <a:rPr lang="ja-JP" altLang="en-US" sz="2400"/>
              <a:t>（</a:t>
            </a:r>
            <a:r>
              <a:rPr lang="en-US" altLang="ja-JP" sz="2400"/>
              <a:t>Twin Electrode Voltage Clamp)</a:t>
            </a:r>
            <a:endParaRPr lang="ja-JP" altLang="en-US" sz="2400"/>
          </a:p>
        </p:txBody>
      </p:sp>
      <p:sp>
        <p:nvSpPr>
          <p:cNvPr id="179214" name="右矢印 9"/>
          <p:cNvSpPr>
            <a:spLocks noChangeArrowheads="1"/>
          </p:cNvSpPr>
          <p:nvPr/>
        </p:nvSpPr>
        <p:spPr bwMode="auto">
          <a:xfrm rot="-9476064">
            <a:off x="3144838" y="1638300"/>
            <a:ext cx="1216025" cy="320675"/>
          </a:xfrm>
          <a:prstGeom prst="rightArrow">
            <a:avLst>
              <a:gd name="adj1" fmla="val 50000"/>
              <a:gd name="adj2" fmla="val 5014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246063" y="4527550"/>
          <a:ext cx="8666161" cy="195421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16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7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1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24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Localization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No. of genes</a:t>
                      </a:r>
                    </a:p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Rice   Barley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43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solidFill>
                            <a:srgbClr val="0070C0"/>
                          </a:solidFill>
                        </a:rPr>
                        <a:t>PIP</a:t>
                      </a:r>
                      <a:endParaRPr kumimoji="1" lang="ja-JP" alt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u="sng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P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lasma membrane </a:t>
                      </a:r>
                      <a:r>
                        <a:rPr lang="en-US" altLang="ja-JP" sz="1600" b="0" u="sng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I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ntrinsic </a:t>
                      </a:r>
                      <a:r>
                        <a:rPr lang="en-US" altLang="ja-JP" sz="1600" b="0" u="sng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P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rotein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P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lasma membrane (PM) 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 11         19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743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solidFill>
                            <a:srgbClr val="DB9407"/>
                          </a:solidFill>
                        </a:rPr>
                        <a:t>TIP</a:t>
                      </a:r>
                      <a:endParaRPr kumimoji="1" lang="ja-JP" altLang="en-US" sz="1600" b="1" dirty="0">
                        <a:solidFill>
                          <a:srgbClr val="DB9407"/>
                        </a:solidFill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u="sng" dirty="0" err="1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T</a:t>
                      </a:r>
                      <a:r>
                        <a:rPr lang="en-US" altLang="ja-JP" sz="1600" b="0" dirty="0" err="1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onoplast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 </a:t>
                      </a:r>
                      <a:r>
                        <a:rPr lang="en-US" altLang="ja-JP" sz="1600" b="0" u="sng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I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ntrinsic </a:t>
                      </a:r>
                      <a:r>
                        <a:rPr lang="en-US" altLang="ja-JP" sz="1600" b="0" u="sng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P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rotein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r>
                        <a:rPr lang="en-US" altLang="ja-JP" sz="1600" b="0" u="none" dirty="0" err="1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T</a:t>
                      </a:r>
                      <a:r>
                        <a:rPr lang="en-US" altLang="ja-JP" sz="1600" b="0" dirty="0" err="1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onoplast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 (Vacuolar membrane)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 10         10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743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NIP</a:t>
                      </a:r>
                      <a:endParaRPr kumimoji="1" lang="ja-JP" alt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u="sng" dirty="0" err="1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N</a:t>
                      </a:r>
                      <a:r>
                        <a:rPr lang="en-US" altLang="ja-JP" sz="1600" b="0" dirty="0" err="1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odulin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 26-like </a:t>
                      </a:r>
                      <a:r>
                        <a:rPr lang="en-US" altLang="ja-JP" sz="1600" b="0" u="sng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I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ntrinsic </a:t>
                      </a:r>
                      <a:r>
                        <a:rPr lang="en-US" altLang="ja-JP" sz="1600" b="0" u="sng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P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rotein</a:t>
                      </a: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err="1" smtClean="0">
                          <a:solidFill>
                            <a:schemeClr val="tx1"/>
                          </a:solidFill>
                        </a:rPr>
                        <a:t>Bacteroid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 membrane, ER, PM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 10          8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743"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solidFill>
                            <a:srgbClr val="FA58FE"/>
                          </a:solidFill>
                        </a:rPr>
                        <a:t>SIP</a:t>
                      </a:r>
                      <a:endParaRPr kumimoji="1" lang="ja-JP" altLang="en-US" sz="1600" b="1" dirty="0">
                        <a:solidFill>
                          <a:srgbClr val="FA58FE"/>
                        </a:solidFill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u="sng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S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mall basic </a:t>
                      </a:r>
                      <a:r>
                        <a:rPr lang="en-US" altLang="ja-JP" sz="1600" b="0" u="sng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I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ntrinsic </a:t>
                      </a:r>
                      <a:r>
                        <a:rPr lang="en-US" altLang="ja-JP" sz="1600" b="0" u="sng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P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ea typeface="HG丸ｺﾞｼｯｸM-PRO" pitchFamily="50" charset="-128"/>
                        </a:rPr>
                        <a:t>rotein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ER membrane</a:t>
                      </a:r>
                      <a:endParaRPr kumimoji="1" lang="ja-JP" altLang="en-US" sz="1600" dirty="0"/>
                    </a:p>
                  </a:txBody>
                  <a:tcPr marL="91445" marR="91445" marT="45729" marB="45729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  2           1</a:t>
                      </a:r>
                      <a:endParaRPr kumimoji="1" lang="ja-JP" altLang="en-US" sz="1600" dirty="0"/>
                    </a:p>
                  </a:txBody>
                  <a:tcPr marL="91445" marR="91445" marT="45729" marB="4572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73063" y="0"/>
            <a:ext cx="8105775" cy="979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Gene-family of plant aquaporins and sub-classes.</a:t>
            </a:r>
            <a:r>
              <a:rPr lang="ja-JP" altLang="en-US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　（</a:t>
            </a:r>
            <a:r>
              <a:rPr lang="en-US" altLang="ja-JP" sz="32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previously shown)</a:t>
            </a:r>
          </a:p>
        </p:txBody>
      </p:sp>
      <p:pic>
        <p:nvPicPr>
          <p:cNvPr id="85024" name="図 9" descr="MIPS in a ce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206500"/>
            <a:ext cx="41338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5" name="正方形/長方形 9"/>
          <p:cNvSpPr>
            <a:spLocks noChangeArrowheads="1"/>
          </p:cNvSpPr>
          <p:nvPr/>
        </p:nvSpPr>
        <p:spPr bwMode="auto">
          <a:xfrm>
            <a:off x="6122988" y="4025900"/>
            <a:ext cx="3055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i="1">
                <a:solidFill>
                  <a:srgbClr val="000000"/>
                </a:solidFill>
                <a:latin typeface="ＭＳ Ｐゴシック" panose="020B0600070205080204" pitchFamily="50" charset="-128"/>
              </a:rPr>
              <a:t>Plant Cell Physiology</a:t>
            </a:r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 46:568, 2005 (modified)</a:t>
            </a:r>
            <a:endParaRPr lang="ja-JP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5026" name="テキスト ボックス 10"/>
          <p:cNvSpPr txBox="1">
            <a:spLocks noChangeArrowheads="1"/>
          </p:cNvSpPr>
          <p:nvPr/>
        </p:nvSpPr>
        <p:spPr bwMode="auto">
          <a:xfrm>
            <a:off x="4543425" y="8763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Rice aquaporin genes</a:t>
            </a:r>
            <a:endParaRPr lang="ja-JP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5027" name="図 12" descr="rice-aqp-tree(mod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214438"/>
            <a:ext cx="36861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365125"/>
            <a:ext cx="4835525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1" name="正方形/長方形 2"/>
          <p:cNvSpPr>
            <a:spLocks noChangeArrowheads="1"/>
          </p:cNvSpPr>
          <p:nvPr/>
        </p:nvSpPr>
        <p:spPr bwMode="auto">
          <a:xfrm>
            <a:off x="176213" y="6073775"/>
            <a:ext cx="271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http://www.bem.fi/book/04/04.htm</a:t>
            </a:r>
            <a:endParaRPr lang="ja-JP" altLang="en-US" sz="2000"/>
          </a:p>
        </p:txBody>
      </p:sp>
      <p:sp>
        <p:nvSpPr>
          <p:cNvPr id="181252" name="テキスト ボックス 3"/>
          <p:cNvSpPr txBox="1">
            <a:spLocks noChangeArrowheads="1"/>
          </p:cNvSpPr>
          <p:nvPr/>
        </p:nvSpPr>
        <p:spPr bwMode="auto">
          <a:xfrm>
            <a:off x="277813" y="1139825"/>
            <a:ext cx="26304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/>
              <a:t>Various mode of patch-clamping</a:t>
            </a:r>
            <a:endParaRPr lang="ja-JP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I-V-n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767138"/>
            <a:ext cx="518795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5" name="Picture 3" descr="patchdat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542925"/>
            <a:ext cx="5529263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2276" name="Group 18"/>
          <p:cNvGrpSpPr>
            <a:grpSpLocks/>
          </p:cNvGrpSpPr>
          <p:nvPr/>
        </p:nvGrpSpPr>
        <p:grpSpPr bwMode="auto">
          <a:xfrm>
            <a:off x="0" y="3690938"/>
            <a:ext cx="2525713" cy="1431925"/>
            <a:chOff x="895" y="2313"/>
            <a:chExt cx="1591" cy="902"/>
          </a:xfrm>
        </p:grpSpPr>
        <p:sp>
          <p:nvSpPr>
            <p:cNvPr id="182394" name="AutoShape 4"/>
            <p:cNvSpPr>
              <a:spLocks noChangeArrowheads="1"/>
            </p:cNvSpPr>
            <p:nvPr/>
          </p:nvSpPr>
          <p:spPr bwMode="auto">
            <a:xfrm rot="2836086">
              <a:off x="2256" y="2985"/>
              <a:ext cx="374" cy="86"/>
            </a:xfrm>
            <a:prstGeom prst="rightArrow">
              <a:avLst>
                <a:gd name="adj1" fmla="val 50000"/>
                <a:gd name="adj2" fmla="val 108721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endParaRPr lang="ja-JP" altLang="en-US" sz="3600">
                <a:solidFill>
                  <a:srgbClr val="FFFFFF"/>
                </a:solidFill>
              </a:endParaRPr>
            </a:p>
          </p:txBody>
        </p:sp>
        <p:sp>
          <p:nvSpPr>
            <p:cNvPr id="182395" name="Text Box 17"/>
            <p:cNvSpPr txBox="1">
              <a:spLocks noChangeArrowheads="1"/>
            </p:cNvSpPr>
            <p:nvPr/>
          </p:nvSpPr>
          <p:spPr bwMode="auto">
            <a:xfrm>
              <a:off x="895" y="2313"/>
              <a:ext cx="1409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3600">
                  <a:solidFill>
                    <a:srgbClr val="000000"/>
                  </a:solidFill>
                </a:rPr>
                <a:t>E</a:t>
              </a:r>
              <a:r>
                <a:rPr lang="en-US" altLang="ja-JP" sz="3600" baseline="-25000">
                  <a:solidFill>
                    <a:srgbClr val="000000"/>
                  </a:solidFill>
                </a:rPr>
                <a:t>rev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ja-JP" altLang="en-US">
                  <a:solidFill>
                    <a:srgbClr val="000000"/>
                  </a:solidFill>
                </a:rPr>
                <a:t>（逆転電位）</a:t>
              </a:r>
              <a:endParaRPr lang="en-US" altLang="ja-JP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000000"/>
                  </a:solidFill>
                </a:rPr>
                <a:t>Reversal potential</a:t>
              </a:r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82277" name="角丸四角形 9"/>
          <p:cNvSpPr>
            <a:spLocks noChangeArrowheads="1"/>
          </p:cNvSpPr>
          <p:nvPr/>
        </p:nvSpPr>
        <p:spPr bwMode="auto">
          <a:xfrm rot="-5400000">
            <a:off x="7301706" y="4414044"/>
            <a:ext cx="46038" cy="5588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FFFFFF"/>
              </a:solidFill>
            </a:endParaRPr>
          </a:p>
        </p:txBody>
      </p:sp>
      <p:sp>
        <p:nvSpPr>
          <p:cNvPr id="182278" name="角丸四角形 12"/>
          <p:cNvSpPr>
            <a:spLocks noChangeArrowheads="1"/>
          </p:cNvSpPr>
          <p:nvPr/>
        </p:nvSpPr>
        <p:spPr bwMode="auto">
          <a:xfrm>
            <a:off x="6858000" y="3836988"/>
            <a:ext cx="231775" cy="88741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FFFFFF"/>
              </a:solidFill>
            </a:endParaRPr>
          </a:p>
        </p:txBody>
      </p:sp>
      <p:sp>
        <p:nvSpPr>
          <p:cNvPr id="182279" name="角丸四角形 13"/>
          <p:cNvSpPr>
            <a:spLocks noChangeArrowheads="1"/>
          </p:cNvSpPr>
          <p:nvPr/>
        </p:nvSpPr>
        <p:spPr bwMode="auto">
          <a:xfrm>
            <a:off x="7573963" y="3840163"/>
            <a:ext cx="231775" cy="88741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FFFFFF"/>
              </a:solidFill>
            </a:endParaRPr>
          </a:p>
        </p:txBody>
      </p:sp>
      <p:sp>
        <p:nvSpPr>
          <p:cNvPr id="182280" name="角丸四角形 14"/>
          <p:cNvSpPr>
            <a:spLocks noChangeArrowheads="1"/>
          </p:cNvSpPr>
          <p:nvPr/>
        </p:nvSpPr>
        <p:spPr bwMode="auto">
          <a:xfrm rot="10800000">
            <a:off x="7000875" y="1885950"/>
            <a:ext cx="44450" cy="59213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FFFFFF"/>
              </a:solidFill>
            </a:endParaRPr>
          </a:p>
        </p:txBody>
      </p:sp>
      <p:sp>
        <p:nvSpPr>
          <p:cNvPr id="182281" name="角丸四角形 15"/>
          <p:cNvSpPr>
            <a:spLocks noChangeArrowheads="1"/>
          </p:cNvSpPr>
          <p:nvPr/>
        </p:nvSpPr>
        <p:spPr bwMode="auto">
          <a:xfrm>
            <a:off x="6810375" y="1028700"/>
            <a:ext cx="231775" cy="8874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FFFFFF"/>
              </a:solidFill>
            </a:endParaRPr>
          </a:p>
        </p:txBody>
      </p:sp>
      <p:sp>
        <p:nvSpPr>
          <p:cNvPr id="182282" name="角丸四角形 16"/>
          <p:cNvSpPr>
            <a:spLocks noChangeArrowheads="1"/>
          </p:cNvSpPr>
          <p:nvPr/>
        </p:nvSpPr>
        <p:spPr bwMode="auto">
          <a:xfrm>
            <a:off x="7546975" y="1042988"/>
            <a:ext cx="231775" cy="8858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FFFFFF"/>
              </a:solidFill>
            </a:endParaRPr>
          </a:p>
        </p:txBody>
      </p:sp>
      <p:cxnSp>
        <p:nvCxnSpPr>
          <p:cNvPr id="182283" name="直線矢印コネクタ 18"/>
          <p:cNvCxnSpPr>
            <a:cxnSpLocks noChangeShapeType="1"/>
          </p:cNvCxnSpPr>
          <p:nvPr/>
        </p:nvCxnSpPr>
        <p:spPr bwMode="auto">
          <a:xfrm rot="5400000" flipH="1" flipV="1">
            <a:off x="6482557" y="1724819"/>
            <a:ext cx="1624012" cy="12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2284" name="Group 211"/>
          <p:cNvGrpSpPr>
            <a:grpSpLocks/>
          </p:cNvGrpSpPr>
          <p:nvPr/>
        </p:nvGrpSpPr>
        <p:grpSpPr bwMode="auto">
          <a:xfrm>
            <a:off x="6257925" y="3875088"/>
            <a:ext cx="590550" cy="952500"/>
            <a:chOff x="630" y="2100"/>
            <a:chExt cx="372" cy="600"/>
          </a:xfrm>
        </p:grpSpPr>
        <p:grpSp>
          <p:nvGrpSpPr>
            <p:cNvPr id="182370" name="Group 212"/>
            <p:cNvGrpSpPr>
              <a:grpSpLocks/>
            </p:cNvGrpSpPr>
            <p:nvPr/>
          </p:nvGrpSpPr>
          <p:grpSpPr bwMode="auto">
            <a:xfrm>
              <a:off x="630" y="2100"/>
              <a:ext cx="120" cy="294"/>
              <a:chOff x="630" y="2100"/>
              <a:chExt cx="120" cy="294"/>
            </a:xfrm>
          </p:grpSpPr>
          <p:sp>
            <p:nvSpPr>
              <p:cNvPr id="182391" name="Line 213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92" name="Line 214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93" name="Oval 215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2371" name="Group 216"/>
            <p:cNvGrpSpPr>
              <a:grpSpLocks/>
            </p:cNvGrpSpPr>
            <p:nvPr/>
          </p:nvGrpSpPr>
          <p:grpSpPr bwMode="auto">
            <a:xfrm>
              <a:off x="756" y="2100"/>
              <a:ext cx="120" cy="294"/>
              <a:chOff x="630" y="2100"/>
              <a:chExt cx="120" cy="294"/>
            </a:xfrm>
          </p:grpSpPr>
          <p:sp>
            <p:nvSpPr>
              <p:cNvPr id="182388" name="Line 217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89" name="Line 218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90" name="Oval 219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2372" name="Group 220"/>
            <p:cNvGrpSpPr>
              <a:grpSpLocks/>
            </p:cNvGrpSpPr>
            <p:nvPr/>
          </p:nvGrpSpPr>
          <p:grpSpPr bwMode="auto">
            <a:xfrm>
              <a:off x="882" y="2100"/>
              <a:ext cx="120" cy="294"/>
              <a:chOff x="630" y="2100"/>
              <a:chExt cx="120" cy="294"/>
            </a:xfrm>
          </p:grpSpPr>
          <p:sp>
            <p:nvSpPr>
              <p:cNvPr id="182385" name="Line 221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86" name="Line 222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87" name="Oval 223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2373" name="Group 224"/>
            <p:cNvGrpSpPr>
              <a:grpSpLocks/>
            </p:cNvGrpSpPr>
            <p:nvPr/>
          </p:nvGrpSpPr>
          <p:grpSpPr bwMode="auto">
            <a:xfrm flipV="1">
              <a:off x="630" y="2406"/>
              <a:ext cx="120" cy="294"/>
              <a:chOff x="630" y="2100"/>
              <a:chExt cx="120" cy="294"/>
            </a:xfrm>
          </p:grpSpPr>
          <p:sp>
            <p:nvSpPr>
              <p:cNvPr id="182382" name="Line 225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83" name="Line 226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84" name="Oval 227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2374" name="Group 228"/>
            <p:cNvGrpSpPr>
              <a:grpSpLocks/>
            </p:cNvGrpSpPr>
            <p:nvPr/>
          </p:nvGrpSpPr>
          <p:grpSpPr bwMode="auto">
            <a:xfrm flipV="1">
              <a:off x="756" y="2406"/>
              <a:ext cx="120" cy="294"/>
              <a:chOff x="630" y="2100"/>
              <a:chExt cx="120" cy="294"/>
            </a:xfrm>
          </p:grpSpPr>
          <p:sp>
            <p:nvSpPr>
              <p:cNvPr id="182379" name="Line 229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80" name="Line 230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81" name="Oval 231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2375" name="Group 232"/>
            <p:cNvGrpSpPr>
              <a:grpSpLocks/>
            </p:cNvGrpSpPr>
            <p:nvPr/>
          </p:nvGrpSpPr>
          <p:grpSpPr bwMode="auto">
            <a:xfrm flipV="1">
              <a:off x="882" y="2406"/>
              <a:ext cx="120" cy="294"/>
              <a:chOff x="630" y="2100"/>
              <a:chExt cx="120" cy="294"/>
            </a:xfrm>
          </p:grpSpPr>
          <p:sp>
            <p:nvSpPr>
              <p:cNvPr id="182376" name="Line 233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77" name="Line 234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78" name="Oval 235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82285" name="Group 236"/>
          <p:cNvGrpSpPr>
            <a:grpSpLocks/>
          </p:cNvGrpSpPr>
          <p:nvPr/>
        </p:nvGrpSpPr>
        <p:grpSpPr bwMode="auto">
          <a:xfrm>
            <a:off x="7807325" y="1011238"/>
            <a:ext cx="590550" cy="952500"/>
            <a:chOff x="630" y="2100"/>
            <a:chExt cx="372" cy="600"/>
          </a:xfrm>
        </p:grpSpPr>
        <p:grpSp>
          <p:nvGrpSpPr>
            <p:cNvPr id="182346" name="Group 237"/>
            <p:cNvGrpSpPr>
              <a:grpSpLocks/>
            </p:cNvGrpSpPr>
            <p:nvPr/>
          </p:nvGrpSpPr>
          <p:grpSpPr bwMode="auto">
            <a:xfrm>
              <a:off x="630" y="2100"/>
              <a:ext cx="120" cy="294"/>
              <a:chOff x="630" y="2100"/>
              <a:chExt cx="120" cy="294"/>
            </a:xfrm>
          </p:grpSpPr>
          <p:sp>
            <p:nvSpPr>
              <p:cNvPr id="182367" name="Line 238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68" name="Line 239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69" name="Oval 240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2347" name="Group 241"/>
            <p:cNvGrpSpPr>
              <a:grpSpLocks/>
            </p:cNvGrpSpPr>
            <p:nvPr/>
          </p:nvGrpSpPr>
          <p:grpSpPr bwMode="auto">
            <a:xfrm>
              <a:off x="756" y="2100"/>
              <a:ext cx="120" cy="294"/>
              <a:chOff x="630" y="2100"/>
              <a:chExt cx="120" cy="294"/>
            </a:xfrm>
          </p:grpSpPr>
          <p:sp>
            <p:nvSpPr>
              <p:cNvPr id="182364" name="Line 242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65" name="Line 243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66" name="Oval 244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2348" name="Group 245"/>
            <p:cNvGrpSpPr>
              <a:grpSpLocks/>
            </p:cNvGrpSpPr>
            <p:nvPr/>
          </p:nvGrpSpPr>
          <p:grpSpPr bwMode="auto">
            <a:xfrm>
              <a:off x="882" y="2100"/>
              <a:ext cx="120" cy="294"/>
              <a:chOff x="630" y="2100"/>
              <a:chExt cx="120" cy="294"/>
            </a:xfrm>
          </p:grpSpPr>
          <p:sp>
            <p:nvSpPr>
              <p:cNvPr id="182361" name="Line 246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62" name="Line 247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63" name="Oval 248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2349" name="Group 249"/>
            <p:cNvGrpSpPr>
              <a:grpSpLocks/>
            </p:cNvGrpSpPr>
            <p:nvPr/>
          </p:nvGrpSpPr>
          <p:grpSpPr bwMode="auto">
            <a:xfrm flipV="1">
              <a:off x="630" y="2406"/>
              <a:ext cx="120" cy="294"/>
              <a:chOff x="630" y="2100"/>
              <a:chExt cx="120" cy="294"/>
            </a:xfrm>
          </p:grpSpPr>
          <p:sp>
            <p:nvSpPr>
              <p:cNvPr id="182358" name="Line 250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59" name="Line 251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60" name="Oval 252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2350" name="Group 253"/>
            <p:cNvGrpSpPr>
              <a:grpSpLocks/>
            </p:cNvGrpSpPr>
            <p:nvPr/>
          </p:nvGrpSpPr>
          <p:grpSpPr bwMode="auto">
            <a:xfrm flipV="1">
              <a:off x="756" y="2406"/>
              <a:ext cx="120" cy="294"/>
              <a:chOff x="630" y="2100"/>
              <a:chExt cx="120" cy="294"/>
            </a:xfrm>
          </p:grpSpPr>
          <p:sp>
            <p:nvSpPr>
              <p:cNvPr id="182355" name="Line 254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56" name="Line 255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57" name="Oval 256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2351" name="Group 257"/>
            <p:cNvGrpSpPr>
              <a:grpSpLocks/>
            </p:cNvGrpSpPr>
            <p:nvPr/>
          </p:nvGrpSpPr>
          <p:grpSpPr bwMode="auto">
            <a:xfrm flipV="1">
              <a:off x="882" y="2406"/>
              <a:ext cx="120" cy="294"/>
              <a:chOff x="630" y="2100"/>
              <a:chExt cx="120" cy="294"/>
            </a:xfrm>
          </p:grpSpPr>
          <p:sp>
            <p:nvSpPr>
              <p:cNvPr id="182352" name="Line 258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53" name="Line 259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54" name="Oval 260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82286" name="Group 236"/>
          <p:cNvGrpSpPr>
            <a:grpSpLocks/>
          </p:cNvGrpSpPr>
          <p:nvPr/>
        </p:nvGrpSpPr>
        <p:grpSpPr bwMode="auto">
          <a:xfrm>
            <a:off x="6210300" y="1023938"/>
            <a:ext cx="590550" cy="952500"/>
            <a:chOff x="630" y="2100"/>
            <a:chExt cx="372" cy="600"/>
          </a:xfrm>
        </p:grpSpPr>
        <p:grpSp>
          <p:nvGrpSpPr>
            <p:cNvPr id="182322" name="Group 237"/>
            <p:cNvGrpSpPr>
              <a:grpSpLocks/>
            </p:cNvGrpSpPr>
            <p:nvPr/>
          </p:nvGrpSpPr>
          <p:grpSpPr bwMode="auto">
            <a:xfrm>
              <a:off x="630" y="2100"/>
              <a:ext cx="120" cy="294"/>
              <a:chOff x="630" y="2100"/>
              <a:chExt cx="120" cy="294"/>
            </a:xfrm>
          </p:grpSpPr>
          <p:sp>
            <p:nvSpPr>
              <p:cNvPr id="182343" name="Line 238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44" name="Line 239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45" name="Oval 240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2323" name="Group 241"/>
            <p:cNvGrpSpPr>
              <a:grpSpLocks/>
            </p:cNvGrpSpPr>
            <p:nvPr/>
          </p:nvGrpSpPr>
          <p:grpSpPr bwMode="auto">
            <a:xfrm>
              <a:off x="756" y="2100"/>
              <a:ext cx="120" cy="294"/>
              <a:chOff x="630" y="2100"/>
              <a:chExt cx="120" cy="294"/>
            </a:xfrm>
          </p:grpSpPr>
          <p:sp>
            <p:nvSpPr>
              <p:cNvPr id="182340" name="Line 242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41" name="Line 243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42" name="Oval 244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2324" name="Group 245"/>
            <p:cNvGrpSpPr>
              <a:grpSpLocks/>
            </p:cNvGrpSpPr>
            <p:nvPr/>
          </p:nvGrpSpPr>
          <p:grpSpPr bwMode="auto">
            <a:xfrm>
              <a:off x="882" y="2100"/>
              <a:ext cx="120" cy="294"/>
              <a:chOff x="630" y="2100"/>
              <a:chExt cx="120" cy="294"/>
            </a:xfrm>
          </p:grpSpPr>
          <p:sp>
            <p:nvSpPr>
              <p:cNvPr id="182337" name="Line 246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38" name="Line 247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39" name="Oval 248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2325" name="Group 249"/>
            <p:cNvGrpSpPr>
              <a:grpSpLocks/>
            </p:cNvGrpSpPr>
            <p:nvPr/>
          </p:nvGrpSpPr>
          <p:grpSpPr bwMode="auto">
            <a:xfrm flipV="1">
              <a:off x="630" y="2406"/>
              <a:ext cx="120" cy="294"/>
              <a:chOff x="630" y="2100"/>
              <a:chExt cx="120" cy="294"/>
            </a:xfrm>
          </p:grpSpPr>
          <p:sp>
            <p:nvSpPr>
              <p:cNvPr id="182334" name="Line 250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35" name="Line 251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36" name="Oval 252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2326" name="Group 253"/>
            <p:cNvGrpSpPr>
              <a:grpSpLocks/>
            </p:cNvGrpSpPr>
            <p:nvPr/>
          </p:nvGrpSpPr>
          <p:grpSpPr bwMode="auto">
            <a:xfrm flipV="1">
              <a:off x="756" y="2406"/>
              <a:ext cx="120" cy="294"/>
              <a:chOff x="630" y="2100"/>
              <a:chExt cx="120" cy="294"/>
            </a:xfrm>
          </p:grpSpPr>
          <p:sp>
            <p:nvSpPr>
              <p:cNvPr id="182331" name="Line 254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32" name="Line 255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33" name="Oval 256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2327" name="Group 257"/>
            <p:cNvGrpSpPr>
              <a:grpSpLocks/>
            </p:cNvGrpSpPr>
            <p:nvPr/>
          </p:nvGrpSpPr>
          <p:grpSpPr bwMode="auto">
            <a:xfrm flipV="1">
              <a:off x="882" y="2406"/>
              <a:ext cx="120" cy="294"/>
              <a:chOff x="630" y="2100"/>
              <a:chExt cx="120" cy="294"/>
            </a:xfrm>
          </p:grpSpPr>
          <p:sp>
            <p:nvSpPr>
              <p:cNvPr id="182328" name="Line 258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29" name="Line 259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30" name="Oval 260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82287" name="Group 236"/>
          <p:cNvGrpSpPr>
            <a:grpSpLocks/>
          </p:cNvGrpSpPr>
          <p:nvPr/>
        </p:nvGrpSpPr>
        <p:grpSpPr bwMode="auto">
          <a:xfrm>
            <a:off x="7834313" y="3835400"/>
            <a:ext cx="590550" cy="952500"/>
            <a:chOff x="630" y="2100"/>
            <a:chExt cx="372" cy="600"/>
          </a:xfrm>
        </p:grpSpPr>
        <p:grpSp>
          <p:nvGrpSpPr>
            <p:cNvPr id="182298" name="Group 237"/>
            <p:cNvGrpSpPr>
              <a:grpSpLocks/>
            </p:cNvGrpSpPr>
            <p:nvPr/>
          </p:nvGrpSpPr>
          <p:grpSpPr bwMode="auto">
            <a:xfrm>
              <a:off x="630" y="2100"/>
              <a:ext cx="120" cy="294"/>
              <a:chOff x="630" y="2100"/>
              <a:chExt cx="120" cy="294"/>
            </a:xfrm>
          </p:grpSpPr>
          <p:sp>
            <p:nvSpPr>
              <p:cNvPr id="182319" name="Line 238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20" name="Line 239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21" name="Oval 240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2299" name="Group 241"/>
            <p:cNvGrpSpPr>
              <a:grpSpLocks/>
            </p:cNvGrpSpPr>
            <p:nvPr/>
          </p:nvGrpSpPr>
          <p:grpSpPr bwMode="auto">
            <a:xfrm>
              <a:off x="756" y="2100"/>
              <a:ext cx="120" cy="294"/>
              <a:chOff x="630" y="2100"/>
              <a:chExt cx="120" cy="294"/>
            </a:xfrm>
          </p:grpSpPr>
          <p:sp>
            <p:nvSpPr>
              <p:cNvPr id="182316" name="Line 242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17" name="Line 243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18" name="Oval 244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2300" name="Group 245"/>
            <p:cNvGrpSpPr>
              <a:grpSpLocks/>
            </p:cNvGrpSpPr>
            <p:nvPr/>
          </p:nvGrpSpPr>
          <p:grpSpPr bwMode="auto">
            <a:xfrm>
              <a:off x="882" y="2100"/>
              <a:ext cx="120" cy="294"/>
              <a:chOff x="630" y="2100"/>
              <a:chExt cx="120" cy="294"/>
            </a:xfrm>
          </p:grpSpPr>
          <p:sp>
            <p:nvSpPr>
              <p:cNvPr id="182313" name="Line 246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14" name="Line 247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15" name="Oval 248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2301" name="Group 249"/>
            <p:cNvGrpSpPr>
              <a:grpSpLocks/>
            </p:cNvGrpSpPr>
            <p:nvPr/>
          </p:nvGrpSpPr>
          <p:grpSpPr bwMode="auto">
            <a:xfrm flipV="1">
              <a:off x="630" y="2406"/>
              <a:ext cx="120" cy="294"/>
              <a:chOff x="630" y="2100"/>
              <a:chExt cx="120" cy="294"/>
            </a:xfrm>
          </p:grpSpPr>
          <p:sp>
            <p:nvSpPr>
              <p:cNvPr id="182310" name="Line 250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11" name="Line 251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12" name="Oval 252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2302" name="Group 253"/>
            <p:cNvGrpSpPr>
              <a:grpSpLocks/>
            </p:cNvGrpSpPr>
            <p:nvPr/>
          </p:nvGrpSpPr>
          <p:grpSpPr bwMode="auto">
            <a:xfrm flipV="1">
              <a:off x="756" y="2406"/>
              <a:ext cx="120" cy="294"/>
              <a:chOff x="630" y="2100"/>
              <a:chExt cx="120" cy="294"/>
            </a:xfrm>
          </p:grpSpPr>
          <p:sp>
            <p:nvSpPr>
              <p:cNvPr id="182307" name="Line 254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08" name="Line 255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09" name="Oval 256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82303" name="Group 257"/>
            <p:cNvGrpSpPr>
              <a:grpSpLocks/>
            </p:cNvGrpSpPr>
            <p:nvPr/>
          </p:nvGrpSpPr>
          <p:grpSpPr bwMode="auto">
            <a:xfrm flipV="1">
              <a:off x="882" y="2406"/>
              <a:ext cx="120" cy="294"/>
              <a:chOff x="630" y="2100"/>
              <a:chExt cx="120" cy="294"/>
            </a:xfrm>
          </p:grpSpPr>
          <p:sp>
            <p:nvSpPr>
              <p:cNvPr id="182304" name="Line 258"/>
              <p:cNvSpPr>
                <a:spLocks noChangeShapeType="1"/>
              </p:cNvSpPr>
              <p:nvPr/>
            </p:nvSpPr>
            <p:spPr bwMode="auto">
              <a:xfrm>
                <a:off x="696" y="2172"/>
                <a:ext cx="42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05" name="Line 259"/>
              <p:cNvSpPr>
                <a:spLocks noChangeShapeType="1"/>
              </p:cNvSpPr>
              <p:nvPr/>
            </p:nvSpPr>
            <p:spPr bwMode="auto">
              <a:xfrm flipH="1">
                <a:off x="642" y="2172"/>
                <a:ext cx="36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2306" name="Oval 260"/>
              <p:cNvSpPr>
                <a:spLocks noChangeArrowheads="1"/>
              </p:cNvSpPr>
              <p:nvPr/>
            </p:nvSpPr>
            <p:spPr bwMode="auto">
              <a:xfrm>
                <a:off x="630" y="2100"/>
                <a:ext cx="120" cy="114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</a:pPr>
                <a:endParaRPr lang="ja-JP" altLang="en-US" sz="36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2288" name="テキスト ボックス 172"/>
          <p:cNvSpPr txBox="1">
            <a:spLocks noChangeArrowheads="1"/>
          </p:cNvSpPr>
          <p:nvPr/>
        </p:nvSpPr>
        <p:spPr bwMode="auto">
          <a:xfrm>
            <a:off x="7010400" y="2598738"/>
            <a:ext cx="9477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000000"/>
                </a:solidFill>
              </a:rPr>
              <a:t>ion</a:t>
            </a:r>
            <a:r>
              <a:rPr lang="en-US" altLang="ja-JP" sz="3600" baseline="30000">
                <a:solidFill>
                  <a:srgbClr val="000000"/>
                </a:solidFill>
              </a:rPr>
              <a:t>+</a:t>
            </a:r>
            <a:endParaRPr lang="ja-JP" altLang="en-US" sz="3600" baseline="30000">
              <a:solidFill>
                <a:srgbClr val="000000"/>
              </a:solidFill>
            </a:endParaRPr>
          </a:p>
        </p:txBody>
      </p:sp>
      <p:sp>
        <p:nvSpPr>
          <p:cNvPr id="182289" name="テキスト ボックス 175"/>
          <p:cNvSpPr txBox="1">
            <a:spLocks noChangeArrowheads="1"/>
          </p:cNvSpPr>
          <p:nvPr/>
        </p:nvSpPr>
        <p:spPr bwMode="auto">
          <a:xfrm>
            <a:off x="7554913" y="381000"/>
            <a:ext cx="108267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000000"/>
                </a:solidFill>
              </a:rPr>
              <a:t>open</a:t>
            </a:r>
            <a:endParaRPr lang="ja-JP" altLang="en-US" sz="3600">
              <a:solidFill>
                <a:srgbClr val="000000"/>
              </a:solidFill>
            </a:endParaRPr>
          </a:p>
        </p:txBody>
      </p:sp>
      <p:sp>
        <p:nvSpPr>
          <p:cNvPr id="182290" name="テキスト ボックス 176"/>
          <p:cNvSpPr txBox="1">
            <a:spLocks noChangeArrowheads="1"/>
          </p:cNvSpPr>
          <p:nvPr/>
        </p:nvSpPr>
        <p:spPr bwMode="auto">
          <a:xfrm>
            <a:off x="7610475" y="3171825"/>
            <a:ext cx="11334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000000"/>
                </a:solidFill>
              </a:rPr>
              <a:t>close</a:t>
            </a:r>
            <a:endParaRPr lang="ja-JP" altLang="en-US" sz="3600">
              <a:solidFill>
                <a:srgbClr val="000000"/>
              </a:solidFill>
            </a:endParaRPr>
          </a:p>
        </p:txBody>
      </p:sp>
      <p:cxnSp>
        <p:nvCxnSpPr>
          <p:cNvPr id="182291" name="直線矢印コネクタ 118"/>
          <p:cNvCxnSpPr>
            <a:cxnSpLocks noChangeShapeType="1"/>
          </p:cNvCxnSpPr>
          <p:nvPr/>
        </p:nvCxnSpPr>
        <p:spPr bwMode="auto">
          <a:xfrm>
            <a:off x="4484688" y="1241425"/>
            <a:ext cx="1450975" cy="301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292" name="直線矢印コネクタ 119"/>
          <p:cNvCxnSpPr>
            <a:cxnSpLocks noChangeShapeType="1"/>
          </p:cNvCxnSpPr>
          <p:nvPr/>
        </p:nvCxnSpPr>
        <p:spPr bwMode="auto">
          <a:xfrm rot="16200000" flipH="1">
            <a:off x="4999831" y="1989932"/>
            <a:ext cx="2003425" cy="8270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2293" name="テキスト ボックス 172"/>
          <p:cNvSpPr txBox="1">
            <a:spLocks noChangeArrowheads="1"/>
          </p:cNvSpPr>
          <p:nvPr/>
        </p:nvSpPr>
        <p:spPr bwMode="auto">
          <a:xfrm>
            <a:off x="6967538" y="4884738"/>
            <a:ext cx="9477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000000"/>
                </a:solidFill>
              </a:rPr>
              <a:t>ion</a:t>
            </a:r>
            <a:r>
              <a:rPr lang="en-US" altLang="ja-JP" sz="3600" baseline="30000">
                <a:solidFill>
                  <a:srgbClr val="000000"/>
                </a:solidFill>
              </a:rPr>
              <a:t>+</a:t>
            </a:r>
            <a:endParaRPr lang="ja-JP" altLang="en-US" sz="3600" baseline="30000">
              <a:solidFill>
                <a:srgbClr val="000000"/>
              </a:solidFill>
            </a:endParaRPr>
          </a:p>
        </p:txBody>
      </p:sp>
      <p:sp>
        <p:nvSpPr>
          <p:cNvPr id="182294" name="テキスト ボックス 121"/>
          <p:cNvSpPr txBox="1">
            <a:spLocks noChangeArrowheads="1"/>
          </p:cNvSpPr>
          <p:nvPr/>
        </p:nvSpPr>
        <p:spPr bwMode="auto">
          <a:xfrm>
            <a:off x="3200400" y="4125913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</a:rPr>
              <a:t>↑外向き電流</a:t>
            </a:r>
            <a:r>
              <a:rPr lang="en-US" altLang="ja-JP" sz="2400">
                <a:solidFill>
                  <a:srgbClr val="000000"/>
                </a:solidFill>
              </a:rPr>
              <a:t/>
            </a:r>
            <a:br>
              <a:rPr lang="en-US" altLang="ja-JP" sz="2400">
                <a:solidFill>
                  <a:srgbClr val="000000"/>
                </a:solidFill>
              </a:rPr>
            </a:br>
            <a:r>
              <a:rPr lang="en-US" altLang="ja-JP" sz="2000">
                <a:solidFill>
                  <a:srgbClr val="000000"/>
                </a:solidFill>
              </a:rPr>
              <a:t>outward current</a:t>
            </a:r>
            <a:endParaRPr lang="ja-JP" altLang="en-US" sz="2000">
              <a:solidFill>
                <a:srgbClr val="000000"/>
              </a:solidFill>
            </a:endParaRPr>
          </a:p>
        </p:txBody>
      </p:sp>
      <p:sp>
        <p:nvSpPr>
          <p:cNvPr id="182295" name="テキスト ボックス 122"/>
          <p:cNvSpPr txBox="1">
            <a:spLocks noChangeArrowheads="1"/>
          </p:cNvSpPr>
          <p:nvPr/>
        </p:nvSpPr>
        <p:spPr bwMode="auto">
          <a:xfrm>
            <a:off x="3189288" y="586105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</a:rPr>
              <a:t>↓内向き電流</a:t>
            </a:r>
            <a:endParaRPr lang="en-US" altLang="ja-JP" sz="24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inward current</a:t>
            </a: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82296" name="テキスト ボックス 124"/>
          <p:cNvSpPr txBox="1">
            <a:spLocks noChangeArrowheads="1"/>
          </p:cNvSpPr>
          <p:nvPr/>
        </p:nvSpPr>
        <p:spPr bwMode="auto">
          <a:xfrm>
            <a:off x="5572125" y="5657850"/>
            <a:ext cx="35718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</a:rPr>
              <a:t>Outward current </a:t>
            </a:r>
            <a:r>
              <a:rPr lang="ja-JP" altLang="en-US" sz="2000">
                <a:solidFill>
                  <a:srgbClr val="000000"/>
                </a:solidFill>
              </a:rPr>
              <a:t>・・・</a:t>
            </a:r>
            <a:endParaRPr lang="en-US" altLang="ja-JP" sz="20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</a:rPr>
              <a:t>　＋ </a:t>
            </a:r>
            <a:r>
              <a:rPr lang="en-US" altLang="ja-JP" sz="2000">
                <a:solidFill>
                  <a:srgbClr val="000000"/>
                </a:solidFill>
              </a:rPr>
              <a:t>ion efflux </a:t>
            </a:r>
            <a:r>
              <a:rPr lang="ja-JP" altLang="en-US" sz="2000">
                <a:solidFill>
                  <a:srgbClr val="000000"/>
                </a:solidFill>
              </a:rPr>
              <a:t>（外向きの流れ）</a:t>
            </a:r>
            <a:endParaRPr lang="en-US" altLang="ja-JP" sz="20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</a:rPr>
              <a:t>　　または</a:t>
            </a:r>
            <a:endParaRPr lang="en-US" altLang="ja-JP" sz="20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</a:rPr>
              <a:t>　－ </a:t>
            </a:r>
            <a:r>
              <a:rPr lang="en-US" altLang="ja-JP" sz="2000">
                <a:solidFill>
                  <a:srgbClr val="000000"/>
                </a:solidFill>
              </a:rPr>
              <a:t>ion influx</a:t>
            </a:r>
            <a:r>
              <a:rPr lang="ja-JP" altLang="en-US" sz="2000">
                <a:solidFill>
                  <a:srgbClr val="000000"/>
                </a:solidFill>
              </a:rPr>
              <a:t>（内向きの流れ）</a:t>
            </a:r>
          </a:p>
        </p:txBody>
      </p:sp>
      <p:sp>
        <p:nvSpPr>
          <p:cNvPr id="182297" name="テキスト ボックス 122"/>
          <p:cNvSpPr txBox="1">
            <a:spLocks noChangeArrowheads="1"/>
          </p:cNvSpPr>
          <p:nvPr/>
        </p:nvSpPr>
        <p:spPr bwMode="auto">
          <a:xfrm>
            <a:off x="461963" y="123825"/>
            <a:ext cx="8147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Example of  cell-attached patch (ATP-dependent cation channel)</a:t>
            </a:r>
            <a:endParaRPr lang="ja-JP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4"/>
          <p:cNvSpPr txBox="1">
            <a:spLocks noChangeArrowheads="1"/>
          </p:cNvSpPr>
          <p:nvPr/>
        </p:nvSpPr>
        <p:spPr bwMode="auto">
          <a:xfrm>
            <a:off x="1163638" y="317500"/>
            <a:ext cx="6502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000000"/>
                </a:solidFill>
              </a:rPr>
              <a:t>E</a:t>
            </a:r>
            <a:r>
              <a:rPr lang="en-US" altLang="ja-JP" sz="3600" baseline="-25000">
                <a:solidFill>
                  <a:srgbClr val="000000"/>
                </a:solidFill>
              </a:rPr>
              <a:t>rev </a:t>
            </a:r>
            <a:r>
              <a:rPr lang="en-US" altLang="ja-JP" sz="3600">
                <a:solidFill>
                  <a:srgbClr val="000000"/>
                </a:solidFill>
              </a:rPr>
              <a:t>tells flux ions and selectivility</a:t>
            </a:r>
            <a:endParaRPr lang="ja-JP" altLang="en-US" sz="3600">
              <a:solidFill>
                <a:srgbClr val="000000"/>
              </a:solidFill>
            </a:endParaRPr>
          </a:p>
        </p:txBody>
      </p:sp>
      <p:graphicFrame>
        <p:nvGraphicFramePr>
          <p:cNvPr id="184323" name="Object 5"/>
          <p:cNvGraphicFramePr>
            <a:graphicFrameLocks noChangeAspect="1"/>
          </p:cNvGraphicFramePr>
          <p:nvPr/>
        </p:nvGraphicFramePr>
        <p:xfrm>
          <a:off x="338138" y="1287463"/>
          <a:ext cx="8558212" cy="327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4" name="数式" r:id="rId4" imgW="3784600" imgH="1447800" progId="Equation.3">
                  <p:embed/>
                </p:oleObj>
              </mc:Choice>
              <mc:Fallback>
                <p:oleObj name="数式" r:id="rId4" imgW="3784600" imgH="1447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287463"/>
                        <a:ext cx="8558212" cy="327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4" name="Text Box 6"/>
          <p:cNvSpPr txBox="1">
            <a:spLocks noChangeArrowheads="1"/>
          </p:cNvSpPr>
          <p:nvPr/>
        </p:nvSpPr>
        <p:spPr bwMode="auto">
          <a:xfrm>
            <a:off x="284163" y="4627563"/>
            <a:ext cx="868859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</a:rPr>
              <a:t>（１）イオン</a:t>
            </a:r>
            <a:r>
              <a:rPr lang="en-US" altLang="ja-JP" sz="2400" dirty="0">
                <a:solidFill>
                  <a:srgbClr val="000000"/>
                </a:solidFill>
              </a:rPr>
              <a:t>M</a:t>
            </a:r>
            <a:r>
              <a:rPr lang="ja-JP" altLang="en-US" sz="2400" dirty="0">
                <a:solidFill>
                  <a:srgbClr val="000000"/>
                </a:solidFill>
              </a:rPr>
              <a:t>の平衡電位</a:t>
            </a:r>
            <a:r>
              <a:rPr lang="ja-JP" altLang="en-US" sz="2400" dirty="0" smtClean="0">
                <a:solidFill>
                  <a:srgbClr val="000000"/>
                </a:solidFill>
              </a:rPr>
              <a:t>（</a:t>
            </a:r>
            <a:r>
              <a:rPr lang="en-US" altLang="ja-JP" sz="2400" dirty="0" smtClean="0">
                <a:solidFill>
                  <a:srgbClr val="000000"/>
                </a:solidFill>
              </a:rPr>
              <a:t>Nernst</a:t>
            </a:r>
            <a:r>
              <a:rPr lang="ja-JP" altLang="en-US" sz="2400" dirty="0" smtClean="0">
                <a:solidFill>
                  <a:srgbClr val="000000"/>
                </a:solidFill>
              </a:rPr>
              <a:t>の</a:t>
            </a:r>
            <a:r>
              <a:rPr lang="ja-JP" altLang="en-US" sz="2400" dirty="0">
                <a:solidFill>
                  <a:srgbClr val="000000"/>
                </a:solidFill>
              </a:rPr>
              <a:t>式）と、</a:t>
            </a:r>
            <a:r>
              <a:rPr lang="en-US" altLang="ja-JP" sz="2400" dirty="0">
                <a:solidFill>
                  <a:srgbClr val="000000"/>
                </a:solidFill>
              </a:rPr>
              <a:t>M</a:t>
            </a:r>
            <a:r>
              <a:rPr lang="ja-JP" altLang="en-US" sz="2400" dirty="0">
                <a:solidFill>
                  <a:srgbClr val="000000"/>
                </a:solidFill>
              </a:rPr>
              <a:t>が</a:t>
            </a:r>
            <a:r>
              <a:rPr lang="en-US" altLang="ja-JP" sz="2400" dirty="0">
                <a:solidFill>
                  <a:srgbClr val="000000"/>
                </a:solidFill>
              </a:rPr>
              <a:t>K</a:t>
            </a:r>
            <a:r>
              <a:rPr lang="en-US" altLang="ja-JP" sz="2400" baseline="30000" dirty="0">
                <a:solidFill>
                  <a:srgbClr val="000000"/>
                </a:solidFill>
              </a:rPr>
              <a:t>+</a:t>
            </a:r>
            <a:r>
              <a:rPr lang="ja-JP" altLang="en-US" sz="2400" dirty="0">
                <a:solidFill>
                  <a:srgbClr val="000000"/>
                </a:solidFill>
              </a:rPr>
              <a:t>の場合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</a:rPr>
              <a:t>（２）３つの主要イオンで電位が決まる場合の</a:t>
            </a:r>
            <a:r>
              <a:rPr lang="en-US" altLang="ja-JP" sz="2400" dirty="0">
                <a:solidFill>
                  <a:srgbClr val="000000"/>
                </a:solidFill>
              </a:rPr>
              <a:t>Goldman</a:t>
            </a:r>
            <a:r>
              <a:rPr lang="ja-JP" altLang="en-US" sz="2400" dirty="0">
                <a:solidFill>
                  <a:srgbClr val="000000"/>
                </a:solidFill>
              </a:rPr>
              <a:t>の式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</a:rPr>
              <a:t>（３）</a:t>
            </a:r>
            <a:r>
              <a:rPr lang="en-US" altLang="ja-JP" sz="2400" dirty="0">
                <a:solidFill>
                  <a:srgbClr val="000000"/>
                </a:solidFill>
              </a:rPr>
              <a:t>Cl</a:t>
            </a:r>
            <a:r>
              <a:rPr lang="ja-JP" altLang="en-US" sz="2400" baseline="30000" dirty="0">
                <a:solidFill>
                  <a:srgbClr val="000000"/>
                </a:solidFill>
              </a:rPr>
              <a:t>－</a:t>
            </a:r>
            <a:r>
              <a:rPr lang="ja-JP" altLang="en-US" sz="2400" dirty="0">
                <a:solidFill>
                  <a:srgbClr val="000000"/>
                </a:solidFill>
              </a:rPr>
              <a:t>の透過性が低い場合、</a:t>
            </a:r>
            <a:r>
              <a:rPr lang="en-US" altLang="ja-JP" sz="2400" dirty="0">
                <a:solidFill>
                  <a:srgbClr val="000000"/>
                </a:solidFill>
              </a:rPr>
              <a:t>Na</a:t>
            </a:r>
            <a:r>
              <a:rPr lang="ja-JP" altLang="en-US" sz="2400" baseline="30000" dirty="0">
                <a:solidFill>
                  <a:srgbClr val="000000"/>
                </a:solidFill>
              </a:rPr>
              <a:t>＋</a:t>
            </a:r>
            <a:r>
              <a:rPr lang="ja-JP" altLang="en-US" sz="2400" dirty="0">
                <a:solidFill>
                  <a:srgbClr val="000000"/>
                </a:solidFill>
              </a:rPr>
              <a:t>と</a:t>
            </a:r>
            <a:r>
              <a:rPr lang="en-US" altLang="ja-JP" sz="2400" dirty="0">
                <a:solidFill>
                  <a:srgbClr val="000000"/>
                </a:solidFill>
              </a:rPr>
              <a:t>K</a:t>
            </a:r>
            <a:r>
              <a:rPr lang="ja-JP" altLang="en-US" sz="2400" baseline="30000" dirty="0">
                <a:solidFill>
                  <a:srgbClr val="000000"/>
                </a:solidFill>
              </a:rPr>
              <a:t>＋</a:t>
            </a:r>
            <a:r>
              <a:rPr lang="ja-JP" altLang="en-US" sz="2400" dirty="0">
                <a:solidFill>
                  <a:srgbClr val="000000"/>
                </a:solidFill>
              </a:rPr>
              <a:t>の選択性</a:t>
            </a:r>
            <a:r>
              <a:rPr lang="en-US" altLang="ja-JP" sz="2400" dirty="0">
                <a:solidFill>
                  <a:srgbClr val="000000"/>
                </a:solidFill>
              </a:rPr>
              <a:t>α</a:t>
            </a:r>
            <a:r>
              <a:rPr lang="ja-JP" altLang="en-US" sz="2400" dirty="0">
                <a:solidFill>
                  <a:srgbClr val="000000"/>
                </a:solidFill>
              </a:rPr>
              <a:t>が求められる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</a:rPr>
              <a:t>         If Cl</a:t>
            </a:r>
            <a:r>
              <a:rPr lang="en-US" altLang="ja-JP" sz="1800" baseline="30000" dirty="0">
                <a:solidFill>
                  <a:srgbClr val="000000"/>
                </a:solidFill>
              </a:rPr>
              <a:t>-</a:t>
            </a:r>
            <a:r>
              <a:rPr lang="en-US" altLang="ja-JP" sz="1800" dirty="0">
                <a:solidFill>
                  <a:srgbClr val="000000"/>
                </a:solidFill>
              </a:rPr>
              <a:t> </a:t>
            </a:r>
            <a:r>
              <a:rPr lang="en-US" altLang="ja-JP" sz="1800" dirty="0" err="1">
                <a:solidFill>
                  <a:srgbClr val="000000"/>
                </a:solidFill>
              </a:rPr>
              <a:t>permeabiliy</a:t>
            </a:r>
            <a:r>
              <a:rPr lang="en-US" altLang="ja-JP" sz="1800" dirty="0">
                <a:solidFill>
                  <a:srgbClr val="000000"/>
                </a:solidFill>
              </a:rPr>
              <a:t> (</a:t>
            </a:r>
            <a:r>
              <a:rPr lang="en-US" altLang="ja-JP" sz="1800" dirty="0" err="1">
                <a:solidFill>
                  <a:srgbClr val="000000"/>
                </a:solidFill>
              </a:rPr>
              <a:t>P</a:t>
            </a:r>
            <a:r>
              <a:rPr lang="en-US" altLang="ja-JP" sz="1800" baseline="-25000" dirty="0" err="1">
                <a:solidFill>
                  <a:srgbClr val="000000"/>
                </a:solidFill>
              </a:rPr>
              <a:t>Cl</a:t>
            </a:r>
            <a:r>
              <a:rPr lang="en-US" altLang="ja-JP" sz="1800" dirty="0">
                <a:solidFill>
                  <a:srgbClr val="000000"/>
                </a:solidFill>
              </a:rPr>
              <a:t>) is low, selectivity between Na</a:t>
            </a:r>
            <a:r>
              <a:rPr lang="ja-JP" altLang="en-US" sz="1800" baseline="30000" dirty="0">
                <a:solidFill>
                  <a:srgbClr val="000000"/>
                </a:solidFill>
              </a:rPr>
              <a:t>＋</a:t>
            </a:r>
            <a:r>
              <a:rPr lang="ja-JP" altLang="en-US" sz="1800" dirty="0">
                <a:solidFill>
                  <a:srgbClr val="000000"/>
                </a:solidFill>
              </a:rPr>
              <a:t> </a:t>
            </a:r>
            <a:r>
              <a:rPr lang="en-US" altLang="ja-JP" sz="1800" dirty="0">
                <a:solidFill>
                  <a:srgbClr val="000000"/>
                </a:solidFill>
              </a:rPr>
              <a:t>and K</a:t>
            </a:r>
            <a:r>
              <a:rPr lang="ja-JP" altLang="en-US" sz="1800" dirty="0">
                <a:solidFill>
                  <a:srgbClr val="000000"/>
                </a:solidFill>
              </a:rPr>
              <a:t>＋ </a:t>
            </a:r>
            <a:r>
              <a:rPr lang="en-US" altLang="ja-JP" sz="1800" dirty="0">
                <a:solidFill>
                  <a:srgbClr val="000000"/>
                </a:solidFill>
              </a:rPr>
              <a:t>is calculated.</a:t>
            </a:r>
            <a:endParaRPr lang="ja-JP" alt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I-V-n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1938"/>
            <a:ext cx="449103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1" name="AutoShape 4"/>
          <p:cNvSpPr>
            <a:spLocks noChangeArrowheads="1"/>
          </p:cNvSpPr>
          <p:nvPr/>
        </p:nvSpPr>
        <p:spPr bwMode="auto">
          <a:xfrm rot="2836086">
            <a:off x="2065338" y="1354137"/>
            <a:ext cx="401638" cy="74613"/>
          </a:xfrm>
          <a:prstGeom prst="rightArrow">
            <a:avLst>
              <a:gd name="adj1" fmla="val 50000"/>
              <a:gd name="adj2" fmla="val 13457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FFFFFF"/>
              </a:solidFill>
            </a:endParaRPr>
          </a:p>
        </p:txBody>
      </p:sp>
      <p:sp>
        <p:nvSpPr>
          <p:cNvPr id="186372" name="Text Box 5"/>
          <p:cNvSpPr txBox="1">
            <a:spLocks noChangeArrowheads="1"/>
          </p:cNvSpPr>
          <p:nvPr/>
        </p:nvSpPr>
        <p:spPr bwMode="auto">
          <a:xfrm>
            <a:off x="4791075" y="303213"/>
            <a:ext cx="3990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ja-JP" baseline="-25000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US" altLang="ja-JP">
                <a:solidFill>
                  <a:srgbClr val="000000"/>
                </a:solidFill>
                <a:latin typeface="Arial" panose="020B0604020202020204" pitchFamily="34" charset="0"/>
              </a:rPr>
              <a:t>/P</a:t>
            </a:r>
            <a:r>
              <a:rPr lang="en-US" altLang="ja-JP" baseline="-2500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en-US" altLang="ja-JP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ja-JP" altLang="en-US">
                <a:solidFill>
                  <a:srgbClr val="000000"/>
                </a:solidFill>
                <a:latin typeface="Arial" panose="020B0604020202020204" pitchFamily="34" charset="0"/>
              </a:rPr>
              <a:t>（</a:t>
            </a:r>
            <a:r>
              <a:rPr lang="el-GR" altLang="ja-JP">
                <a:solidFill>
                  <a:srgbClr val="000000"/>
                </a:solidFill>
                <a:latin typeface="Arial" panose="020B0604020202020204" pitchFamily="34" charset="0"/>
              </a:rPr>
              <a:t>α</a:t>
            </a:r>
            <a:r>
              <a:rPr lang="ja-JP" altLang="en-US">
                <a:solidFill>
                  <a:srgbClr val="000000"/>
                </a:solidFill>
                <a:latin typeface="Arial" panose="020B0604020202020204" pitchFamily="34" charset="0"/>
              </a:rPr>
              <a:t>）</a:t>
            </a:r>
            <a:r>
              <a:rPr lang="en-US" altLang="ja-JP">
                <a:solidFill>
                  <a:srgbClr val="000000"/>
                </a:solidFill>
              </a:rPr>
              <a:t>= 0.28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0000"/>
                </a:solidFill>
              </a:rPr>
              <a:t>（</a:t>
            </a:r>
            <a:r>
              <a:rPr lang="en-US" altLang="ja-JP" sz="2800">
                <a:solidFill>
                  <a:srgbClr val="000000"/>
                </a:solidFill>
              </a:rPr>
              <a:t>Fresh water Chara cells</a:t>
            </a:r>
            <a:r>
              <a:rPr lang="ja-JP" altLang="en-US" sz="2800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4810125" y="1406525"/>
            <a:ext cx="41243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00"/>
                </a:solidFill>
              </a:rPr>
              <a:t>Na</a:t>
            </a:r>
            <a:r>
              <a:rPr lang="en-US" altLang="ja-JP" baseline="30000">
                <a:solidFill>
                  <a:srgbClr val="000000"/>
                </a:solidFill>
              </a:rPr>
              <a:t>+</a:t>
            </a:r>
            <a:r>
              <a:rPr lang="en-US" altLang="ja-JP">
                <a:solidFill>
                  <a:srgbClr val="000000"/>
                </a:solidFill>
              </a:rPr>
              <a:t>can be transported via K</a:t>
            </a:r>
            <a:r>
              <a:rPr lang="en-US" altLang="ja-JP" baseline="30000">
                <a:solidFill>
                  <a:srgbClr val="000000"/>
                </a:solidFill>
              </a:rPr>
              <a:t>+</a:t>
            </a:r>
            <a:r>
              <a:rPr lang="en-US" altLang="ja-JP">
                <a:solidFill>
                  <a:srgbClr val="000000"/>
                </a:solidFill>
              </a:rPr>
              <a:t>channel.</a:t>
            </a:r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724525" y="2644775"/>
            <a:ext cx="2351088" cy="2044700"/>
            <a:chOff x="3749" y="2387"/>
            <a:chExt cx="1481" cy="1288"/>
          </a:xfrm>
        </p:grpSpPr>
        <p:pic>
          <p:nvPicPr>
            <p:cNvPr id="186378" name="Picture 8" descr="PMKN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" y="2725"/>
              <a:ext cx="1025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6379" name="Text Box 9"/>
            <p:cNvSpPr txBox="1">
              <a:spLocks noChangeArrowheads="1"/>
            </p:cNvSpPr>
            <p:nvPr/>
          </p:nvSpPr>
          <p:spPr bwMode="auto">
            <a:xfrm>
              <a:off x="4159" y="2387"/>
              <a:ext cx="1071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rgbClr val="000000"/>
                  </a:solidFill>
                </a:rPr>
                <a:t>Plasma membrane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ja-JP" altLang="en-US" sz="1600">
                  <a:solidFill>
                    <a:srgbClr val="000000"/>
                  </a:solidFill>
                </a:rPr>
                <a:t>原形質膜</a:t>
              </a: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86380" name="Text Box 10"/>
            <p:cNvSpPr txBox="1">
              <a:spLocks noChangeArrowheads="1"/>
            </p:cNvSpPr>
            <p:nvPr/>
          </p:nvSpPr>
          <p:spPr bwMode="auto">
            <a:xfrm>
              <a:off x="3749" y="3375"/>
              <a:ext cx="463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800">
                  <a:solidFill>
                    <a:srgbClr val="000000"/>
                  </a:solidFill>
                </a:rPr>
                <a:t>Na</a:t>
              </a:r>
              <a:r>
                <a:rPr lang="en-US" altLang="ja-JP" sz="2800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86381" name="Text Box 11"/>
            <p:cNvSpPr txBox="1">
              <a:spLocks noChangeArrowheads="1"/>
            </p:cNvSpPr>
            <p:nvPr/>
          </p:nvSpPr>
          <p:spPr bwMode="auto">
            <a:xfrm>
              <a:off x="3779" y="2707"/>
              <a:ext cx="3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800">
                  <a:solidFill>
                    <a:srgbClr val="000000"/>
                  </a:solidFill>
                </a:rPr>
                <a:t>K</a:t>
              </a:r>
              <a:r>
                <a:rPr lang="en-US" altLang="ja-JP" sz="2800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86382" name="Text Box 12"/>
            <p:cNvSpPr txBox="1">
              <a:spLocks noChangeArrowheads="1"/>
            </p:cNvSpPr>
            <p:nvPr/>
          </p:nvSpPr>
          <p:spPr bwMode="auto">
            <a:xfrm>
              <a:off x="4225" y="2696"/>
              <a:ext cx="654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</a:rPr>
                <a:t>out   in</a:t>
              </a:r>
            </a:p>
          </p:txBody>
        </p:sp>
      </p:grpSp>
      <p:sp>
        <p:nvSpPr>
          <p:cNvPr id="186375" name="Text Box 17"/>
          <p:cNvSpPr txBox="1">
            <a:spLocks noChangeArrowheads="1"/>
          </p:cNvSpPr>
          <p:nvPr/>
        </p:nvSpPr>
        <p:spPr bwMode="auto">
          <a:xfrm>
            <a:off x="452438" y="614363"/>
            <a:ext cx="17081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E</a:t>
            </a:r>
            <a:r>
              <a:rPr lang="en-US" altLang="ja-JP" sz="2400" baseline="-25000">
                <a:solidFill>
                  <a:srgbClr val="000000"/>
                </a:solidFill>
              </a:rPr>
              <a:t>rev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</a:rPr>
              <a:t>（逆転電位）</a:t>
            </a:r>
          </a:p>
        </p:txBody>
      </p:sp>
      <p:sp>
        <p:nvSpPr>
          <p:cNvPr id="233490" name="Text Box 18"/>
          <p:cNvSpPr txBox="1">
            <a:spLocks noChangeArrowheads="1"/>
          </p:cNvSpPr>
          <p:nvPr/>
        </p:nvSpPr>
        <p:spPr bwMode="auto">
          <a:xfrm>
            <a:off x="282575" y="5303838"/>
            <a:ext cx="803275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00"/>
                </a:solidFill>
              </a:rPr>
              <a:t>Salt tolerant </a:t>
            </a:r>
            <a:r>
              <a:rPr lang="ja-JP" altLang="en-US" sz="2800">
                <a:solidFill>
                  <a:srgbClr val="000000"/>
                </a:solidFill>
              </a:rPr>
              <a:t>（</a:t>
            </a:r>
            <a:r>
              <a:rPr lang="en-US" altLang="ja-JP" sz="2800">
                <a:solidFill>
                  <a:srgbClr val="000000"/>
                </a:solidFill>
              </a:rPr>
              <a:t>brackish</a:t>
            </a:r>
            <a:r>
              <a:rPr lang="ja-JP" altLang="en-US" sz="2800">
                <a:solidFill>
                  <a:srgbClr val="000000"/>
                </a:solidFill>
              </a:rPr>
              <a:t>） </a:t>
            </a:r>
            <a:r>
              <a:rPr lang="en-US" altLang="ja-JP" sz="2800">
                <a:solidFill>
                  <a:srgbClr val="000000"/>
                </a:solidFill>
              </a:rPr>
              <a:t>characeae species has very low α (α </a:t>
            </a:r>
            <a:r>
              <a:rPr lang="en-US" altLang="ja-JP" sz="280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≒</a:t>
            </a:r>
            <a:r>
              <a:rPr lang="ja-JP" altLang="en-US" sz="2800">
                <a:solidFill>
                  <a:srgbClr val="000000"/>
                </a:solidFill>
              </a:rPr>
              <a:t>０</a:t>
            </a:r>
            <a:r>
              <a:rPr lang="en-US" altLang="ja-JP" sz="2800">
                <a:solidFill>
                  <a:srgbClr val="000000"/>
                </a:solidFill>
              </a:rPr>
              <a:t>), that is, Na</a:t>
            </a:r>
            <a:r>
              <a:rPr lang="en-US" altLang="ja-JP" sz="2800" baseline="30000">
                <a:solidFill>
                  <a:srgbClr val="000000"/>
                </a:solidFill>
              </a:rPr>
              <a:t>+</a:t>
            </a:r>
            <a:r>
              <a:rPr lang="en-US" altLang="ja-JP" sz="2800">
                <a:solidFill>
                  <a:srgbClr val="000000"/>
                </a:solidFill>
              </a:rPr>
              <a:t>can not enter into cells via K</a:t>
            </a:r>
            <a:r>
              <a:rPr lang="en-US" altLang="ja-JP" sz="2800" baseline="30000">
                <a:solidFill>
                  <a:srgbClr val="000000"/>
                </a:solidFill>
              </a:rPr>
              <a:t>+</a:t>
            </a:r>
            <a:r>
              <a:rPr lang="en-US" altLang="ja-JP" sz="2800">
                <a:solidFill>
                  <a:srgbClr val="000000"/>
                </a:solidFill>
              </a:rPr>
              <a:t>channel. </a:t>
            </a:r>
            <a:r>
              <a:rPr lang="ja-JP" altLang="en-US" sz="2800">
                <a:solidFill>
                  <a:srgbClr val="000000"/>
                </a:solidFill>
              </a:rPr>
              <a:t>汽水性（耐塩性）種では</a:t>
            </a:r>
            <a:r>
              <a:rPr lang="en-US" altLang="ja-JP" sz="2800">
                <a:solidFill>
                  <a:srgbClr val="000000"/>
                </a:solidFill>
              </a:rPr>
              <a:t>Na</a:t>
            </a:r>
            <a:r>
              <a:rPr lang="ja-JP" altLang="en-US" sz="2800">
                <a:solidFill>
                  <a:srgbClr val="000000"/>
                </a:solidFill>
              </a:rPr>
              <a:t>は通らない</a:t>
            </a:r>
          </a:p>
        </p:txBody>
      </p:sp>
      <p:sp>
        <p:nvSpPr>
          <p:cNvPr id="186377" name="テキスト ボックス 20"/>
          <p:cNvSpPr txBox="1">
            <a:spLocks noChangeArrowheads="1"/>
          </p:cNvSpPr>
          <p:nvPr/>
        </p:nvSpPr>
        <p:spPr bwMode="auto">
          <a:xfrm>
            <a:off x="217488" y="3395663"/>
            <a:ext cx="52260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000000"/>
                </a:solidFill>
              </a:rPr>
              <a:t>[K</a:t>
            </a:r>
            <a:r>
              <a:rPr lang="en-US" altLang="ja-JP" sz="3600" baseline="30000">
                <a:solidFill>
                  <a:srgbClr val="000000"/>
                </a:solidFill>
              </a:rPr>
              <a:t>+</a:t>
            </a:r>
            <a:r>
              <a:rPr lang="en-US" altLang="ja-JP" sz="3600">
                <a:solidFill>
                  <a:srgbClr val="000000"/>
                </a:solidFill>
              </a:rPr>
              <a:t>]</a:t>
            </a:r>
            <a:r>
              <a:rPr lang="en-US" altLang="ja-JP" sz="3600" baseline="-25000">
                <a:solidFill>
                  <a:srgbClr val="000000"/>
                </a:solidFill>
              </a:rPr>
              <a:t>in </a:t>
            </a:r>
            <a:r>
              <a:rPr lang="en-US" altLang="ja-JP" sz="3600">
                <a:solidFill>
                  <a:srgbClr val="000000"/>
                </a:solidFill>
              </a:rPr>
              <a:t>= 100, [K</a:t>
            </a:r>
            <a:r>
              <a:rPr lang="en-US" altLang="ja-JP" sz="3600" baseline="30000">
                <a:solidFill>
                  <a:srgbClr val="000000"/>
                </a:solidFill>
              </a:rPr>
              <a:t>+</a:t>
            </a:r>
            <a:r>
              <a:rPr lang="en-US" altLang="ja-JP" sz="3600">
                <a:solidFill>
                  <a:srgbClr val="000000"/>
                </a:solidFill>
              </a:rPr>
              <a:t>]</a:t>
            </a:r>
            <a:r>
              <a:rPr lang="en-US" altLang="ja-JP" sz="3600" baseline="-25000">
                <a:solidFill>
                  <a:srgbClr val="000000"/>
                </a:solidFill>
              </a:rPr>
              <a:t>out </a:t>
            </a:r>
            <a:r>
              <a:rPr lang="en-US" altLang="ja-JP" sz="3600">
                <a:solidFill>
                  <a:srgbClr val="000000"/>
                </a:solidFill>
              </a:rPr>
              <a:t>= 0.1,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000000"/>
                </a:solidFill>
              </a:rPr>
              <a:t>[Na</a:t>
            </a:r>
            <a:r>
              <a:rPr lang="en-US" altLang="ja-JP" sz="3600" baseline="30000">
                <a:solidFill>
                  <a:srgbClr val="000000"/>
                </a:solidFill>
              </a:rPr>
              <a:t>+</a:t>
            </a:r>
            <a:r>
              <a:rPr lang="en-US" altLang="ja-JP" sz="3600">
                <a:solidFill>
                  <a:srgbClr val="000000"/>
                </a:solidFill>
              </a:rPr>
              <a:t>]</a:t>
            </a:r>
            <a:r>
              <a:rPr lang="en-US" altLang="ja-JP" sz="3600" baseline="-25000">
                <a:solidFill>
                  <a:srgbClr val="000000"/>
                </a:solidFill>
              </a:rPr>
              <a:t>in </a:t>
            </a:r>
            <a:r>
              <a:rPr lang="en-US" altLang="ja-JP" sz="3600">
                <a:solidFill>
                  <a:srgbClr val="000000"/>
                </a:solidFill>
              </a:rPr>
              <a:t>= 0, [Na</a:t>
            </a:r>
            <a:r>
              <a:rPr lang="en-US" altLang="ja-JP" sz="3600" baseline="30000">
                <a:solidFill>
                  <a:srgbClr val="000000"/>
                </a:solidFill>
              </a:rPr>
              <a:t>+</a:t>
            </a:r>
            <a:r>
              <a:rPr lang="en-US" altLang="ja-JP" sz="3600">
                <a:solidFill>
                  <a:srgbClr val="000000"/>
                </a:solidFill>
              </a:rPr>
              <a:t>]</a:t>
            </a:r>
            <a:r>
              <a:rPr lang="en-US" altLang="ja-JP" sz="3600" baseline="-25000">
                <a:solidFill>
                  <a:srgbClr val="000000"/>
                </a:solidFill>
              </a:rPr>
              <a:t>out </a:t>
            </a:r>
            <a:r>
              <a:rPr lang="en-US" altLang="ja-JP" sz="3600">
                <a:solidFill>
                  <a:srgbClr val="000000"/>
                </a:solidFill>
              </a:rPr>
              <a:t>= 100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000000"/>
                </a:solidFill>
              </a:rPr>
              <a:t>(cyt side is “in”</a:t>
            </a:r>
            <a:r>
              <a:rPr lang="ja-JP" altLang="en-US" sz="3600">
                <a:solidFill>
                  <a:srgbClr val="000000"/>
                </a:solidFill>
              </a:rPr>
              <a:t>）</a:t>
            </a:r>
            <a:endParaRPr lang="en-US" altLang="ja-JP" sz="36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ja-JP" altLang="en-US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8" grpId="0"/>
      <p:bldP spid="23349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タイトル 1"/>
          <p:cNvSpPr>
            <a:spLocks noGrp="1"/>
          </p:cNvSpPr>
          <p:nvPr>
            <p:ph type="title"/>
          </p:nvPr>
        </p:nvSpPr>
        <p:spPr>
          <a:xfrm>
            <a:off x="387350" y="152400"/>
            <a:ext cx="8375650" cy="1143000"/>
          </a:xfrm>
        </p:spPr>
        <p:txBody>
          <a:bodyPr/>
          <a:lstStyle/>
          <a:p>
            <a:r>
              <a:rPr lang="ja-JP" altLang="en-US" sz="4000" smtClean="0"/>
              <a:t>カリウムチャネルの分子構造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en-US" altLang="ja-JP" sz="3200" smtClean="0"/>
              <a:t>Molecular structure of K channel</a:t>
            </a:r>
            <a:endParaRPr lang="ja-JP" altLang="en-US" sz="3200" smtClean="0"/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274763"/>
            <a:ext cx="50228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0" name="テキスト ボックス 4"/>
          <p:cNvSpPr txBox="1">
            <a:spLocks noChangeArrowheads="1"/>
          </p:cNvSpPr>
          <p:nvPr/>
        </p:nvSpPr>
        <p:spPr bwMode="auto">
          <a:xfrm>
            <a:off x="5178425" y="1387475"/>
            <a:ext cx="39655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0000"/>
                </a:solidFill>
              </a:rPr>
              <a:t>放線菌の</a:t>
            </a:r>
            <a:r>
              <a:rPr lang="en-US" altLang="ja-JP" sz="2800">
                <a:solidFill>
                  <a:srgbClr val="000000"/>
                </a:solidFill>
              </a:rPr>
              <a:t>KcsA</a:t>
            </a:r>
            <a:r>
              <a:rPr lang="ja-JP" altLang="en-US" sz="2800">
                <a:solidFill>
                  <a:srgbClr val="000000"/>
                </a:solidFill>
              </a:rPr>
              <a:t>チャネル</a:t>
            </a:r>
            <a:endParaRPr lang="en-US" altLang="ja-JP" sz="28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00"/>
                </a:solidFill>
              </a:rPr>
              <a:t>Actinomycetes Kcs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0000"/>
                </a:solidFill>
              </a:rPr>
              <a:t>（現代科学２００４年１月号より）</a:t>
            </a:r>
            <a:endParaRPr lang="en-US" altLang="ja-JP" sz="28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ja-JP" sz="36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000000"/>
                </a:solidFill>
              </a:rPr>
              <a:t>By Mackinonn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0000"/>
                </a:solidFill>
              </a:rPr>
              <a:t>２００３年ノーベル賞</a:t>
            </a:r>
            <a:endParaRPr lang="en-US" altLang="ja-JP" sz="28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00"/>
                </a:solidFill>
              </a:rPr>
              <a:t>Nobel Prize 2003</a:t>
            </a:r>
            <a:endParaRPr lang="ja-JP" alt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646238"/>
            <a:ext cx="3830638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187450" y="171450"/>
            <a:ext cx="6843713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カリウム輸送系とナトリウムの吸収</a:t>
            </a:r>
            <a:endParaRPr lang="en-US" altLang="ja-JP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  <a:p>
            <a:pPr algn="ctr">
              <a:defRPr/>
            </a:pPr>
            <a:r>
              <a:rPr lang="en-US" altLang="ja-JP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Potassium transporter and sodium uptake</a:t>
            </a:r>
            <a:endParaRPr lang="ja-JP" alt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190468" name="テキスト ボックス 7"/>
          <p:cNvSpPr txBox="1">
            <a:spLocks noChangeArrowheads="1"/>
          </p:cNvSpPr>
          <p:nvPr/>
        </p:nvSpPr>
        <p:spPr bwMode="auto">
          <a:xfrm>
            <a:off x="5268913" y="4921250"/>
            <a:ext cx="3875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Arial" panose="020B0604020202020204" pitchFamily="34" charset="0"/>
              </a:rPr>
              <a:t>植物（シロイヌイナズナ）のカリウム輸送系遺伝子</a:t>
            </a:r>
          </a:p>
        </p:txBody>
      </p:sp>
      <p:sp>
        <p:nvSpPr>
          <p:cNvPr id="190469" name="テキスト ボックス 20"/>
          <p:cNvSpPr txBox="1">
            <a:spLocks noChangeArrowheads="1"/>
          </p:cNvSpPr>
          <p:nvPr/>
        </p:nvSpPr>
        <p:spPr bwMode="auto">
          <a:xfrm>
            <a:off x="0" y="4845050"/>
            <a:ext cx="4949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オオムギ切断根のカリウム吸収速度と培地カリウム濃度の関係</a:t>
            </a:r>
            <a:endParaRPr lang="en-US" altLang="ja-JP" sz="14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複数の輸送体の寄与を示唆　</a:t>
            </a:r>
            <a:r>
              <a:rPr lang="en-US" altLang="ja-JP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Epstain, Nature 212:1324 (1966)</a:t>
            </a:r>
            <a:endParaRPr lang="ja-JP" altLang="en-US" sz="14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pic>
        <p:nvPicPr>
          <p:cNvPr id="19047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885950"/>
            <a:ext cx="3208337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1" name="テキスト ボックス 18"/>
          <p:cNvSpPr txBox="1">
            <a:spLocks noChangeArrowheads="1"/>
          </p:cNvSpPr>
          <p:nvPr/>
        </p:nvSpPr>
        <p:spPr bwMode="auto">
          <a:xfrm>
            <a:off x="1965325" y="1362075"/>
            <a:ext cx="54213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imes New Roman" panose="02020603050405020304" pitchFamily="18" charset="0"/>
              </a:rPr>
              <a:t>Multi-system: Physiology and transporters</a:t>
            </a:r>
            <a:endParaRPr lang="ja-JP" altLang="en-US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319088" y="5384800"/>
            <a:ext cx="8824912" cy="1198563"/>
            <a:chOff x="319088" y="5384800"/>
            <a:chExt cx="8824912" cy="1198563"/>
          </a:xfrm>
        </p:grpSpPr>
        <p:sp>
          <p:nvSpPr>
            <p:cNvPr id="9" name="角丸四角形 8"/>
            <p:cNvSpPr/>
            <p:nvPr/>
          </p:nvSpPr>
          <p:spPr>
            <a:xfrm>
              <a:off x="4989513" y="5448300"/>
              <a:ext cx="1401762" cy="8905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90474" name="テキスト ボックス 9"/>
            <p:cNvSpPr txBox="1">
              <a:spLocks noChangeArrowheads="1"/>
            </p:cNvSpPr>
            <p:nvPr/>
          </p:nvSpPr>
          <p:spPr bwMode="auto">
            <a:xfrm>
              <a:off x="5395913" y="5551488"/>
              <a:ext cx="9652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000000"/>
                  </a:solidFill>
                  <a:latin typeface="Arial" panose="020B0604020202020204" pitchFamily="34" charset="0"/>
                </a:rPr>
                <a:t>Na</a:t>
              </a:r>
              <a:r>
                <a:rPr lang="en-US" altLang="ja-JP" sz="2000" baseline="300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r>
                <a:rPr lang="ja-JP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↑</a:t>
              </a:r>
            </a:p>
          </p:txBody>
        </p:sp>
        <p:sp>
          <p:nvSpPr>
            <p:cNvPr id="190475" name="テキスト ボックス 10"/>
            <p:cNvSpPr txBox="1">
              <a:spLocks noChangeArrowheads="1"/>
            </p:cNvSpPr>
            <p:nvPr/>
          </p:nvSpPr>
          <p:spPr bwMode="auto">
            <a:xfrm>
              <a:off x="3635375" y="5448300"/>
              <a:ext cx="8683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>
                  <a:solidFill>
                    <a:srgbClr val="000000"/>
                  </a:solidFill>
                  <a:latin typeface="Arial" panose="020B0604020202020204" pitchFamily="34" charset="0"/>
                </a:rPr>
                <a:t>Na</a:t>
              </a:r>
              <a:r>
                <a:rPr lang="en-US" altLang="ja-JP" baseline="300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endParaRPr lang="ja-JP" altLang="en-US" baseline="30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0476" name="テキスト ボックス 11"/>
            <p:cNvSpPr txBox="1">
              <a:spLocks noChangeArrowheads="1"/>
            </p:cNvSpPr>
            <p:nvPr/>
          </p:nvSpPr>
          <p:spPr bwMode="auto">
            <a:xfrm>
              <a:off x="3716338" y="5875338"/>
              <a:ext cx="454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en-US" altLang="ja-JP" sz="2000" baseline="300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endParaRPr lang="ja-JP" altLang="en-US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0477" name="テキスト ボックス 12"/>
            <p:cNvSpPr txBox="1">
              <a:spLocks noChangeArrowheads="1"/>
            </p:cNvSpPr>
            <p:nvPr/>
          </p:nvSpPr>
          <p:spPr bwMode="auto">
            <a:xfrm>
              <a:off x="5435600" y="5878513"/>
              <a:ext cx="5826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en-US" altLang="ja-JP" sz="2000" baseline="300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r>
                <a:rPr lang="ja-JP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↓</a:t>
              </a:r>
            </a:p>
          </p:txBody>
        </p:sp>
        <p:sp>
          <p:nvSpPr>
            <p:cNvPr id="190478" name="テキスト ボックス 13"/>
            <p:cNvSpPr txBox="1">
              <a:spLocks noChangeArrowheads="1"/>
            </p:cNvSpPr>
            <p:nvPr/>
          </p:nvSpPr>
          <p:spPr bwMode="auto">
            <a:xfrm>
              <a:off x="319088" y="5384800"/>
              <a:ext cx="295592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塩ストレスでは・・・</a:t>
              </a:r>
              <a:endParaRPr lang="en-US" altLang="ja-JP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  <a:latin typeface="Arial" panose="020B0604020202020204" pitchFamily="34" charset="0"/>
                </a:rPr>
                <a:t>Under salt stress</a:t>
              </a:r>
              <a:r>
                <a:rPr lang="ja-JP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・・・</a:t>
              </a:r>
            </a:p>
          </p:txBody>
        </p:sp>
        <p:sp>
          <p:nvSpPr>
            <p:cNvPr id="25" name="右矢印 24"/>
            <p:cNvSpPr/>
            <p:nvPr/>
          </p:nvSpPr>
          <p:spPr>
            <a:xfrm>
              <a:off x="4549775" y="5632450"/>
              <a:ext cx="787400" cy="2428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26" name="右矢印 25"/>
            <p:cNvSpPr/>
            <p:nvPr/>
          </p:nvSpPr>
          <p:spPr>
            <a:xfrm rot="10800000">
              <a:off x="4549775" y="6049963"/>
              <a:ext cx="684213" cy="698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28" name="右中かっこ 27"/>
            <p:cNvSpPr/>
            <p:nvPr/>
          </p:nvSpPr>
          <p:spPr>
            <a:xfrm>
              <a:off x="6159500" y="5691188"/>
              <a:ext cx="161925" cy="52070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30" name="直線矢印コネクタ 29"/>
            <p:cNvCxnSpPr>
              <a:stCxn id="28" idx="1"/>
            </p:cNvCxnSpPr>
            <p:nvPr/>
          </p:nvCxnSpPr>
          <p:spPr>
            <a:xfrm rot="10800000" flipH="1">
              <a:off x="6321425" y="5945188"/>
              <a:ext cx="369888" cy="63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0483" name="テキスト ボックス 30"/>
            <p:cNvSpPr txBox="1">
              <a:spLocks noChangeArrowheads="1"/>
            </p:cNvSpPr>
            <p:nvPr/>
          </p:nvSpPr>
          <p:spPr bwMode="auto">
            <a:xfrm>
              <a:off x="6865938" y="5448300"/>
              <a:ext cx="19177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代謝と膜電位の攪乱</a:t>
              </a:r>
              <a:endParaRPr lang="en-US" altLang="ja-JP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0484" name="テキスト ボックス 30"/>
            <p:cNvSpPr txBox="1">
              <a:spLocks noChangeArrowheads="1"/>
            </p:cNvSpPr>
            <p:nvPr/>
          </p:nvSpPr>
          <p:spPr bwMode="auto">
            <a:xfrm>
              <a:off x="6808788" y="6121400"/>
              <a:ext cx="23352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>
                  <a:solidFill>
                    <a:srgbClr val="000000"/>
                  </a:solidFill>
                  <a:latin typeface="Arial" panose="020B0604020202020204" pitchFamily="34" charset="0"/>
                </a:rPr>
                <a:t>Disturbance of membrane potential and metabolism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4" name="Group 2"/>
          <p:cNvGrpSpPr>
            <a:grpSpLocks/>
          </p:cNvGrpSpPr>
          <p:nvPr/>
        </p:nvGrpSpPr>
        <p:grpSpPr bwMode="auto">
          <a:xfrm>
            <a:off x="474663" y="598488"/>
            <a:ext cx="2205037" cy="1557337"/>
            <a:chOff x="690" y="322"/>
            <a:chExt cx="1389" cy="981"/>
          </a:xfrm>
        </p:grpSpPr>
        <p:pic>
          <p:nvPicPr>
            <p:cNvPr id="192519" name="Picture 3" descr="PMKN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" y="351"/>
              <a:ext cx="1025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2520" name="Text Box 4"/>
            <p:cNvSpPr txBox="1">
              <a:spLocks noChangeArrowheads="1"/>
            </p:cNvSpPr>
            <p:nvPr/>
          </p:nvSpPr>
          <p:spPr bwMode="auto">
            <a:xfrm>
              <a:off x="690" y="1001"/>
              <a:ext cx="465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800">
                  <a:solidFill>
                    <a:srgbClr val="000000"/>
                  </a:solidFill>
                </a:rPr>
                <a:t>Na</a:t>
              </a:r>
              <a:r>
                <a:rPr lang="en-US" altLang="ja-JP" sz="2800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92521" name="Text Box 5"/>
            <p:cNvSpPr txBox="1">
              <a:spLocks noChangeArrowheads="1"/>
            </p:cNvSpPr>
            <p:nvPr/>
          </p:nvSpPr>
          <p:spPr bwMode="auto">
            <a:xfrm>
              <a:off x="720" y="333"/>
              <a:ext cx="365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800">
                  <a:solidFill>
                    <a:srgbClr val="000000"/>
                  </a:solidFill>
                </a:rPr>
                <a:t>K</a:t>
              </a:r>
              <a:r>
                <a:rPr lang="en-US" altLang="ja-JP" sz="2800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92522" name="Text Box 6"/>
            <p:cNvSpPr txBox="1">
              <a:spLocks noChangeArrowheads="1"/>
            </p:cNvSpPr>
            <p:nvPr/>
          </p:nvSpPr>
          <p:spPr bwMode="auto">
            <a:xfrm>
              <a:off x="1166" y="322"/>
              <a:ext cx="660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</a:rPr>
                <a:t>out   in</a:t>
              </a:r>
            </a:p>
          </p:txBody>
        </p:sp>
      </p:grpSp>
      <p:sp>
        <p:nvSpPr>
          <p:cNvPr id="192515" name="Text Box 8"/>
          <p:cNvSpPr txBox="1">
            <a:spLocks noChangeArrowheads="1"/>
          </p:cNvSpPr>
          <p:nvPr/>
        </p:nvSpPr>
        <p:spPr bwMode="auto">
          <a:xfrm>
            <a:off x="233363" y="3865563"/>
            <a:ext cx="26860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000000"/>
                </a:solidFill>
              </a:rPr>
              <a:t>Na/K </a:t>
            </a:r>
            <a:r>
              <a:rPr lang="ja-JP" altLang="en-US" sz="3600">
                <a:solidFill>
                  <a:srgbClr val="000000"/>
                </a:solidFill>
              </a:rPr>
              <a:t>共輸送</a:t>
            </a:r>
            <a:endParaRPr lang="en-US" altLang="ja-JP" sz="3600">
              <a:solidFill>
                <a:srgbClr val="000000"/>
              </a:solidFill>
            </a:endParaRP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00"/>
                </a:solidFill>
              </a:rPr>
              <a:t>             symport</a:t>
            </a:r>
            <a:br>
              <a:rPr lang="en-US" altLang="ja-JP" sz="2800">
                <a:solidFill>
                  <a:srgbClr val="000000"/>
                </a:solidFill>
              </a:rPr>
            </a:br>
            <a:endParaRPr lang="ja-JP" altLang="en-US" sz="2800">
              <a:solidFill>
                <a:srgbClr val="000000"/>
              </a:solidFill>
            </a:endParaRPr>
          </a:p>
        </p:txBody>
      </p:sp>
      <p:pic>
        <p:nvPicPr>
          <p:cNvPr id="192516" name="Picture 9" descr="Ktranspor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714375"/>
            <a:ext cx="5734050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7" name="Text Box 10"/>
          <p:cNvSpPr txBox="1">
            <a:spLocks noChangeArrowheads="1"/>
          </p:cNvSpPr>
          <p:nvPr/>
        </p:nvSpPr>
        <p:spPr bwMode="auto">
          <a:xfrm>
            <a:off x="1487488" y="5665788"/>
            <a:ext cx="401478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0000"/>
                </a:solidFill>
              </a:rPr>
              <a:t>「植物の膜輸送システム」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800">
                <a:solidFill>
                  <a:srgbClr val="000000"/>
                </a:solidFill>
              </a:rPr>
              <a:t>（秀潤社）より</a:t>
            </a:r>
          </a:p>
        </p:txBody>
      </p:sp>
      <p:sp>
        <p:nvSpPr>
          <p:cNvPr id="192518" name="正方形/長方形 10"/>
          <p:cNvSpPr>
            <a:spLocks noChangeArrowheads="1"/>
          </p:cNvSpPr>
          <p:nvPr/>
        </p:nvSpPr>
        <p:spPr bwMode="auto">
          <a:xfrm>
            <a:off x="141288" y="2268538"/>
            <a:ext cx="35750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00"/>
                </a:solidFill>
              </a:rPr>
              <a:t>Na-K co-transporter Arabidopsis HKT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00"/>
                </a:solidFill>
              </a:rPr>
              <a:t> </a:t>
            </a:r>
            <a:r>
              <a:rPr lang="ja-JP" altLang="en-US" sz="2400">
                <a:solidFill>
                  <a:srgbClr val="000000"/>
                </a:solidFill>
              </a:rPr>
              <a:t>（</a:t>
            </a:r>
            <a:r>
              <a:rPr lang="en-US" altLang="ja-JP" sz="2400">
                <a:solidFill>
                  <a:srgbClr val="000000"/>
                </a:solidFill>
              </a:rPr>
              <a:t>Science 270:1660, 1995</a:t>
            </a:r>
            <a:r>
              <a:rPr lang="ja-JP" altLang="en-US" sz="2400">
                <a:solidFill>
                  <a:srgbClr val="000000"/>
                </a:solidFill>
              </a:rPr>
              <a:t>）</a:t>
            </a:r>
            <a:endParaRPr lang="en-US" altLang="ja-JP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347663"/>
            <a:ext cx="7772400" cy="1319212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別の</a:t>
            </a:r>
            <a:r>
              <a:rPr lang="en-US" altLang="ja-JP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Na</a:t>
            </a:r>
            <a:r>
              <a:rPr lang="ja-JP" alt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輸送システム（ＳＯＳ系）</a:t>
            </a:r>
            <a:r>
              <a:rPr lang="en-US" altLang="ja-JP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Salt stress sensitivity test</a:t>
            </a:r>
            <a:r>
              <a:rPr lang="ja-JP" altLang="en-US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／</a:t>
            </a:r>
            <a:r>
              <a:rPr lang="en-US" altLang="ja-JP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bending assay</a:t>
            </a:r>
            <a:endParaRPr lang="en-US" altLang="ja-JP" sz="2400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250825" y="5084763"/>
            <a:ext cx="44116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ja-JP">
                <a:solidFill>
                  <a:srgbClr val="FFFFFF"/>
                </a:solidFill>
                <a:latin typeface="Times" panose="02020603050405020304" pitchFamily="18" charset="0"/>
                <a:ea typeface="Osaka" charset="-128"/>
              </a:rPr>
              <a:t> </a:t>
            </a:r>
            <a:r>
              <a:rPr lang="en-US" altLang="ja-JP">
                <a:solidFill>
                  <a:srgbClr val="B2B2B2"/>
                </a:solidFill>
                <a:latin typeface="Times" panose="02020603050405020304" pitchFamily="18" charset="0"/>
                <a:ea typeface="Osaka" charset="-128"/>
              </a:rPr>
              <a:t>5-day-old plant 	 </a:t>
            </a:r>
            <a:r>
              <a:rPr lang="ja-JP" altLang="en-US">
                <a:solidFill>
                  <a:srgbClr val="B2B2B2"/>
                </a:solidFill>
                <a:latin typeface="Times" panose="02020603050405020304" pitchFamily="18" charset="0"/>
                <a:ea typeface="Osaka" charset="-128"/>
              </a:rPr>
              <a:t>　</a:t>
            </a:r>
            <a:r>
              <a:rPr lang="en-US" altLang="ja-JP">
                <a:solidFill>
                  <a:srgbClr val="B2B2B2"/>
                </a:solidFill>
                <a:latin typeface="Times" panose="02020603050405020304" pitchFamily="18" charset="0"/>
                <a:ea typeface="Osaka" charset="-128"/>
              </a:rPr>
              <a:t>without salt stress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592388" y="4041775"/>
            <a:ext cx="18923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B2B2B2"/>
                </a:solidFill>
                <a:latin typeface="Times" panose="02020603050405020304" pitchFamily="18" charset="0"/>
                <a:ea typeface="Osaka" charset="-128"/>
              </a:rPr>
              <a:t>inversion</a:t>
            </a:r>
          </a:p>
        </p:txBody>
      </p:sp>
      <p:pic>
        <p:nvPicPr>
          <p:cNvPr id="194565" name="Picture 5" descr="ﾄﾞｷｭﾒﾝﾄ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3243263"/>
            <a:ext cx="1658938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 descr="ﾄﾞｷｭﾒﾝﾄ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2085975"/>
            <a:ext cx="16589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 descr="ﾄﾞｷｭﾒﾝﾄ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2159000"/>
            <a:ext cx="20891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713288" y="4227513"/>
            <a:ext cx="18923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B2B2B2"/>
                </a:solidFill>
                <a:latin typeface="Times" panose="02020603050405020304" pitchFamily="18" charset="0"/>
                <a:ea typeface="Osaka" charset="-128"/>
              </a:rPr>
              <a:t>wild type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6770688" y="3702050"/>
            <a:ext cx="23733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B2B2B2"/>
                </a:solidFill>
                <a:latin typeface="Times" panose="02020603050405020304" pitchFamily="18" charset="0"/>
                <a:ea typeface="Osaka" charset="-128"/>
              </a:rPr>
              <a:t>Sensitive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B2B2B2"/>
                </a:solidFill>
                <a:latin typeface="Times" panose="02020603050405020304" pitchFamily="18" charset="0"/>
                <a:ea typeface="Osaka" charset="-128"/>
              </a:rPr>
              <a:t>Mutant</a:t>
            </a:r>
          </a:p>
          <a:p>
            <a:pPr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66FF66"/>
                </a:solidFill>
                <a:latin typeface="Times" panose="02020603050405020304" pitchFamily="18" charset="0"/>
                <a:ea typeface="Osaka" charset="-128"/>
              </a:rPr>
              <a:t>(SOS mutant)</a:t>
            </a:r>
          </a:p>
          <a:p>
            <a:pPr algn="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66FF66"/>
                </a:solidFill>
                <a:latin typeface="Times" panose="02020603050405020304" pitchFamily="18" charset="0"/>
                <a:ea typeface="Osaka" charset="-128"/>
              </a:rPr>
              <a:t>by Dr. Zhu</a:t>
            </a:r>
          </a:p>
        </p:txBody>
      </p:sp>
      <p:pic>
        <p:nvPicPr>
          <p:cNvPr id="64522" name="Picture 10" descr="ﾄﾞｷｭﾒﾝﾄ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2124075"/>
            <a:ext cx="16589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4495800" y="5278438"/>
            <a:ext cx="46482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ja-JP">
                <a:solidFill>
                  <a:srgbClr val="B2B2B2"/>
                </a:solidFill>
                <a:latin typeface="Times" panose="02020603050405020304" pitchFamily="18" charset="0"/>
                <a:ea typeface="Osaka" charset="-128"/>
              </a:rPr>
              <a:t>salt stress for several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20" grpId="0"/>
      <p:bldP spid="64521" grpId="0"/>
      <p:bldP spid="6452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rgbClr val="CC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AutoShape 2"/>
          <p:cNvSpPr>
            <a:spLocks noChangeArrowheads="1"/>
          </p:cNvSpPr>
          <p:nvPr/>
        </p:nvSpPr>
        <p:spPr bwMode="auto">
          <a:xfrm>
            <a:off x="2438400" y="1557338"/>
            <a:ext cx="4016375" cy="3276600"/>
          </a:xfrm>
          <a:prstGeom prst="roundRect">
            <a:avLst>
              <a:gd name="adj" fmla="val 16667"/>
            </a:avLst>
          </a:prstGeom>
          <a:solidFill>
            <a:schemeClr val="accent1">
              <a:alpha val="5294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endParaRPr lang="ja-JP" altLang="ja-JP" sz="3600">
              <a:solidFill>
                <a:srgbClr val="FFFFFF"/>
              </a:solidFill>
            </a:endParaRP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752475" y="2552700"/>
            <a:ext cx="889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FF9900"/>
                </a:solidFill>
              </a:rPr>
              <a:t>Na</a:t>
            </a:r>
            <a:r>
              <a:rPr lang="en-US" altLang="ja-JP" sz="3600" baseline="30000">
                <a:solidFill>
                  <a:srgbClr val="FF9900"/>
                </a:solidFill>
              </a:rPr>
              <a:t>+</a:t>
            </a:r>
          </a:p>
        </p:txBody>
      </p:sp>
      <p:sp>
        <p:nvSpPr>
          <p:cNvPr id="196612" name="Line 4"/>
          <p:cNvSpPr>
            <a:spLocks noChangeShapeType="1"/>
          </p:cNvSpPr>
          <p:nvPr/>
        </p:nvSpPr>
        <p:spPr bwMode="auto">
          <a:xfrm>
            <a:off x="1924050" y="2878138"/>
            <a:ext cx="1198563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96613" name="Line 5"/>
          <p:cNvSpPr>
            <a:spLocks noChangeShapeType="1"/>
          </p:cNvSpPr>
          <p:nvPr/>
        </p:nvSpPr>
        <p:spPr bwMode="auto">
          <a:xfrm>
            <a:off x="5921375" y="2797175"/>
            <a:ext cx="1198563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96614" name="Line 6"/>
          <p:cNvSpPr>
            <a:spLocks noChangeShapeType="1"/>
          </p:cNvSpPr>
          <p:nvPr/>
        </p:nvSpPr>
        <p:spPr bwMode="auto">
          <a:xfrm flipH="1">
            <a:off x="5932488" y="3233738"/>
            <a:ext cx="1198562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7150100" y="2505075"/>
            <a:ext cx="889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FF9900"/>
                </a:solidFill>
              </a:rPr>
              <a:t>Na</a:t>
            </a:r>
            <a:r>
              <a:rPr lang="en-US" altLang="ja-JP" sz="3600" baseline="30000">
                <a:solidFill>
                  <a:srgbClr val="FF9900"/>
                </a:solidFill>
              </a:rPr>
              <a:t>+</a:t>
            </a: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7204075" y="2960688"/>
            <a:ext cx="685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FF9900"/>
                </a:solidFill>
              </a:rPr>
              <a:t>H</a:t>
            </a:r>
            <a:r>
              <a:rPr lang="en-US" altLang="ja-JP" sz="3600" baseline="30000">
                <a:solidFill>
                  <a:srgbClr val="FF9900"/>
                </a:solidFill>
              </a:rPr>
              <a:t>+</a:t>
            </a:r>
          </a:p>
        </p:txBody>
      </p:sp>
      <p:sp>
        <p:nvSpPr>
          <p:cNvPr id="196617" name="Oval 9"/>
          <p:cNvSpPr>
            <a:spLocks noChangeArrowheads="1"/>
          </p:cNvSpPr>
          <p:nvPr/>
        </p:nvSpPr>
        <p:spPr bwMode="auto">
          <a:xfrm>
            <a:off x="6259513" y="2798763"/>
            <a:ext cx="381000" cy="423862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ja-JP" altLang="en-US" sz="3600">
              <a:solidFill>
                <a:srgbClr val="FFFFFF"/>
              </a:solidFill>
            </a:endParaRP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6570663" y="3487738"/>
            <a:ext cx="2327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66FF66"/>
                </a:solidFill>
              </a:rPr>
              <a:t>SOS1</a:t>
            </a:r>
            <a:br>
              <a:rPr lang="en-US" altLang="ja-JP" sz="3600">
                <a:solidFill>
                  <a:srgbClr val="66FF66"/>
                </a:solidFill>
              </a:rPr>
            </a:br>
            <a:r>
              <a:rPr lang="en-US" altLang="ja-JP" sz="2400">
                <a:solidFill>
                  <a:srgbClr val="66FF66"/>
                </a:solidFill>
              </a:rPr>
              <a:t>(Na/H antiporter)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52763" y="1908175"/>
            <a:ext cx="1704975" cy="585788"/>
            <a:chOff x="1923" y="1202"/>
            <a:chExt cx="1074" cy="369"/>
          </a:xfrm>
        </p:grpSpPr>
        <p:sp>
          <p:nvSpPr>
            <p:cNvPr id="196644" name="Text Box 12"/>
            <p:cNvSpPr txBox="1">
              <a:spLocks noChangeArrowheads="1"/>
            </p:cNvSpPr>
            <p:nvPr/>
          </p:nvSpPr>
          <p:spPr bwMode="auto">
            <a:xfrm>
              <a:off x="1923" y="1202"/>
              <a:ext cx="78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3600">
                  <a:solidFill>
                    <a:srgbClr val="66FF66"/>
                  </a:solidFill>
                </a:rPr>
                <a:t>SOS3</a:t>
              </a:r>
            </a:p>
          </p:txBody>
        </p:sp>
        <p:sp>
          <p:nvSpPr>
            <p:cNvPr id="196645" name="Line 13"/>
            <p:cNvSpPr>
              <a:spLocks noChangeShapeType="1"/>
            </p:cNvSpPr>
            <p:nvPr/>
          </p:nvSpPr>
          <p:spPr bwMode="auto">
            <a:xfrm>
              <a:off x="2709" y="1385"/>
              <a:ext cx="288" cy="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784725" y="1919288"/>
            <a:ext cx="1376363" cy="769937"/>
            <a:chOff x="3014" y="1209"/>
            <a:chExt cx="867" cy="485"/>
          </a:xfrm>
        </p:grpSpPr>
        <p:sp>
          <p:nvSpPr>
            <p:cNvPr id="196642" name="Text Box 15"/>
            <p:cNvSpPr txBox="1">
              <a:spLocks noChangeArrowheads="1"/>
            </p:cNvSpPr>
            <p:nvPr/>
          </p:nvSpPr>
          <p:spPr bwMode="auto">
            <a:xfrm>
              <a:off x="3014" y="1209"/>
              <a:ext cx="78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3600">
                  <a:solidFill>
                    <a:srgbClr val="66FF66"/>
                  </a:solidFill>
                </a:rPr>
                <a:t>SOS2</a:t>
              </a:r>
            </a:p>
          </p:txBody>
        </p:sp>
        <p:sp>
          <p:nvSpPr>
            <p:cNvPr id="196643" name="Line 16"/>
            <p:cNvSpPr>
              <a:spLocks noChangeShapeType="1"/>
            </p:cNvSpPr>
            <p:nvPr/>
          </p:nvSpPr>
          <p:spPr bwMode="auto">
            <a:xfrm rot="2802788">
              <a:off x="3737" y="1549"/>
              <a:ext cx="288" cy="1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202363" y="1341438"/>
            <a:ext cx="2941637" cy="1963737"/>
            <a:chOff x="3907" y="845"/>
            <a:chExt cx="1853" cy="1237"/>
          </a:xfrm>
        </p:grpSpPr>
        <p:sp>
          <p:nvSpPr>
            <p:cNvPr id="196639" name="Text Box 18"/>
            <p:cNvSpPr txBox="1">
              <a:spLocks noChangeArrowheads="1"/>
            </p:cNvSpPr>
            <p:nvPr/>
          </p:nvSpPr>
          <p:spPr bwMode="auto">
            <a:xfrm>
              <a:off x="4076" y="845"/>
              <a:ext cx="168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3600">
                  <a:solidFill>
                    <a:srgbClr val="FF3300"/>
                  </a:solidFill>
                </a:rPr>
                <a:t>SOS1-mutant</a:t>
              </a:r>
            </a:p>
          </p:txBody>
        </p:sp>
        <p:sp>
          <p:nvSpPr>
            <p:cNvPr id="196640" name="Text Box 19"/>
            <p:cNvSpPr txBox="1">
              <a:spLocks noChangeArrowheads="1"/>
            </p:cNvSpPr>
            <p:nvPr/>
          </p:nvSpPr>
          <p:spPr bwMode="auto">
            <a:xfrm>
              <a:off x="3907" y="1713"/>
              <a:ext cx="319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3600">
                  <a:solidFill>
                    <a:srgbClr val="FF3300"/>
                  </a:solidFill>
                  <a:latin typeface="Century" panose="02040604050505020304" pitchFamily="18" charset="0"/>
                </a:rPr>
                <a:t>X</a:t>
              </a:r>
            </a:p>
          </p:txBody>
        </p:sp>
        <p:sp>
          <p:nvSpPr>
            <p:cNvPr id="196641" name="Line 20"/>
            <p:cNvSpPr>
              <a:spLocks noChangeShapeType="1"/>
            </p:cNvSpPr>
            <p:nvPr/>
          </p:nvSpPr>
          <p:spPr bwMode="auto">
            <a:xfrm flipV="1">
              <a:off x="4130" y="1207"/>
              <a:ext cx="343" cy="59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196622" name="Group 21"/>
          <p:cNvGrpSpPr>
            <a:grpSpLocks/>
          </p:cNvGrpSpPr>
          <p:nvPr/>
        </p:nvGrpSpPr>
        <p:grpSpPr bwMode="auto">
          <a:xfrm>
            <a:off x="2986088" y="3144838"/>
            <a:ext cx="2894012" cy="1566862"/>
            <a:chOff x="1908" y="1920"/>
            <a:chExt cx="1823" cy="987"/>
          </a:xfrm>
        </p:grpSpPr>
        <p:sp>
          <p:nvSpPr>
            <p:cNvPr id="196635" name="Oval 22"/>
            <p:cNvSpPr>
              <a:spLocks noChangeArrowheads="1"/>
            </p:cNvSpPr>
            <p:nvPr/>
          </p:nvSpPr>
          <p:spPr bwMode="auto">
            <a:xfrm>
              <a:off x="1935" y="2208"/>
              <a:ext cx="1796" cy="699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endParaRPr lang="ja-JP" altLang="en-US" sz="3600">
                <a:solidFill>
                  <a:srgbClr val="FFFFFF"/>
                </a:solidFill>
              </a:endParaRPr>
            </a:p>
          </p:txBody>
        </p:sp>
        <p:sp>
          <p:nvSpPr>
            <p:cNvPr id="196636" name="Line 23"/>
            <p:cNvSpPr>
              <a:spLocks noChangeShapeType="1"/>
            </p:cNvSpPr>
            <p:nvPr/>
          </p:nvSpPr>
          <p:spPr bwMode="auto">
            <a:xfrm rot="5400000">
              <a:off x="2544" y="2228"/>
              <a:ext cx="481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sp>
          <p:nvSpPr>
            <p:cNvPr id="196637" name="Oval 24"/>
            <p:cNvSpPr>
              <a:spLocks noChangeArrowheads="1"/>
            </p:cNvSpPr>
            <p:nvPr/>
          </p:nvSpPr>
          <p:spPr bwMode="auto">
            <a:xfrm>
              <a:off x="2715" y="2139"/>
              <a:ext cx="144" cy="1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endParaRPr lang="ja-JP" altLang="en-US" sz="3600">
                <a:solidFill>
                  <a:srgbClr val="FFFFFF"/>
                </a:solidFill>
              </a:endParaRPr>
            </a:p>
          </p:txBody>
        </p:sp>
        <p:sp>
          <p:nvSpPr>
            <p:cNvPr id="196638" name="Text Box 25"/>
            <p:cNvSpPr txBox="1">
              <a:spLocks noChangeArrowheads="1"/>
            </p:cNvSpPr>
            <p:nvPr/>
          </p:nvSpPr>
          <p:spPr bwMode="auto">
            <a:xfrm>
              <a:off x="1908" y="1920"/>
              <a:ext cx="70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3600">
                  <a:solidFill>
                    <a:srgbClr val="FFFFFF"/>
                  </a:solidFill>
                </a:rPr>
                <a:t>NHE</a:t>
              </a:r>
            </a:p>
          </p:txBody>
        </p:sp>
      </p:grpSp>
      <p:grpSp>
        <p:nvGrpSpPr>
          <p:cNvPr id="196623" name="Group 26"/>
          <p:cNvGrpSpPr>
            <a:grpSpLocks/>
          </p:cNvGrpSpPr>
          <p:nvPr/>
        </p:nvGrpSpPr>
        <p:grpSpPr bwMode="auto">
          <a:xfrm>
            <a:off x="3978275" y="2555875"/>
            <a:ext cx="935038" cy="585788"/>
            <a:chOff x="2514" y="1618"/>
            <a:chExt cx="589" cy="369"/>
          </a:xfrm>
        </p:grpSpPr>
        <p:sp>
          <p:nvSpPr>
            <p:cNvPr id="196633" name="Text Box 27"/>
            <p:cNvSpPr txBox="1">
              <a:spLocks noChangeArrowheads="1"/>
            </p:cNvSpPr>
            <p:nvPr/>
          </p:nvSpPr>
          <p:spPr bwMode="auto">
            <a:xfrm>
              <a:off x="2514" y="1618"/>
              <a:ext cx="560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3600">
                  <a:solidFill>
                    <a:srgbClr val="FF9900"/>
                  </a:solidFill>
                </a:rPr>
                <a:t>Na</a:t>
              </a:r>
              <a:r>
                <a:rPr lang="en-US" altLang="ja-JP" sz="3600" baseline="30000">
                  <a:solidFill>
                    <a:srgbClr val="FF9900"/>
                  </a:solidFill>
                </a:rPr>
                <a:t>+</a:t>
              </a:r>
            </a:p>
          </p:txBody>
        </p:sp>
        <p:sp>
          <p:nvSpPr>
            <p:cNvPr id="196634" name="Line 28"/>
            <p:cNvSpPr>
              <a:spLocks noChangeShapeType="1"/>
            </p:cNvSpPr>
            <p:nvPr/>
          </p:nvSpPr>
          <p:spPr bwMode="auto">
            <a:xfrm rot="-5400000">
              <a:off x="2961" y="1785"/>
              <a:ext cx="283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196624" name="Group 29"/>
          <p:cNvGrpSpPr>
            <a:grpSpLocks/>
          </p:cNvGrpSpPr>
          <p:nvPr/>
        </p:nvGrpSpPr>
        <p:grpSpPr bwMode="auto">
          <a:xfrm>
            <a:off x="1014413" y="1973263"/>
            <a:ext cx="1558925" cy="3406775"/>
            <a:chOff x="709" y="1249"/>
            <a:chExt cx="982" cy="2146"/>
          </a:xfrm>
        </p:grpSpPr>
        <p:sp>
          <p:nvSpPr>
            <p:cNvPr id="196628" name="Line 33"/>
            <p:cNvSpPr>
              <a:spLocks noChangeShapeType="1"/>
            </p:cNvSpPr>
            <p:nvPr/>
          </p:nvSpPr>
          <p:spPr bwMode="auto">
            <a:xfrm rot="2913371" flipV="1">
              <a:off x="1264" y="1835"/>
              <a:ext cx="686" cy="4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ja-JP" altLang="en-US"/>
            </a:p>
          </p:txBody>
        </p:sp>
        <p:grpSp>
          <p:nvGrpSpPr>
            <p:cNvPr id="196629" name="Group 30"/>
            <p:cNvGrpSpPr>
              <a:grpSpLocks/>
            </p:cNvGrpSpPr>
            <p:nvPr/>
          </p:nvGrpSpPr>
          <p:grpSpPr bwMode="auto">
            <a:xfrm>
              <a:off x="709" y="1748"/>
              <a:ext cx="982" cy="1647"/>
              <a:chOff x="702" y="1734"/>
              <a:chExt cx="982" cy="1647"/>
            </a:xfrm>
          </p:grpSpPr>
          <p:sp>
            <p:nvSpPr>
              <p:cNvPr id="196631" name="Text Box 32"/>
              <p:cNvSpPr txBox="1">
                <a:spLocks noChangeArrowheads="1"/>
              </p:cNvSpPr>
              <p:nvPr/>
            </p:nvSpPr>
            <p:spPr bwMode="auto">
              <a:xfrm>
                <a:off x="702" y="2067"/>
                <a:ext cx="714" cy="1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3600">
                    <a:solidFill>
                      <a:srgbClr val="00CC99"/>
                    </a:solidFill>
                  </a:rPr>
                  <a:t>KAT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3600">
                    <a:solidFill>
                      <a:srgbClr val="00CC99"/>
                    </a:solidFill>
                  </a:rPr>
                  <a:t>AKT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3600">
                    <a:solidFill>
                      <a:srgbClr val="00CC99"/>
                    </a:solidFill>
                  </a:rPr>
                  <a:t>HKT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ja-JP" altLang="en-US" sz="3600">
                    <a:solidFill>
                      <a:srgbClr val="00CC99"/>
                    </a:solidFill>
                  </a:rPr>
                  <a:t>・・・</a:t>
                </a:r>
              </a:p>
            </p:txBody>
          </p:sp>
          <p:sp>
            <p:nvSpPr>
              <p:cNvPr id="191511" name="AutoShape 31"/>
              <p:cNvSpPr>
                <a:spLocks noChangeArrowheads="1"/>
              </p:cNvSpPr>
              <p:nvPr/>
            </p:nvSpPr>
            <p:spPr bwMode="auto">
              <a:xfrm>
                <a:off x="1421" y="1734"/>
                <a:ext cx="263" cy="397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ja-JP" altLang="en-US" sz="360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96630" name="Text Box 34"/>
            <p:cNvSpPr txBox="1">
              <a:spLocks noChangeArrowheads="1"/>
            </p:cNvSpPr>
            <p:nvPr/>
          </p:nvSpPr>
          <p:spPr bwMode="auto">
            <a:xfrm>
              <a:off x="1097" y="1249"/>
              <a:ext cx="432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3600">
                  <a:solidFill>
                    <a:srgbClr val="00CC99"/>
                  </a:solidFill>
                </a:rPr>
                <a:t>K</a:t>
              </a:r>
              <a:r>
                <a:rPr lang="en-US" altLang="ja-JP" sz="3600" baseline="30000">
                  <a:solidFill>
                    <a:srgbClr val="00CC99"/>
                  </a:solidFill>
                </a:rPr>
                <a:t>+</a:t>
              </a:r>
            </a:p>
          </p:txBody>
        </p:sp>
      </p:grpSp>
      <p:sp>
        <p:nvSpPr>
          <p:cNvPr id="52241" name="テキスト ボックス 34"/>
          <p:cNvSpPr txBox="1">
            <a:spLocks noChangeArrowheads="1"/>
          </p:cNvSpPr>
          <p:nvPr/>
        </p:nvSpPr>
        <p:spPr bwMode="auto">
          <a:xfrm>
            <a:off x="3473450" y="5230813"/>
            <a:ext cx="313372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66FF33"/>
                </a:solidFill>
              </a:rPr>
              <a:t>SOS2: CIPK24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3600">
                <a:solidFill>
                  <a:srgbClr val="66FF33"/>
                </a:solidFill>
              </a:rPr>
              <a:t>SOS3:  CBL4</a:t>
            </a:r>
            <a:endParaRPr lang="ja-JP" altLang="en-US" sz="3600">
              <a:solidFill>
                <a:srgbClr val="66FF33"/>
              </a:solidFill>
            </a:endParaRPr>
          </a:p>
        </p:txBody>
      </p:sp>
      <p:sp>
        <p:nvSpPr>
          <p:cNvPr id="5" name="右中かっこ 4"/>
          <p:cNvSpPr/>
          <p:nvPr/>
        </p:nvSpPr>
        <p:spPr>
          <a:xfrm>
            <a:off x="6827838" y="5230813"/>
            <a:ext cx="273050" cy="92868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7" name="テキスト ボックス 34"/>
          <p:cNvSpPr txBox="1">
            <a:spLocks noChangeArrowheads="1"/>
          </p:cNvSpPr>
          <p:nvPr/>
        </p:nvSpPr>
        <p:spPr bwMode="auto">
          <a:xfrm>
            <a:off x="7324725" y="5149850"/>
            <a:ext cx="1470025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3600" dirty="0" smtClean="0">
                <a:solidFill>
                  <a:srgbClr val="66FF33"/>
                </a:solidFill>
              </a:rPr>
              <a:t>5</a:t>
            </a:r>
            <a:r>
              <a:rPr lang="en-US" altLang="ja-JP" sz="3600" baseline="30000" dirty="0" smtClean="0">
                <a:solidFill>
                  <a:srgbClr val="66FF33"/>
                </a:solidFill>
              </a:rPr>
              <a:t>th</a:t>
            </a:r>
            <a:endParaRPr lang="en-US" altLang="ja-JP" sz="3600" dirty="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3600" dirty="0" smtClean="0">
                <a:solidFill>
                  <a:srgbClr val="66FF33"/>
                </a:solidFill>
              </a:rPr>
              <a:t>class</a:t>
            </a:r>
            <a:endParaRPr lang="ja-JP" altLang="en-US" sz="3600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1" grpId="0"/>
      <p:bldP spid="5" grpId="0" animBg="1"/>
      <p:bldP spid="3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393825"/>
            <a:ext cx="3430588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038225"/>
            <a:ext cx="5430838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0" name="テキスト ボックス 3"/>
          <p:cNvSpPr txBox="1">
            <a:spLocks noChangeArrowheads="1"/>
          </p:cNvSpPr>
          <p:nvPr/>
        </p:nvSpPr>
        <p:spPr bwMode="auto">
          <a:xfrm>
            <a:off x="242888" y="222250"/>
            <a:ext cx="9028112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C00000"/>
                </a:solidFill>
              </a:rPr>
              <a:t>Localization and function of AtHKT and SOS1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C00000"/>
                </a:solidFill>
              </a:rPr>
              <a:t>ＡｔＨＫＴ１とＳＯＳ１の植物体内での生理的役割</a:t>
            </a:r>
          </a:p>
        </p:txBody>
      </p:sp>
      <p:sp>
        <p:nvSpPr>
          <p:cNvPr id="198661" name="テキスト ボックス 1"/>
          <p:cNvSpPr txBox="1">
            <a:spLocks noChangeArrowheads="1"/>
          </p:cNvSpPr>
          <p:nvPr/>
        </p:nvSpPr>
        <p:spPr bwMode="auto">
          <a:xfrm>
            <a:off x="174625" y="5835650"/>
            <a:ext cx="84693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dirty="0">
                <a:solidFill>
                  <a:srgbClr val="C00000"/>
                </a:solidFill>
              </a:rPr>
              <a:t>AtHKT1</a:t>
            </a:r>
            <a:r>
              <a:rPr lang="ja-JP" altLang="en-US" dirty="0">
                <a:solidFill>
                  <a:srgbClr val="C00000"/>
                </a:solidFill>
              </a:rPr>
              <a:t> </a:t>
            </a:r>
            <a:r>
              <a:rPr lang="en-US" altLang="ja-JP" dirty="0">
                <a:solidFill>
                  <a:srgbClr val="C00000"/>
                </a:solidFill>
              </a:rPr>
              <a:t>: Na-transporter (no K-transport activity)</a:t>
            </a:r>
            <a:br>
              <a:rPr lang="en-US" altLang="ja-JP" dirty="0">
                <a:solidFill>
                  <a:srgbClr val="C00000"/>
                </a:solidFill>
              </a:rPr>
            </a:br>
            <a:r>
              <a:rPr lang="en-US" altLang="ja-JP" dirty="0">
                <a:solidFill>
                  <a:srgbClr val="C00000"/>
                </a:solidFill>
              </a:rPr>
              <a:t>(Note: Some HKTs are  Na/K transporters)</a:t>
            </a:r>
          </a:p>
        </p:txBody>
      </p:sp>
      <p:sp>
        <p:nvSpPr>
          <p:cNvPr id="198662" name="テキスト ボックス 5"/>
          <p:cNvSpPr txBox="1">
            <a:spLocks noChangeArrowheads="1"/>
          </p:cNvSpPr>
          <p:nvPr/>
        </p:nvSpPr>
        <p:spPr bwMode="auto">
          <a:xfrm>
            <a:off x="7416800" y="3141663"/>
            <a:ext cx="1854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C00000"/>
                </a:solidFill>
              </a:rPr>
              <a:t>SOS1: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C00000"/>
                </a:solidFill>
              </a:rPr>
              <a:t>Na-H antiporter</a:t>
            </a:r>
          </a:p>
          <a:p>
            <a:pPr>
              <a:spcBef>
                <a:spcPct val="0"/>
              </a:spcBef>
              <a:buFontTx/>
              <a:buNone/>
            </a:pPr>
            <a:endParaRPr lang="ja-JP" altLang="en-US" sz="36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タイトル 1"/>
          <p:cNvSpPr>
            <a:spLocks noGrp="1"/>
          </p:cNvSpPr>
          <p:nvPr>
            <p:ph type="title"/>
          </p:nvPr>
        </p:nvSpPr>
        <p:spPr>
          <a:xfrm>
            <a:off x="685800" y="488950"/>
            <a:ext cx="7772400" cy="1143000"/>
          </a:xfrm>
        </p:spPr>
        <p:txBody>
          <a:bodyPr/>
          <a:lstStyle/>
          <a:p>
            <a:r>
              <a:rPr lang="ja-JP" altLang="en-US" smtClean="0"/>
              <a:t>局在　（</a:t>
            </a:r>
            <a:r>
              <a:rPr lang="en-US" altLang="ja-JP" smtClean="0"/>
              <a:t>Localization)</a:t>
            </a:r>
            <a:endParaRPr lang="ja-JP" altLang="en-US" smtClean="0"/>
          </a:p>
        </p:txBody>
      </p:sp>
      <p:sp>
        <p:nvSpPr>
          <p:cNvPr id="87043" name="テキスト ボックス 3"/>
          <p:cNvSpPr txBox="1">
            <a:spLocks noChangeArrowheads="1"/>
          </p:cNvSpPr>
          <p:nvPr/>
        </p:nvSpPr>
        <p:spPr bwMode="auto">
          <a:xfrm>
            <a:off x="1035050" y="1631950"/>
            <a:ext cx="74231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/>
              <a:t>生理的意味を知るのに重要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en-US" altLang="ja-JP" sz="3600"/>
              <a:t>Important to know physiological role</a:t>
            </a:r>
            <a:endParaRPr lang="ja-JP" altLang="en-US" sz="3600">
              <a:solidFill>
                <a:schemeClr val="bg1"/>
              </a:solidFill>
            </a:endParaRPr>
          </a:p>
        </p:txBody>
      </p:sp>
      <p:sp>
        <p:nvSpPr>
          <p:cNvPr id="87044" name="テキスト ボックス 4"/>
          <p:cNvSpPr txBox="1">
            <a:spLocks noChangeArrowheads="1"/>
          </p:cNvSpPr>
          <p:nvPr/>
        </p:nvSpPr>
        <p:spPr bwMode="auto">
          <a:xfrm>
            <a:off x="1035050" y="3086100"/>
            <a:ext cx="79883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solidFill>
                  <a:srgbClr val="00B050"/>
                </a:solidFill>
              </a:rPr>
              <a:t>方法　</a:t>
            </a:r>
            <a:r>
              <a:rPr lang="en-US" altLang="ja-JP" sz="3600">
                <a:solidFill>
                  <a:srgbClr val="00B050"/>
                </a:solidFill>
              </a:rPr>
              <a:t>How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ja-JP" altLang="en-US" sz="3600"/>
              <a:t>　部位別の遺伝子発現解析　</a:t>
            </a:r>
            <a:r>
              <a:rPr lang="en-US" altLang="ja-JP" sz="3600"/>
              <a:t>mRNA</a:t>
            </a:r>
            <a:br>
              <a:rPr lang="en-US" altLang="ja-JP" sz="3600"/>
            </a:br>
            <a:r>
              <a:rPr lang="en-US" altLang="ja-JP" sz="3600"/>
              <a:t> </a:t>
            </a:r>
            <a:r>
              <a:rPr lang="en-US" altLang="ja-JP"/>
              <a:t>(RT-PCR, micro-array, in site hybridization)</a:t>
            </a:r>
            <a:br>
              <a:rPr lang="en-US" altLang="ja-JP"/>
            </a:br>
            <a:r>
              <a:rPr lang="ja-JP" altLang="en-US" sz="3600"/>
              <a:t>　部位別のタンパク質発現解析 </a:t>
            </a:r>
            <a:r>
              <a:rPr lang="en-US" altLang="ja-JP" sz="3600"/>
              <a:t>Protein</a:t>
            </a:r>
            <a:br>
              <a:rPr lang="en-US" altLang="ja-JP" sz="3600"/>
            </a:br>
            <a:r>
              <a:rPr lang="en-US" altLang="ja-JP" sz="3600"/>
              <a:t>(immuno-chemistry/-fluorescence)</a:t>
            </a:r>
            <a:endParaRPr lang="ja-JP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185988"/>
            <a:ext cx="4929188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7" name="テキスト ボックス 21"/>
          <p:cNvSpPr txBox="1">
            <a:spLocks noChangeArrowheads="1"/>
          </p:cNvSpPr>
          <p:nvPr/>
        </p:nvSpPr>
        <p:spPr bwMode="auto">
          <a:xfrm>
            <a:off x="288925" y="250825"/>
            <a:ext cx="54403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00"/>
                </a:solidFill>
              </a:rPr>
              <a:t>High sodium (Na) ; Salt stress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00"/>
                </a:solidFill>
              </a:rPr>
              <a:t>K-deficiency and moderate Na; </a:t>
            </a:r>
            <a:endParaRPr lang="ja-JP" altLang="en-US">
              <a:solidFill>
                <a:srgbClr val="000000"/>
              </a:solidFill>
            </a:endParaRPr>
          </a:p>
        </p:txBody>
      </p:sp>
      <p:graphicFrame>
        <p:nvGraphicFramePr>
          <p:cNvPr id="29" name="表 28"/>
          <p:cNvGraphicFramePr>
            <a:graphicFrameLocks noGrp="1"/>
          </p:cNvGraphicFramePr>
          <p:nvPr/>
        </p:nvGraphicFramePr>
        <p:xfrm>
          <a:off x="5291138" y="2286000"/>
          <a:ext cx="3697287" cy="209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3463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○</a:t>
                      </a:r>
                      <a:endParaRPr kumimoji="1" lang="ja-JP" altLang="en-US" sz="1800" dirty="0"/>
                    </a:p>
                  </a:txBody>
                  <a:tcPr marL="91459" marR="91459" marT="45733" marB="45733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イネ </a:t>
                      </a:r>
                      <a:r>
                        <a:rPr kumimoji="1" lang="en-US" altLang="ja-JP" sz="1600" dirty="0" smtClean="0"/>
                        <a:t>rice</a:t>
                      </a:r>
                      <a:r>
                        <a:rPr kumimoji="1" lang="ja-JP" altLang="en-US" sz="1600" dirty="0" smtClean="0"/>
                        <a:t>　オオムギ </a:t>
                      </a:r>
                      <a:r>
                        <a:rPr kumimoji="1" lang="en-US" altLang="ja-JP" sz="1600" dirty="0" smtClean="0"/>
                        <a:t>barley</a:t>
                      </a:r>
                    </a:p>
                    <a:p>
                      <a:r>
                        <a:rPr kumimoji="1" lang="ja-JP" altLang="en-US" sz="1600" dirty="0" smtClean="0"/>
                        <a:t>ワタ </a:t>
                      </a:r>
                      <a:r>
                        <a:rPr kumimoji="1" lang="en-US" altLang="ja-JP" sz="1600" dirty="0" smtClean="0"/>
                        <a:t>cotton</a:t>
                      </a:r>
                      <a:r>
                        <a:rPr kumimoji="1" lang="ja-JP" altLang="en-US" sz="1600" dirty="0" smtClean="0"/>
                        <a:t>　キャベツ </a:t>
                      </a:r>
                      <a:r>
                        <a:rPr kumimoji="1" lang="en-US" altLang="ja-JP" sz="1600" dirty="0" smtClean="0"/>
                        <a:t>cabbage</a:t>
                      </a:r>
                    </a:p>
                    <a:p>
                      <a:r>
                        <a:rPr kumimoji="1" lang="ja-JP" altLang="en-US" sz="1600" dirty="0" smtClean="0"/>
                        <a:t>ホウレンソウ </a:t>
                      </a:r>
                      <a:r>
                        <a:rPr kumimoji="1" lang="en-US" altLang="ja-JP" sz="1600" dirty="0" smtClean="0"/>
                        <a:t>spinach</a:t>
                      </a:r>
                    </a:p>
                    <a:p>
                      <a:r>
                        <a:rPr kumimoji="1" lang="ja-JP" altLang="en-US" sz="1600" dirty="0" smtClean="0"/>
                        <a:t>ビート </a:t>
                      </a:r>
                      <a:r>
                        <a:rPr kumimoji="1" lang="en-US" altLang="ja-JP" sz="1600" dirty="0" smtClean="0"/>
                        <a:t>beat</a:t>
                      </a:r>
                      <a:r>
                        <a:rPr kumimoji="1" lang="ja-JP" altLang="en-US" sz="1600" dirty="0" smtClean="0"/>
                        <a:t>　・・・</a:t>
                      </a:r>
                      <a:endParaRPr kumimoji="1" lang="ja-JP" altLang="en-US" sz="1600" dirty="0"/>
                    </a:p>
                  </a:txBody>
                  <a:tcPr marL="91459" marR="91459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862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×</a:t>
                      </a:r>
                      <a:endParaRPr kumimoji="1" lang="ja-JP" altLang="en-US" sz="1800" dirty="0"/>
                    </a:p>
                  </a:txBody>
                  <a:tcPr marL="91459" marR="91459" marT="45733" marB="45733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トウモロコシ </a:t>
                      </a:r>
                      <a:r>
                        <a:rPr kumimoji="1" lang="en-US" altLang="ja-JP" sz="1600" dirty="0" smtClean="0"/>
                        <a:t>maize</a:t>
                      </a:r>
                    </a:p>
                    <a:p>
                      <a:r>
                        <a:rPr kumimoji="1" lang="ja-JP" altLang="en-US" sz="1600" dirty="0" smtClean="0"/>
                        <a:t>アブラナ </a:t>
                      </a:r>
                      <a:r>
                        <a:rPr kumimoji="1" lang="en-US" altLang="ja-JP" sz="1600" dirty="0" err="1" smtClean="0"/>
                        <a:t>Brasicca</a:t>
                      </a:r>
                      <a:endParaRPr kumimoji="1" lang="en-US" altLang="ja-JP" sz="1600" dirty="0" smtClean="0"/>
                    </a:p>
                    <a:p>
                      <a:r>
                        <a:rPr kumimoji="1" lang="ja-JP" altLang="en-US" sz="1600" dirty="0" smtClean="0"/>
                        <a:t>ダイズ </a:t>
                      </a:r>
                      <a:r>
                        <a:rPr kumimoji="1" lang="en-US" altLang="ja-JP" sz="1600" dirty="0" smtClean="0"/>
                        <a:t>Soybean</a:t>
                      </a:r>
                      <a:endParaRPr kumimoji="1" lang="ja-JP" altLang="en-US" sz="1600" dirty="0"/>
                    </a:p>
                  </a:txBody>
                  <a:tcPr marL="91459" marR="91459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0713" name="正方形/長方形 31"/>
          <p:cNvSpPr>
            <a:spLocks noChangeArrowheads="1"/>
          </p:cNvSpPr>
          <p:nvPr/>
        </p:nvSpPr>
        <p:spPr bwMode="auto">
          <a:xfrm>
            <a:off x="5792788" y="4214813"/>
            <a:ext cx="1924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ja-JP" altLang="en-US" sz="1400">
                <a:solidFill>
                  <a:srgbClr val="000000"/>
                </a:solidFill>
              </a:rPr>
              <a:t>（「植物栄養学」第２版）</a:t>
            </a:r>
          </a:p>
        </p:txBody>
      </p:sp>
      <p:sp>
        <p:nvSpPr>
          <p:cNvPr id="23" name="テキスト ボックス 22"/>
          <p:cNvSpPr txBox="1">
            <a:spLocks noChangeArrowheads="1"/>
          </p:cNvSpPr>
          <p:nvPr/>
        </p:nvSpPr>
        <p:spPr bwMode="auto">
          <a:xfrm>
            <a:off x="4754563" y="4711700"/>
            <a:ext cx="41846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Molecular mechanism for Na uptake in rice: One of OsHKT?</a:t>
            </a:r>
          </a:p>
        </p:txBody>
      </p:sp>
      <p:sp>
        <p:nvSpPr>
          <p:cNvPr id="200715" name="テキスト ボックス 21"/>
          <p:cNvSpPr txBox="1">
            <a:spLocks noChangeArrowheads="1"/>
          </p:cNvSpPr>
          <p:nvPr/>
        </p:nvSpPr>
        <p:spPr bwMode="auto">
          <a:xfrm>
            <a:off x="5575300" y="715963"/>
            <a:ext cx="22367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00"/>
                </a:solidFill>
              </a:rPr>
              <a:t>Substitution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>
                <a:solidFill>
                  <a:srgbClr val="000000"/>
                </a:solidFill>
              </a:rPr>
              <a:t>Beneficial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>
                <a:solidFill>
                  <a:srgbClr val="000000"/>
                </a:solidFill>
              </a:rPr>
              <a:t>代替（有益）</a:t>
            </a:r>
          </a:p>
        </p:txBody>
      </p:sp>
      <p:sp>
        <p:nvSpPr>
          <p:cNvPr id="200716" name="正方形/長方形 31"/>
          <p:cNvSpPr>
            <a:spLocks noChangeArrowheads="1"/>
          </p:cNvSpPr>
          <p:nvPr/>
        </p:nvSpPr>
        <p:spPr bwMode="auto">
          <a:xfrm>
            <a:off x="1727200" y="1870075"/>
            <a:ext cx="15255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</a:rPr>
              <a:t>Rice (Koshihikari)</a:t>
            </a:r>
            <a:endParaRPr lang="ja-JP" alt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2889250"/>
            <a:ext cx="2881312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5" name="テキスト ボックス 15"/>
          <p:cNvSpPr txBox="1">
            <a:spLocks noChangeArrowheads="1"/>
          </p:cNvSpPr>
          <p:nvPr/>
        </p:nvSpPr>
        <p:spPr bwMode="auto">
          <a:xfrm>
            <a:off x="0" y="5719763"/>
            <a:ext cx="57975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  <a:latin typeface="Arial" panose="020B0604020202020204" pitchFamily="34" charset="0"/>
              </a:rPr>
              <a:t>NOTE: Difference between rice and Arabidopsis HKTs</a:t>
            </a:r>
            <a:r>
              <a:rPr lang="ja-JP" altLang="en-US" sz="1800">
                <a:solidFill>
                  <a:srgbClr val="0000FF"/>
                </a:solidFill>
                <a:latin typeface="Arial" panose="020B0604020202020204" pitchFamily="34" charset="0"/>
              </a:rPr>
              <a:t>シロイヌナズナ</a:t>
            </a:r>
            <a:r>
              <a:rPr lang="en-US" altLang="ja-JP" sz="1800">
                <a:solidFill>
                  <a:srgbClr val="0000FF"/>
                </a:solidFill>
                <a:latin typeface="Arial" panose="020B0604020202020204" pitchFamily="34" charset="0"/>
              </a:rPr>
              <a:t>HKT</a:t>
            </a:r>
            <a:r>
              <a:rPr lang="ja-JP" altLang="en-US" sz="1800">
                <a:solidFill>
                  <a:srgbClr val="0000FF"/>
                </a:solidFill>
                <a:latin typeface="Arial" panose="020B0604020202020204" pitchFamily="34" charset="0"/>
              </a:rPr>
              <a:t>はイネと違う</a:t>
            </a: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ja-JP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2756" name="テキスト ボックス 19"/>
          <p:cNvSpPr txBox="1">
            <a:spLocks noChangeArrowheads="1"/>
          </p:cNvSpPr>
          <p:nvPr/>
        </p:nvSpPr>
        <p:spPr bwMode="auto">
          <a:xfrm>
            <a:off x="3540125" y="5243513"/>
            <a:ext cx="5603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>
                <a:solidFill>
                  <a:srgbClr val="000000"/>
                </a:solidFill>
                <a:latin typeface="Arial" panose="020B0604020202020204" pitchFamily="34" charset="0"/>
              </a:rPr>
              <a:t>（タバコ培養細胞に発現させて測定　</a:t>
            </a:r>
            <a:r>
              <a:rPr lang="en-US" altLang="ja-JP" sz="1600">
                <a:solidFill>
                  <a:srgbClr val="000000"/>
                </a:solidFill>
                <a:latin typeface="Arial" panose="020B0604020202020204" pitchFamily="34" charset="0"/>
              </a:rPr>
              <a:t>in Nicotine cell</a:t>
            </a:r>
            <a:r>
              <a:rPr lang="ja-JP" altLang="en-US" sz="1600">
                <a:solidFill>
                  <a:srgbClr val="000000"/>
                </a:solidFill>
                <a:latin typeface="Arial" panose="020B0604020202020204" pitchFamily="34" charset="0"/>
              </a:rPr>
              <a:t>）</a:t>
            </a:r>
          </a:p>
        </p:txBody>
      </p:sp>
      <p:pic>
        <p:nvPicPr>
          <p:cNvPr id="2027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2847975"/>
            <a:ext cx="2967037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441325"/>
            <a:ext cx="283845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373063"/>
            <a:ext cx="299561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線矢印コネクタ 13"/>
          <p:cNvCxnSpPr/>
          <p:nvPr/>
        </p:nvCxnSpPr>
        <p:spPr>
          <a:xfrm>
            <a:off x="5005388" y="855663"/>
            <a:ext cx="481012" cy="30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4791075" y="1073150"/>
            <a:ext cx="101600" cy="1027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4857750" y="3305175"/>
            <a:ext cx="823913" cy="333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4813300" y="3440113"/>
            <a:ext cx="915988" cy="1112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764" name="テキスト ボックス 16"/>
          <p:cNvSpPr txBox="1">
            <a:spLocks noChangeArrowheads="1"/>
          </p:cNvSpPr>
          <p:nvPr/>
        </p:nvSpPr>
        <p:spPr bwMode="auto">
          <a:xfrm>
            <a:off x="0" y="573088"/>
            <a:ext cx="31226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  <a:latin typeface="Arial" panose="020B0604020202020204" pitchFamily="34" charset="0"/>
              </a:rPr>
              <a:t>イネ</a:t>
            </a:r>
            <a:r>
              <a:rPr lang="en-US" altLang="ja-JP" sz="1800">
                <a:solidFill>
                  <a:srgbClr val="0000FF"/>
                </a:solidFill>
                <a:latin typeface="Arial" panose="020B0604020202020204" pitchFamily="34" charset="0"/>
              </a:rPr>
              <a:t>HKT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OsHKT2;1 expression under K-deficiency </a:t>
            </a:r>
            <a:r>
              <a:rPr lang="ja-JP" altLang="en-US" sz="1800">
                <a:solidFill>
                  <a:srgbClr val="000000"/>
                </a:solidFill>
                <a:latin typeface="Arial" panose="020B0604020202020204" pitchFamily="34" charset="0"/>
              </a:rPr>
              <a:t>→ </a:t>
            </a: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candidate?</a:t>
            </a:r>
            <a:b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ja-JP" sz="1400">
                <a:solidFill>
                  <a:srgbClr val="000000"/>
                </a:solidFill>
                <a:latin typeface="Arial" panose="020B0604020202020204" pitchFamily="34" charset="0"/>
              </a:rPr>
              <a:t>(EMBO</a:t>
            </a:r>
            <a:r>
              <a:rPr lang="ja-JP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1400">
                <a:solidFill>
                  <a:srgbClr val="000000"/>
                </a:solidFill>
                <a:latin typeface="Arial" panose="020B0604020202020204" pitchFamily="34" charset="0"/>
              </a:rPr>
              <a:t>J  26:3003, 2007)</a:t>
            </a:r>
            <a:endParaRPr lang="en-US" altLang="ja-JP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Arial" panose="020B0604020202020204" pitchFamily="34" charset="0"/>
              </a:rPr>
              <a:t>(Plant Physiology</a:t>
            </a:r>
            <a:r>
              <a:rPr lang="ja-JP" altLang="en-US" sz="1400">
                <a:solidFill>
                  <a:srgbClr val="000000"/>
                </a:solidFill>
                <a:latin typeface="Arial" panose="020B0604020202020204" pitchFamily="34" charset="0"/>
              </a:rPr>
              <a:t>　</a:t>
            </a:r>
            <a:r>
              <a:rPr lang="en-US" altLang="ja-JP" sz="1400">
                <a:solidFill>
                  <a:srgbClr val="000000"/>
                </a:solidFill>
                <a:latin typeface="Arial" panose="020B0604020202020204" pitchFamily="34" charset="0"/>
              </a:rPr>
              <a:t>152:341, 2010)</a:t>
            </a:r>
            <a:endParaRPr lang="ja-JP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OsHKT2;1 : Na-transport</a:t>
            </a:r>
            <a:b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ja-JP" altLang="en-US" sz="1800">
                <a:solidFill>
                  <a:srgbClr val="000000"/>
                </a:solidFill>
                <a:latin typeface="Arial" panose="020B0604020202020204" pitchFamily="34" charset="0"/>
              </a:rPr>
              <a:t>　　　　　</a:t>
            </a: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(not K-dependent)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OsHKT2;2</a:t>
            </a:r>
            <a:r>
              <a:rPr lang="ja-JP" altLang="en-US" sz="1800">
                <a:solidFill>
                  <a:srgbClr val="000000"/>
                </a:solidFill>
                <a:latin typeface="Arial" panose="020B0604020202020204" pitchFamily="34" charset="0"/>
              </a:rPr>
              <a:t>： </a:t>
            </a:r>
            <a:endParaRPr lang="en-US" altLang="ja-JP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K-dependent Na-transport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	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Arial" panose="020B0604020202020204" pitchFamily="34" charset="0"/>
              </a:rPr>
              <a:t>Na-dependent K-transport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28625"/>
            <a:ext cx="3792537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69925"/>
            <a:ext cx="51816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4" name="テキスト ボックス 5"/>
          <p:cNvSpPr txBox="1">
            <a:spLocks noChangeArrowheads="1"/>
          </p:cNvSpPr>
          <p:nvPr/>
        </p:nvSpPr>
        <p:spPr bwMode="auto">
          <a:xfrm>
            <a:off x="485775" y="6146800"/>
            <a:ext cx="2589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Apoplastic bypath flow</a:t>
            </a:r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204805" name="正方形/長方形 6"/>
          <p:cNvSpPr>
            <a:spLocks noChangeArrowheads="1"/>
          </p:cNvSpPr>
          <p:nvPr/>
        </p:nvSpPr>
        <p:spPr bwMode="auto">
          <a:xfrm>
            <a:off x="295275" y="0"/>
            <a:ext cx="77962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Schematic summaries of Na</a:t>
            </a:r>
            <a:r>
              <a:rPr lang="en-US" altLang="ja-JP" sz="1800" baseline="30000">
                <a:solidFill>
                  <a:srgbClr val="000000"/>
                </a:solidFill>
              </a:rPr>
              <a:t>+</a:t>
            </a:r>
            <a:r>
              <a:rPr lang="en-US" altLang="ja-JP" sz="1800">
                <a:solidFill>
                  <a:srgbClr val="000000"/>
                </a:solidFill>
              </a:rPr>
              <a:t> influx pathways into saline roots (in case of rice)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204806" name="正方形/長方形 8"/>
          <p:cNvSpPr>
            <a:spLocks noChangeArrowheads="1"/>
          </p:cNvSpPr>
          <p:nvPr/>
        </p:nvSpPr>
        <p:spPr bwMode="auto">
          <a:xfrm>
            <a:off x="4114800" y="5180013"/>
            <a:ext cx="50292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</a:rPr>
              <a:t>Primary protective mechanisms mediated by Na</a:t>
            </a:r>
            <a:r>
              <a:rPr lang="en-US" altLang="ja-JP" sz="1800" baseline="30000">
                <a:solidFill>
                  <a:srgbClr val="000000"/>
                </a:solidFill>
              </a:rPr>
              <a:t>+</a:t>
            </a:r>
            <a:r>
              <a:rPr lang="en-US" altLang="ja-JP" sz="1800">
                <a:solidFill>
                  <a:srgbClr val="000000"/>
                </a:solidFill>
              </a:rPr>
              <a:t> transporters on important biological membranes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</a:rPr>
              <a:t>　</a:t>
            </a:r>
            <a:r>
              <a:rPr lang="en-US" altLang="ja-JP" sz="1800">
                <a:solidFill>
                  <a:srgbClr val="000000"/>
                </a:solidFill>
              </a:rPr>
              <a:t>			Rice5</a:t>
            </a:r>
            <a:r>
              <a:rPr lang="ja-JP" altLang="en-US" sz="1800">
                <a:solidFill>
                  <a:srgbClr val="000000"/>
                </a:solidFill>
              </a:rPr>
              <a:t>：</a:t>
            </a:r>
            <a:r>
              <a:rPr lang="en-US" altLang="ja-JP" sz="1800">
                <a:solidFill>
                  <a:srgbClr val="000000"/>
                </a:solidFill>
              </a:rPr>
              <a:t>11 (2012)</a:t>
            </a:r>
            <a:r>
              <a:rPr lang="en-US" altLang="ja-JP" sz="1800">
                <a:solidFill>
                  <a:srgbClr val="FFFFFF"/>
                </a:solidFill>
              </a:rPr>
              <a:t>)</a:t>
            </a: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204807" name="正方形/長方形 6"/>
          <p:cNvSpPr>
            <a:spLocks noChangeArrowheads="1"/>
          </p:cNvSpPr>
          <p:nvPr/>
        </p:nvSpPr>
        <p:spPr bwMode="auto">
          <a:xfrm>
            <a:off x="4016375" y="6124575"/>
            <a:ext cx="5127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</a:rPr>
              <a:t>注意：植物種によって、イオン選択性は異なる</a:t>
            </a:r>
            <a:r>
              <a:rPr lang="en-US" altLang="ja-JP" sz="2000">
                <a:solidFill>
                  <a:srgbClr val="000000"/>
                </a:solidFill>
              </a:rPr>
              <a:t/>
            </a:r>
            <a:br>
              <a:rPr lang="en-US" altLang="ja-JP" sz="2000">
                <a:solidFill>
                  <a:srgbClr val="000000"/>
                </a:solidFill>
              </a:rPr>
            </a:br>
            <a:r>
              <a:rPr lang="en-US" altLang="ja-JP" sz="2000">
                <a:solidFill>
                  <a:srgbClr val="000000"/>
                </a:solidFill>
              </a:rPr>
              <a:t>NOTE: Difference among plat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6575" y="312738"/>
            <a:ext cx="77724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reading in the next class (May 29)</a:t>
            </a:r>
            <a:br>
              <a:rPr lang="en-US" altLang="ja-JP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次回課題論文</a:t>
            </a: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290513" y="1462088"/>
            <a:ext cx="871378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ja-JP" b="1" dirty="0" smtClean="0">
                <a:latin typeface="+mn-lt"/>
              </a:rPr>
              <a:t>Sodium-driven potassium uptake by the plant potassium transporter HKT1 and mutations conferring salt tolerance.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ja-JP" dirty="0" smtClean="0">
                <a:latin typeface="+mn-lt"/>
              </a:rPr>
              <a:t>F Rubio, W </a:t>
            </a:r>
            <a:r>
              <a:rPr lang="en-US" altLang="ja-JP" dirty="0" err="1" smtClean="0">
                <a:latin typeface="+mn-lt"/>
              </a:rPr>
              <a:t>Gassman</a:t>
            </a:r>
            <a:r>
              <a:rPr lang="en-US" altLang="ja-JP" dirty="0" smtClean="0">
                <a:latin typeface="+mn-lt"/>
              </a:rPr>
              <a:t>, J I Schroeder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ja-JP" i="1" dirty="0" smtClean="0">
                <a:latin typeface="+mn-lt"/>
              </a:rPr>
              <a:t>Science, 270:1660-1663 (1995)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296863" y="3933825"/>
            <a:ext cx="82518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>
                <a:solidFill>
                  <a:srgbClr val="000000"/>
                </a:solidFill>
                <a:latin typeface="Arial" panose="020B0604020202020204" pitchFamily="34" charset="0"/>
              </a:rPr>
              <a:t>Students will be asked to explain figures, in addition to small test.</a:t>
            </a:r>
          </a:p>
          <a:p>
            <a:pPr eaLnBrk="1" hangingPunct="1">
              <a:spcBef>
                <a:spcPct val="0"/>
              </a:spcBef>
            </a:pPr>
            <a:r>
              <a:rPr lang="ja-JP" altLang="en-US">
                <a:solidFill>
                  <a:srgbClr val="000000"/>
                </a:solidFill>
                <a:latin typeface="Arial" panose="020B0604020202020204" pitchFamily="34" charset="0"/>
              </a:rPr>
              <a:t>小テストのほか、各自、論文の図の説明もできるように理解してくること．</a:t>
            </a:r>
            <a:endParaRPr lang="en-US" altLang="ja-JP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5" descr="RXP_0001-Os07g0448800-25527_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246188"/>
            <a:ext cx="7270750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264275" y="1752600"/>
            <a:ext cx="2895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OsPIP2;1 aquaporin</a:t>
            </a:r>
          </a:p>
          <a:p>
            <a:pPr eaLnBrk="1" hangingPunct="1">
              <a:defRPr/>
            </a:pPr>
            <a:r>
              <a:rPr lang="en-US" altLang="ja-JP" sz="2400" b="1" dirty="0">
                <a:solidFill>
                  <a:srgbClr val="FF0000"/>
                </a:solidFill>
              </a:rPr>
              <a:t>Generally expressed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0" y="141288"/>
            <a:ext cx="917257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ja-JP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Organ- and developmental-dependent expression  analysis</a:t>
            </a:r>
          </a:p>
        </p:txBody>
      </p:sp>
      <p:sp>
        <p:nvSpPr>
          <p:cNvPr id="88069" name="正方形/長方形 4"/>
          <p:cNvSpPr>
            <a:spLocks noChangeArrowheads="1"/>
          </p:cNvSpPr>
          <p:nvPr/>
        </p:nvSpPr>
        <p:spPr bwMode="auto">
          <a:xfrm>
            <a:off x="2351088" y="6175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3600"/>
              <a:t>Data from </a:t>
            </a:r>
            <a:r>
              <a:rPr lang="en-US" altLang="ja-JP" sz="3600">
                <a:solidFill>
                  <a:srgbClr val="FF0000"/>
                </a:solidFill>
              </a:rPr>
              <a:t>RiceXPro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06788" y="1846263"/>
            <a:ext cx="2260600" cy="6461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</a:rPr>
              <a:t>Microarray</a:t>
            </a:r>
            <a:endParaRPr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7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8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9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4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1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buFont typeface="Arial" pitchFamily="34" charset="0"/>
          <a:buChar char="•"/>
          <a:defRPr kumimoji="1" dirty="0" smtClean="0"/>
        </a:defPPr>
      </a:lstStyle>
    </a:txDef>
  </a:objectDefaults>
  <a:extraClrSchemeLst/>
</a:theme>
</file>

<file path=ppt/theme/theme32.xml><?xml version="1.0" encoding="utf-8"?>
<a:theme xmlns:a="http://schemas.openxmlformats.org/drawingml/2006/main" name="14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2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5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1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17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1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19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20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2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22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">
    <a:dk1>
      <a:srgbClr val="00004C"/>
    </a:dk1>
    <a:lt1>
      <a:srgbClr val="FFFFFF"/>
    </a:lt1>
    <a:dk2>
      <a:srgbClr val="0000FF"/>
    </a:dk2>
    <a:lt2>
      <a:srgbClr val="FAFD00"/>
    </a:lt2>
    <a:accent1>
      <a:srgbClr val="FF0000"/>
    </a:accent1>
    <a:accent2>
      <a:srgbClr val="C300C3"/>
    </a:accent2>
    <a:accent3>
      <a:srgbClr val="AAAAFF"/>
    </a:accent3>
    <a:accent4>
      <a:srgbClr val="DADADA"/>
    </a:accent4>
    <a:accent5>
      <a:srgbClr val="FFAAAA"/>
    </a:accent5>
    <a:accent6>
      <a:srgbClr val="B000B0"/>
    </a:accent6>
    <a:hlink>
      <a:srgbClr val="00FF00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1_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標準デザイン">
    <a:majorFont>
      <a:latin typeface="Times New Roman"/>
      <a:ea typeface="ＭＳ Ｐゴシック"/>
      <a:cs typeface=""/>
    </a:majorFont>
    <a:minorFont>
      <a:latin typeface="Times New Roman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標準デザイン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標準デザイン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標準デザイン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1_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標準デザイン">
    <a:majorFont>
      <a:latin typeface="Times New Roman"/>
      <a:ea typeface="ＭＳ Ｐゴシック"/>
      <a:cs typeface=""/>
    </a:majorFont>
    <a:minorFont>
      <a:latin typeface="Times New Roman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7997</TotalTime>
  <Words>3533</Words>
  <Application>Microsoft Office PowerPoint</Application>
  <PresentationFormat>画面に合わせる (4:3)</PresentationFormat>
  <Paragraphs>1049</Paragraphs>
  <Slides>83</Slides>
  <Notes>44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21</vt:i4>
      </vt:variant>
      <vt:variant>
        <vt:lpstr>テーマ</vt:lpstr>
      </vt:variant>
      <vt:variant>
        <vt:i4>44</vt:i4>
      </vt:variant>
      <vt:variant>
        <vt:lpstr>埋め込まれた OLE サーバー</vt:lpstr>
      </vt:variant>
      <vt:variant>
        <vt:i4>4</vt:i4>
      </vt:variant>
      <vt:variant>
        <vt:lpstr>スライド タイトル</vt:lpstr>
      </vt:variant>
      <vt:variant>
        <vt:i4>83</vt:i4>
      </vt:variant>
    </vt:vector>
  </HeadingPairs>
  <TitlesOfParts>
    <vt:vector size="152" baseType="lpstr">
      <vt:lpstr>Arial Unicode MS</vt:lpstr>
      <vt:lpstr>HGP創英角ｺﾞｼｯｸUB</vt:lpstr>
      <vt:lpstr>HGP創英角ﾎﾟｯﾌﾟ体</vt:lpstr>
      <vt:lpstr>HGS創英角ｺﾞｼｯｸUB</vt:lpstr>
      <vt:lpstr>HGS創英角ﾎﾟｯﾌﾟ体</vt:lpstr>
      <vt:lpstr>HG丸ｺﾞｼｯｸM-PRO</vt:lpstr>
      <vt:lpstr>ＭＳ Ｐゴシック</vt:lpstr>
      <vt:lpstr>ＭＳ Ｐ明朝</vt:lpstr>
      <vt:lpstr>ＭＳ 明朝</vt:lpstr>
      <vt:lpstr>Osaka</vt:lpstr>
      <vt:lpstr>Arial</vt:lpstr>
      <vt:lpstr>Calibri</vt:lpstr>
      <vt:lpstr>Century</vt:lpstr>
      <vt:lpstr>Century Gothic</vt:lpstr>
      <vt:lpstr>Comic Sans MS</vt:lpstr>
      <vt:lpstr>Helvetica</vt:lpstr>
      <vt:lpstr>Symbol</vt:lpstr>
      <vt:lpstr>Tahoma</vt:lpstr>
      <vt:lpstr>Times</vt:lpstr>
      <vt:lpstr>Times New Roman</vt:lpstr>
      <vt:lpstr>Wingdings</vt:lpstr>
      <vt:lpstr>標準デザイン</vt:lpstr>
      <vt:lpstr>4_標準デザイン</vt:lpstr>
      <vt:lpstr>5_標準デザイン</vt:lpstr>
      <vt:lpstr>11_標準デザイン</vt:lpstr>
      <vt:lpstr>12_標準デザイン</vt:lpstr>
      <vt:lpstr>13_標準デザイン</vt:lpstr>
      <vt:lpstr>14_標準デザイン</vt:lpstr>
      <vt:lpstr>16_標準デザイン</vt:lpstr>
      <vt:lpstr>18_標準デザイン</vt:lpstr>
      <vt:lpstr>20_標準デザイン</vt:lpstr>
      <vt:lpstr>21_標準デザイン</vt:lpstr>
      <vt:lpstr>23_標準デザイン</vt:lpstr>
      <vt:lpstr>25_標準デザイン</vt:lpstr>
      <vt:lpstr>28_標準デザイン</vt:lpstr>
      <vt:lpstr>30_標準デザイン</vt:lpstr>
      <vt:lpstr>34_標準デザイン</vt:lpstr>
      <vt:lpstr>7_Office テーマ</vt:lpstr>
      <vt:lpstr>1_標準デザイン</vt:lpstr>
      <vt:lpstr>2_標準デザイン</vt:lpstr>
      <vt:lpstr>3_標準デザイン</vt:lpstr>
      <vt:lpstr>8_標準デザイン</vt:lpstr>
      <vt:lpstr>10_標準デザイン</vt:lpstr>
      <vt:lpstr>15_標準デザイン</vt:lpstr>
      <vt:lpstr>9_標準デザイン</vt:lpstr>
      <vt:lpstr>42_標準デザイン</vt:lpstr>
      <vt:lpstr>3_Office テーマ</vt:lpstr>
      <vt:lpstr>1_Office テーマ</vt:lpstr>
      <vt:lpstr>12_Office テーマ</vt:lpstr>
      <vt:lpstr>Watermark</vt:lpstr>
      <vt:lpstr>7_標準デザイン</vt:lpstr>
      <vt:lpstr>13_Office テーマ</vt:lpstr>
      <vt:lpstr>14_Office テーマ</vt:lpstr>
      <vt:lpstr>24_標準デザイン</vt:lpstr>
      <vt:lpstr>15_Office テーマ</vt:lpstr>
      <vt:lpstr>16_Office テーマ</vt:lpstr>
      <vt:lpstr>17_Office テーマ</vt:lpstr>
      <vt:lpstr>18_Office テーマ</vt:lpstr>
      <vt:lpstr>19_Office テーマ</vt:lpstr>
      <vt:lpstr>20_Office テーマ</vt:lpstr>
      <vt:lpstr>17_標準デザイン</vt:lpstr>
      <vt:lpstr>19_標準デザイン</vt:lpstr>
      <vt:lpstr>27_標準デザイン</vt:lpstr>
      <vt:lpstr>6_標準デザイン</vt:lpstr>
      <vt:lpstr>22_標準デザイン</vt:lpstr>
      <vt:lpstr>グラフ</vt:lpstr>
      <vt:lpstr>Image</vt:lpstr>
      <vt:lpstr>SPW 8.0 Graph</vt:lpstr>
      <vt:lpstr>数式</vt:lpstr>
      <vt:lpstr>環境応答生理学  2019 Physiology of Environmental Responses （ 2019484208）</vt:lpstr>
      <vt:lpstr>水輸送系、アクアポリンの多様な機能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局在　（Localization)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Aquaporins in development and tissues・・・・ ナシ果実の肥大　(pear fruit ripping)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チューリップの開花  Opening tulip flower (Dr. Azad）　</vt:lpstr>
      <vt:lpstr>貧栄養（Low minerals）  (Dr. Carvajal）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低温と水透過性  Low temperature and water permeability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Aquaporins in Chloroplast envelope and/or thylakoid membrane</vt:lpstr>
      <vt:lpstr>PowerPoint プレゼンテーション</vt:lpstr>
      <vt:lpstr>PowerPoint プレゼンテーション</vt:lpstr>
      <vt:lpstr>塩ストレス環境とイオン輸送系 (理論的側面と分子機構）</vt:lpstr>
      <vt:lpstr>PowerPoint プレゼンテーション</vt:lpstr>
      <vt:lpstr>Tolerant/sensitive determinants and transport system</vt:lpstr>
      <vt:lpstr>輸送の基本　・・・　濃度勾配（濃度差） Movement ・・・ Gradient (Concentration)</vt:lpstr>
      <vt:lpstr>PowerPoint プレゼンテーション</vt:lpstr>
      <vt:lpstr>ポンプ (Pump)</vt:lpstr>
      <vt:lpstr>トランスポーター (Transporter)</vt:lpstr>
      <vt:lpstr>チャネル (channel) 一部のトランスポーター　（Some Transporter）</vt:lpstr>
      <vt:lpstr>細胞膜電位 （静止電位） Membrane potential (Resting potential) </vt:lpstr>
      <vt:lpstr>Resting potential of living cells</vt:lpstr>
      <vt:lpstr>Exclusion of Na+(How to low [Na+]cyt)</vt:lpstr>
      <vt:lpstr>Basic difference of secondary transport system between animal and plant.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カリウムチャネルの分子構造 Molecular structure of K channel</vt:lpstr>
      <vt:lpstr>PowerPoint プレゼンテーション</vt:lpstr>
      <vt:lpstr>PowerPoint プレゼンテーション</vt:lpstr>
      <vt:lpstr>別のNa輸送システム（ＳＯＳ系）Salt stress sensitivity test／bending assay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Paper reading in the next class (May 29) 次回課題論文</vt:lpstr>
    </vt:vector>
  </TitlesOfParts>
  <Company>岡山大学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ｽﾗｲﾄﾞ ﾀｲﾄﾙなし</dc:title>
  <dc:creator>Maki Katsuhara</dc:creator>
  <cp:lastModifiedBy>Katsuhara Maki</cp:lastModifiedBy>
  <cp:revision>567</cp:revision>
  <cp:lastPrinted>2019-05-13T06:16:46Z</cp:lastPrinted>
  <dcterms:created xsi:type="dcterms:W3CDTF">2000-09-05T05:39:56Z</dcterms:created>
  <dcterms:modified xsi:type="dcterms:W3CDTF">2019-05-13T07:03:49Z</dcterms:modified>
</cp:coreProperties>
</file>